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2" r:id="rId15"/>
    <p:sldId id="273" r:id="rId16"/>
    <p:sldId id="280" r:id="rId17"/>
    <p:sldId id="281" r:id="rId18"/>
    <p:sldId id="282"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2" d="100"/>
          <a:sy n="62" d="100"/>
        </p:scale>
        <p:origin x="-12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F988D59-4688-4639-8EF0-947240B62D2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662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1508"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663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A84F5D0-92B4-4169-917D-1DCEAAB8B42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8"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en-AU"/>
              </a:p>
            </p:txBody>
          </p:sp>
          <p:sp>
            <p:nvSpPr>
              <p:cNvPr id="9" name="Freeform 5"/>
              <p:cNvSpPr>
                <a:spLocks/>
              </p:cNvSpPr>
              <p:nvPr/>
            </p:nvSpPr>
            <p:spPr bwMode="ltGray">
              <a:xfrm rot="-5400000">
                <a:off x="1322"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AU"/>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en-AU"/>
              </a:p>
            </p:txBody>
          </p:sp>
          <p:sp>
            <p:nvSpPr>
              <p:cNvPr id="11" name="Freeform 7"/>
              <p:cNvSpPr>
                <a:spLocks/>
              </p:cNvSpPr>
              <p:nvPr/>
            </p:nvSpPr>
            <p:spPr bwMode="ltGray">
              <a:xfrm rot="-5400000">
                <a:off x="-58"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en-AU"/>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en-AU"/>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AU"/>
              </a:p>
            </p:txBody>
          </p:sp>
          <p:sp>
            <p:nvSpPr>
              <p:cNvPr id="14" name="Freeform 10"/>
              <p:cNvSpPr>
                <a:spLocks/>
              </p:cNvSpPr>
              <p:nvPr/>
            </p:nvSpPr>
            <p:spPr bwMode="ltGray">
              <a:xfrm rot="-5400000">
                <a:off x="155" y="1727"/>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AU"/>
              </a:p>
            </p:txBody>
          </p:sp>
          <p:sp>
            <p:nvSpPr>
              <p:cNvPr id="15" name="Freeform 11"/>
              <p:cNvSpPr>
                <a:spLocks/>
              </p:cNvSpPr>
              <p:nvPr/>
            </p:nvSpPr>
            <p:spPr bwMode="ltGray">
              <a:xfrm rot="-5400000">
                <a:off x="3210"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AU"/>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en-AU"/>
              </a:p>
            </p:txBody>
          </p:sp>
          <p:sp>
            <p:nvSpPr>
              <p:cNvPr id="17" name="Freeform 13"/>
              <p:cNvSpPr>
                <a:spLocks/>
              </p:cNvSpPr>
              <p:nvPr/>
            </p:nvSpPr>
            <p:spPr bwMode="ltGray">
              <a:xfrm rot="-5400000">
                <a:off x="1829"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en-AU"/>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en-AU"/>
              </a:p>
            </p:txBody>
          </p:sp>
          <p:sp>
            <p:nvSpPr>
              <p:cNvPr id="19" name="Freeform 15"/>
              <p:cNvSpPr>
                <a:spLocks/>
              </p:cNvSpPr>
              <p:nvPr/>
            </p:nvSpPr>
            <p:spPr bwMode="ltGray">
              <a:xfrm rot="-5400000">
                <a:off x="2329"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AU"/>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en-AU"/>
              </a:p>
            </p:txBody>
          </p:sp>
          <p:sp>
            <p:nvSpPr>
              <p:cNvPr id="21" name="Freeform 17"/>
              <p:cNvSpPr>
                <a:spLocks/>
              </p:cNvSpPr>
              <p:nvPr/>
            </p:nvSpPr>
            <p:spPr bwMode="ltGray">
              <a:xfrm rot="-5400000">
                <a:off x="4076"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en-AU"/>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en-AU"/>
              </a:p>
            </p:txBody>
          </p:sp>
          <p:sp>
            <p:nvSpPr>
              <p:cNvPr id="23" name="Freeform 19"/>
              <p:cNvSpPr>
                <a:spLocks/>
              </p:cNvSpPr>
              <p:nvPr/>
            </p:nvSpPr>
            <p:spPr bwMode="ltGray">
              <a:xfrm rot="-5400000">
                <a:off x="4583"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en-AU"/>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en-AU"/>
              </a:p>
            </p:txBody>
          </p:sp>
          <p:sp>
            <p:nvSpPr>
              <p:cNvPr id="25" name="Freeform 21"/>
              <p:cNvSpPr>
                <a:spLocks/>
              </p:cNvSpPr>
              <p:nvPr/>
            </p:nvSpPr>
            <p:spPr bwMode="ltGray">
              <a:xfrm rot="-5400000">
                <a:off x="5083"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AU"/>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AU"/>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pPr>
                <a:defRPr/>
              </a:pPr>
              <a:endParaRPr lang="en-AU"/>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pPr>
                <a:defRPr/>
              </a:pPr>
              <a:endParaRPr lang="en-AU"/>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n-US"/>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a:defRPr smtClean="0">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a:defRPr smtClean="0">
                <a:solidFill>
                  <a:srgbClr val="000000"/>
                </a:solidFill>
              </a:defRPr>
            </a:lvl1pPr>
          </a:lstStyle>
          <a:p>
            <a:pPr>
              <a:defRPr/>
            </a:pPr>
            <a:r>
              <a:rPr lang="en-US"/>
              <a:t>M. Morshed</a:t>
            </a:r>
          </a:p>
        </p:txBody>
      </p:sp>
      <p:sp>
        <p:nvSpPr>
          <p:cNvPr id="29" name="Rectangle 29"/>
          <p:cNvSpPr>
            <a:spLocks noGrp="1" noChangeArrowheads="1"/>
          </p:cNvSpPr>
          <p:nvPr>
            <p:ph type="sldNum" sz="quarter" idx="12"/>
          </p:nvPr>
        </p:nvSpPr>
        <p:spPr/>
        <p:txBody>
          <a:bodyPr/>
          <a:lstStyle>
            <a:lvl1pPr>
              <a:defRPr smtClean="0">
                <a:solidFill>
                  <a:srgbClr val="000000"/>
                </a:solidFill>
              </a:defRPr>
            </a:lvl1pPr>
          </a:lstStyle>
          <a:p>
            <a:pPr>
              <a:defRPr/>
            </a:pPr>
            <a:fld id="{8583182F-E384-4C28-94FB-658C69E75A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0890561C-66AC-4E47-8E14-DF68939ABC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22AB31DE-F0F0-4BF9-A111-E669815522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B4170C42-DF4B-47BE-B0BF-266A2CC012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6" name="Rectangle 29"/>
          <p:cNvSpPr>
            <a:spLocks noGrp="1" noChangeArrowheads="1"/>
          </p:cNvSpPr>
          <p:nvPr>
            <p:ph type="sldNum" sz="quarter" idx="12"/>
          </p:nvPr>
        </p:nvSpPr>
        <p:spPr>
          <a:ln/>
        </p:spPr>
        <p:txBody>
          <a:bodyPr/>
          <a:lstStyle>
            <a:lvl1pPr>
              <a:defRPr/>
            </a:lvl1pPr>
          </a:lstStyle>
          <a:p>
            <a:pPr>
              <a:defRPr/>
            </a:pPr>
            <a:fld id="{5CC9F182-046C-4C00-94BC-3550158C57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7" name="Rectangle 29"/>
          <p:cNvSpPr>
            <a:spLocks noGrp="1" noChangeArrowheads="1"/>
          </p:cNvSpPr>
          <p:nvPr>
            <p:ph type="sldNum" sz="quarter" idx="12"/>
          </p:nvPr>
        </p:nvSpPr>
        <p:spPr>
          <a:ln/>
        </p:spPr>
        <p:txBody>
          <a:bodyPr/>
          <a:lstStyle>
            <a:lvl1pPr>
              <a:defRPr/>
            </a:lvl1pPr>
          </a:lstStyle>
          <a:p>
            <a:pPr>
              <a:defRPr/>
            </a:pPr>
            <a:fld id="{EACDF5BA-9CAD-4485-ACE4-98E7B5F901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9" name="Rectangle 29"/>
          <p:cNvSpPr>
            <a:spLocks noGrp="1" noChangeArrowheads="1"/>
          </p:cNvSpPr>
          <p:nvPr>
            <p:ph type="sldNum" sz="quarter" idx="12"/>
          </p:nvPr>
        </p:nvSpPr>
        <p:spPr>
          <a:ln/>
        </p:spPr>
        <p:txBody>
          <a:bodyPr/>
          <a:lstStyle>
            <a:lvl1pPr>
              <a:defRPr/>
            </a:lvl1pPr>
          </a:lstStyle>
          <a:p>
            <a:pPr>
              <a:defRPr/>
            </a:pPr>
            <a:fld id="{D46A22AA-AC53-47F8-9B0D-B671342AB4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5" name="Rectangle 29"/>
          <p:cNvSpPr>
            <a:spLocks noGrp="1" noChangeArrowheads="1"/>
          </p:cNvSpPr>
          <p:nvPr>
            <p:ph type="sldNum" sz="quarter" idx="12"/>
          </p:nvPr>
        </p:nvSpPr>
        <p:spPr>
          <a:ln/>
        </p:spPr>
        <p:txBody>
          <a:bodyPr/>
          <a:lstStyle>
            <a:lvl1pPr>
              <a:defRPr/>
            </a:lvl1pPr>
          </a:lstStyle>
          <a:p>
            <a:pPr>
              <a:defRPr/>
            </a:pPr>
            <a:fld id="{89966981-8D1B-4BCD-A697-03290CFFBE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4" name="Rectangle 29"/>
          <p:cNvSpPr>
            <a:spLocks noGrp="1" noChangeArrowheads="1"/>
          </p:cNvSpPr>
          <p:nvPr>
            <p:ph type="sldNum" sz="quarter" idx="12"/>
          </p:nvPr>
        </p:nvSpPr>
        <p:spPr>
          <a:ln/>
        </p:spPr>
        <p:txBody>
          <a:bodyPr/>
          <a:lstStyle>
            <a:lvl1pPr>
              <a:defRPr/>
            </a:lvl1pPr>
          </a:lstStyle>
          <a:p>
            <a:pPr>
              <a:defRPr/>
            </a:pPr>
            <a:fld id="{C23596F3-E7FE-4598-A9BF-EA64BD5256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7" name="Rectangle 29"/>
          <p:cNvSpPr>
            <a:spLocks noGrp="1" noChangeArrowheads="1"/>
          </p:cNvSpPr>
          <p:nvPr>
            <p:ph type="sldNum" sz="quarter" idx="12"/>
          </p:nvPr>
        </p:nvSpPr>
        <p:spPr>
          <a:ln/>
        </p:spPr>
        <p:txBody>
          <a:bodyPr/>
          <a:lstStyle>
            <a:lvl1pPr>
              <a:defRPr/>
            </a:lvl1pPr>
          </a:lstStyle>
          <a:p>
            <a:pPr>
              <a:defRPr/>
            </a:pPr>
            <a:fld id="{4935134B-14FF-4ABD-B874-C194179D8F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r>
              <a:rPr lang="en-US"/>
              <a:t>M. Morshed</a:t>
            </a:r>
          </a:p>
        </p:txBody>
      </p:sp>
      <p:sp>
        <p:nvSpPr>
          <p:cNvPr id="7" name="Rectangle 29"/>
          <p:cNvSpPr>
            <a:spLocks noGrp="1" noChangeArrowheads="1"/>
          </p:cNvSpPr>
          <p:nvPr>
            <p:ph type="sldNum" sz="quarter" idx="12"/>
          </p:nvPr>
        </p:nvSpPr>
        <p:spPr>
          <a:ln/>
        </p:spPr>
        <p:txBody>
          <a:bodyPr/>
          <a:lstStyle>
            <a:lvl1pPr>
              <a:defRPr/>
            </a:lvl1pPr>
          </a:lstStyle>
          <a:p>
            <a:pPr>
              <a:defRPr/>
            </a:pPr>
            <a:fld id="{BE8868BA-CF58-4792-9280-C7508102DE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57" y="-992"/>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en-AU"/>
              </a:p>
            </p:txBody>
          </p:sp>
          <p:sp>
            <p:nvSpPr>
              <p:cNvPr id="3077"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AU"/>
              </a:p>
            </p:txBody>
          </p:sp>
          <p:sp>
            <p:nvSpPr>
              <p:cNvPr id="3078" name="Freeform 6"/>
              <p:cNvSpPr>
                <a:spLocks/>
              </p:cNvSpPr>
              <p:nvPr/>
            </p:nvSpPr>
            <p:spPr bwMode="ltGray">
              <a:xfrm rot="-5400000">
                <a:off x="980" y="1669"/>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en-AU"/>
              </a:p>
            </p:txBody>
          </p:sp>
          <p:sp>
            <p:nvSpPr>
              <p:cNvPr id="3079" name="Freeform 7"/>
              <p:cNvSpPr>
                <a:spLocks/>
              </p:cNvSpPr>
              <p:nvPr/>
            </p:nvSpPr>
            <p:spPr bwMode="ltGray">
              <a:xfrm rot="-5400000">
                <a:off x="-59" y="1753"/>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en-AU"/>
              </a:p>
            </p:txBody>
          </p:sp>
          <p:sp>
            <p:nvSpPr>
              <p:cNvPr id="3080"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en-AU"/>
              </a:p>
            </p:txBody>
          </p:sp>
          <p:sp>
            <p:nvSpPr>
              <p:cNvPr id="3081" name="Freeform 9"/>
              <p:cNvSpPr>
                <a:spLocks/>
              </p:cNvSpPr>
              <p:nvPr/>
            </p:nvSpPr>
            <p:spPr bwMode="ltGray">
              <a:xfrm rot="-5400000">
                <a:off x="442" y="1699"/>
                <a:ext cx="624" cy="363"/>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AU"/>
              </a:p>
            </p:txBody>
          </p:sp>
          <p:sp>
            <p:nvSpPr>
              <p:cNvPr id="3082" name="Freeform 10"/>
              <p:cNvSpPr>
                <a:spLocks/>
              </p:cNvSpPr>
              <p:nvPr/>
            </p:nvSpPr>
            <p:spPr bwMode="ltGray">
              <a:xfrm rot="-5400000">
                <a:off x="155" y="1727"/>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AU"/>
              </a:p>
            </p:txBody>
          </p:sp>
          <p:sp>
            <p:nvSpPr>
              <p:cNvPr id="3083" name="Freeform 11"/>
              <p:cNvSpPr>
                <a:spLocks/>
              </p:cNvSpPr>
              <p:nvPr/>
            </p:nvSpPr>
            <p:spPr bwMode="ltGray">
              <a:xfrm rot="-5400000">
                <a:off x="3208" y="1664"/>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en-AU"/>
              </a:p>
            </p:txBody>
          </p:sp>
          <p:sp>
            <p:nvSpPr>
              <p:cNvPr id="3084"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en-AU"/>
              </a:p>
            </p:txBody>
          </p:sp>
          <p:sp>
            <p:nvSpPr>
              <p:cNvPr id="3085"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en-AU"/>
              </a:p>
            </p:txBody>
          </p:sp>
          <p:sp>
            <p:nvSpPr>
              <p:cNvPr id="3086" name="Freeform 14"/>
              <p:cNvSpPr>
                <a:spLocks/>
              </p:cNvSpPr>
              <p:nvPr/>
            </p:nvSpPr>
            <p:spPr bwMode="ltGray">
              <a:xfrm rot="-5400000">
                <a:off x="2551" y="1728"/>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en-AU"/>
              </a:p>
            </p:txBody>
          </p:sp>
          <p:sp>
            <p:nvSpPr>
              <p:cNvPr id="3087"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AU"/>
              </a:p>
            </p:txBody>
          </p:sp>
          <p:sp>
            <p:nvSpPr>
              <p:cNvPr id="3088" name="Freeform 16"/>
              <p:cNvSpPr>
                <a:spLocks/>
              </p:cNvSpPr>
              <p:nvPr/>
            </p:nvSpPr>
            <p:spPr bwMode="ltGray">
              <a:xfrm rot="-5400000">
                <a:off x="2042"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en-AU"/>
              </a:p>
            </p:txBody>
          </p:sp>
          <p:sp>
            <p:nvSpPr>
              <p:cNvPr id="3089" name="Freeform 17"/>
              <p:cNvSpPr>
                <a:spLocks/>
              </p:cNvSpPr>
              <p:nvPr/>
            </p:nvSpPr>
            <p:spPr bwMode="ltGray">
              <a:xfrm rot="-5400000">
                <a:off x="4076" y="1667"/>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en-AU"/>
              </a:p>
            </p:txBody>
          </p:sp>
          <p:sp>
            <p:nvSpPr>
              <p:cNvPr id="3090" name="Freeform 18"/>
              <p:cNvSpPr>
                <a:spLocks/>
              </p:cNvSpPr>
              <p:nvPr/>
            </p:nvSpPr>
            <p:spPr bwMode="ltGray">
              <a:xfrm rot="-5400000">
                <a:off x="3733" y="1667"/>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en-AU"/>
              </a:p>
            </p:txBody>
          </p:sp>
          <p:sp>
            <p:nvSpPr>
              <p:cNvPr id="3091" name="Freeform 19"/>
              <p:cNvSpPr>
                <a:spLocks/>
              </p:cNvSpPr>
              <p:nvPr/>
            </p:nvSpPr>
            <p:spPr bwMode="ltGray">
              <a:xfrm rot="-5400000">
                <a:off x="4580" y="1746"/>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en-AU"/>
              </a:p>
            </p:txBody>
          </p:sp>
          <p:sp>
            <p:nvSpPr>
              <p:cNvPr id="3092" name="Freeform 20"/>
              <p:cNvSpPr>
                <a:spLocks/>
              </p:cNvSpPr>
              <p:nvPr/>
            </p:nvSpPr>
            <p:spPr bwMode="ltGray">
              <a:xfrm>
                <a:off x="5469" y="1561"/>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en-AU"/>
              </a:p>
            </p:txBody>
          </p:sp>
          <p:sp>
            <p:nvSpPr>
              <p:cNvPr id="3093" name="Freeform 21"/>
              <p:cNvSpPr>
                <a:spLocks/>
              </p:cNvSpPr>
              <p:nvPr/>
            </p:nvSpPr>
            <p:spPr bwMode="ltGray">
              <a:xfrm rot="-5400000">
                <a:off x="5081" y="1692"/>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en-AU"/>
              </a:p>
            </p:txBody>
          </p:sp>
          <p:sp>
            <p:nvSpPr>
              <p:cNvPr id="3094" name="Freeform 22"/>
              <p:cNvSpPr>
                <a:spLocks/>
              </p:cNvSpPr>
              <p:nvPr/>
            </p:nvSpPr>
            <p:spPr bwMode="ltGray">
              <a:xfrm rot="-5400000">
                <a:off x="4794" y="1719"/>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en-AU"/>
              </a:p>
            </p:txBody>
          </p:sp>
        </p:grpSp>
        <p:sp>
          <p:nvSpPr>
            <p:cNvPr id="3095"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en-AU"/>
            </a:p>
          </p:txBody>
        </p:sp>
        <p:sp>
          <p:nvSpPr>
            <p:cNvPr id="3096"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en-AU"/>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smtClean="0">
                <a:latin typeface="+mn-lt"/>
              </a:defRPr>
            </a:lvl1pPr>
          </a:lstStyle>
          <a:p>
            <a:pPr>
              <a:defRPr/>
            </a:pPr>
            <a:endParaRPr 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smtClean="0">
                <a:latin typeface="+mn-lt"/>
              </a:defRPr>
            </a:lvl1pPr>
          </a:lstStyle>
          <a:p>
            <a:pPr>
              <a:defRPr/>
            </a:pPr>
            <a:r>
              <a:rPr lang="en-US"/>
              <a:t>M. Morshed</a:t>
            </a:r>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smtClean="0">
                <a:latin typeface="+mn-lt"/>
              </a:defRPr>
            </a:lvl1pPr>
          </a:lstStyle>
          <a:p>
            <a:pPr>
              <a:defRPr/>
            </a:pPr>
            <a:fld id="{A047341A-30F8-4AB5-B3FF-BDE66A2B04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9"/>
          <p:cNvSpPr>
            <a:spLocks noGrp="1" noChangeArrowheads="1"/>
          </p:cNvSpPr>
          <p:nvPr>
            <p:ph type="sldNum" sz="quarter" idx="12"/>
          </p:nvPr>
        </p:nvSpPr>
        <p:spPr/>
        <p:txBody>
          <a:bodyPr/>
          <a:lstStyle/>
          <a:p>
            <a:pPr>
              <a:defRPr/>
            </a:pPr>
            <a:fld id="{6833FB84-5DC9-4894-B892-5571913A3BC7}" type="slidenum">
              <a:rPr lang="en-US"/>
              <a:pPr>
                <a:defRPr/>
              </a:pPr>
              <a:t>1</a:t>
            </a:fld>
            <a:endParaRPr lang="en-US"/>
          </a:p>
        </p:txBody>
      </p:sp>
      <p:sp>
        <p:nvSpPr>
          <p:cNvPr id="3075" name="Rectangle 2"/>
          <p:cNvSpPr>
            <a:spLocks noGrp="1" noChangeArrowheads="1"/>
          </p:cNvSpPr>
          <p:nvPr>
            <p:ph type="ctrTitle"/>
          </p:nvPr>
        </p:nvSpPr>
        <p:spPr>
          <a:xfrm>
            <a:off x="1173163" y="1570038"/>
            <a:ext cx="7772400" cy="914400"/>
          </a:xfrm>
        </p:spPr>
        <p:txBody>
          <a:bodyPr/>
          <a:lstStyle/>
          <a:p>
            <a:pPr algn="ctr" eaLnBrk="1" hangingPunct="1"/>
            <a:r>
              <a:rPr lang="en-US" sz="5400" b="1" smtClean="0"/>
              <a:t>Chapter:10</a:t>
            </a:r>
          </a:p>
        </p:txBody>
      </p:sp>
      <p:sp>
        <p:nvSpPr>
          <p:cNvPr id="3076" name="Rectangle 3"/>
          <p:cNvSpPr>
            <a:spLocks noGrp="1" noChangeArrowheads="1"/>
          </p:cNvSpPr>
          <p:nvPr>
            <p:ph type="subTitle" idx="1"/>
          </p:nvPr>
        </p:nvSpPr>
        <p:spPr>
          <a:xfrm>
            <a:off x="2133600" y="3810000"/>
            <a:ext cx="6400800" cy="1752600"/>
          </a:xfrm>
        </p:spPr>
        <p:txBody>
          <a:bodyPr/>
          <a:lstStyle/>
          <a:p>
            <a:pPr algn="ctr" eaLnBrk="1" hangingPunct="1"/>
            <a:r>
              <a:rPr lang="en-US" sz="4400" b="1" smtClean="0">
                <a:solidFill>
                  <a:srgbClr val="FF0066"/>
                </a:solidFill>
                <a:latin typeface="Arial Black" pitchFamily="34" charset="0"/>
              </a:rPr>
              <a:t>The Investment Function in Banking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AE71966-707D-46A4-85D3-4A05654FAE9B}" type="slidenum">
              <a:rPr lang="en-US"/>
              <a:pPr>
                <a:defRPr/>
              </a:pPr>
              <a:t>10</a:t>
            </a:fld>
            <a:endParaRPr lang="en-US"/>
          </a:p>
        </p:txBody>
      </p:sp>
      <p:sp>
        <p:nvSpPr>
          <p:cNvPr id="12291" name="Rectangle 3"/>
          <p:cNvSpPr>
            <a:spLocks noGrp="1" noChangeArrowheads="1"/>
          </p:cNvSpPr>
          <p:nvPr>
            <p:ph type="body" idx="1"/>
          </p:nvPr>
        </p:nvSpPr>
        <p:spPr>
          <a:xfrm>
            <a:off x="1173163" y="1143000"/>
            <a:ext cx="7772400" cy="4953000"/>
          </a:xfrm>
        </p:spPr>
        <p:txBody>
          <a:bodyPr/>
          <a:lstStyle/>
          <a:p>
            <a:pPr eaLnBrk="1" hangingPunct="1">
              <a:buFont typeface="Wingdings" pitchFamily="2" charset="2"/>
              <a:buChar char="v"/>
            </a:pPr>
            <a:r>
              <a:rPr lang="en-US" sz="2800" b="1" smtClean="0">
                <a:solidFill>
                  <a:schemeClr val="accent2"/>
                </a:solidFill>
                <a:latin typeface="Times New Roman" pitchFamily="18" charset="0"/>
              </a:rPr>
              <a:t>Stripped Securities</a:t>
            </a:r>
            <a:r>
              <a:rPr lang="en-US" sz="2800" b="1" smtClean="0">
                <a:latin typeface="Times New Roman" pitchFamily="18" charset="0"/>
              </a:rPr>
              <a:t>: </a:t>
            </a:r>
            <a:r>
              <a:rPr lang="en-US" sz="2800" smtClean="0">
                <a:latin typeface="Times New Roman" pitchFamily="18" charset="0"/>
              </a:rPr>
              <a:t>Stripped securities consist of either principal payments or interest payments from a debt security. The expected cash flow from a Treasury bond or mortgage-backed security is separated into a stream of principal payments and a stream of interest payments, each of which may be sold as a separate security maturing on the day the payment is due. Some of these stripped payments are highly sensitive in their value to changes in interest rates.</a:t>
            </a:r>
          </a:p>
          <a:p>
            <a:pPr eaLnBrk="1" hangingPunct="1">
              <a:buFont typeface="Wingdings" pitchFamily="2" charset="2"/>
              <a:buChar char="v"/>
            </a:pPr>
            <a:endParaRPr lang="en-US" sz="2800" b="1" smtClean="0">
              <a:latin typeface="Times New Roman" pitchFamily="18" charset="0"/>
            </a:endParaRPr>
          </a:p>
        </p:txBody>
      </p:sp>
      <p:sp>
        <p:nvSpPr>
          <p:cNvPr id="12292" name="Rectangle 4"/>
          <p:cNvSpPr>
            <a:spLocks noGrp="1" noChangeArrowheads="1"/>
          </p:cNvSpPr>
          <p:nvPr>
            <p:ph type="title"/>
          </p:nvPr>
        </p:nvSpPr>
        <p:spPr>
          <a:xfrm>
            <a:off x="1173163" y="228600"/>
            <a:ext cx="7772400" cy="533400"/>
          </a:xfrm>
          <a:noFill/>
        </p:spPr>
        <p:txBody>
          <a:bodyPr/>
          <a:lstStyle/>
          <a:p>
            <a:pPr eaLnBrk="1" hangingPunct="1"/>
            <a:r>
              <a:rPr lang="en-US" sz="2000" b="1" smtClean="0"/>
              <a:t>Other Investment Instruments Developed More Recently---Contd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4FCD3BB-132C-4F01-83E3-53CD271CC7C4}" type="slidenum">
              <a:rPr lang="en-US"/>
              <a:pPr>
                <a:defRPr/>
              </a:pPr>
              <a:t>11</a:t>
            </a:fld>
            <a:endParaRPr lang="en-US"/>
          </a:p>
        </p:txBody>
      </p:sp>
      <p:sp>
        <p:nvSpPr>
          <p:cNvPr id="13315" name="Rectangle 2"/>
          <p:cNvSpPr>
            <a:spLocks noGrp="1" noChangeArrowheads="1"/>
          </p:cNvSpPr>
          <p:nvPr>
            <p:ph type="title"/>
          </p:nvPr>
        </p:nvSpPr>
        <p:spPr>
          <a:xfrm>
            <a:off x="1173163" y="228600"/>
            <a:ext cx="7772400" cy="914400"/>
          </a:xfrm>
        </p:spPr>
        <p:txBody>
          <a:bodyPr/>
          <a:lstStyle/>
          <a:p>
            <a:pPr algn="ctr" eaLnBrk="1" hangingPunct="1"/>
            <a:r>
              <a:rPr lang="en-US" sz="2800" b="1" smtClean="0"/>
              <a:t>Factors Affecting the Choice of Investment Securities</a:t>
            </a:r>
            <a:br>
              <a:rPr lang="en-US" sz="2800" b="1" smtClean="0"/>
            </a:br>
            <a:endParaRPr lang="en-US" sz="2800" b="1" smtClean="0"/>
          </a:p>
        </p:txBody>
      </p:sp>
      <p:sp>
        <p:nvSpPr>
          <p:cNvPr id="13316" name="Rectangle 3"/>
          <p:cNvSpPr>
            <a:spLocks noGrp="1" noChangeArrowheads="1"/>
          </p:cNvSpPr>
          <p:nvPr>
            <p:ph type="body" idx="1"/>
          </p:nvPr>
        </p:nvSpPr>
        <p:spPr>
          <a:xfrm>
            <a:off x="1173163" y="1295400"/>
            <a:ext cx="7772400" cy="4800600"/>
          </a:xfrm>
        </p:spPr>
        <p:txBody>
          <a:bodyPr/>
          <a:lstStyle/>
          <a:p>
            <a:pPr marL="609600" indent="-609600" eaLnBrk="1" hangingPunct="1">
              <a:buFont typeface="Wingdings" pitchFamily="2" charset="2"/>
              <a:buAutoNum type="alphaUcPeriod"/>
            </a:pPr>
            <a:r>
              <a:rPr lang="en-US" sz="2400" smtClean="0">
                <a:latin typeface="Times New Roman" pitchFamily="18" charset="0"/>
              </a:rPr>
              <a:t>Expected Rate of Return</a:t>
            </a:r>
          </a:p>
          <a:p>
            <a:pPr marL="609600" indent="-609600" eaLnBrk="1" hangingPunct="1">
              <a:buFont typeface="Wingdings" pitchFamily="2" charset="2"/>
              <a:buAutoNum type="alphaUcPeriod"/>
            </a:pPr>
            <a:r>
              <a:rPr lang="en-US" sz="2400" smtClean="0">
                <a:latin typeface="Times New Roman" pitchFamily="18" charset="0"/>
              </a:rPr>
              <a:t>Tax Exposure</a:t>
            </a:r>
          </a:p>
          <a:p>
            <a:pPr marL="609600" indent="-609600" eaLnBrk="1" hangingPunct="1">
              <a:buFont typeface="Wingdings" pitchFamily="2" charset="2"/>
              <a:buAutoNum type="alphaUcPeriod"/>
            </a:pPr>
            <a:r>
              <a:rPr lang="en-US" sz="2400" smtClean="0">
                <a:latin typeface="Times New Roman" pitchFamily="18" charset="0"/>
              </a:rPr>
              <a:t>Interest-Rate Risk</a:t>
            </a:r>
          </a:p>
          <a:p>
            <a:pPr marL="609600" indent="-609600" eaLnBrk="1" hangingPunct="1">
              <a:buFont typeface="Wingdings" pitchFamily="2" charset="2"/>
              <a:buAutoNum type="alphaUcPeriod"/>
            </a:pPr>
            <a:r>
              <a:rPr lang="en-US" sz="2400" smtClean="0">
                <a:latin typeface="Times New Roman" pitchFamily="18" charset="0"/>
              </a:rPr>
              <a:t>Credit or Default Risk</a:t>
            </a:r>
          </a:p>
          <a:p>
            <a:pPr marL="609600" indent="-609600" eaLnBrk="1" hangingPunct="1">
              <a:buFont typeface="Wingdings" pitchFamily="2" charset="2"/>
              <a:buAutoNum type="alphaUcPeriod"/>
            </a:pPr>
            <a:r>
              <a:rPr lang="en-US" sz="2400" smtClean="0">
                <a:latin typeface="Times New Roman" pitchFamily="18" charset="0"/>
              </a:rPr>
              <a:t>Business Risk</a:t>
            </a:r>
          </a:p>
          <a:p>
            <a:pPr marL="609600" indent="-609600" eaLnBrk="1" hangingPunct="1">
              <a:buFont typeface="Wingdings" pitchFamily="2" charset="2"/>
              <a:buAutoNum type="alphaUcPeriod"/>
            </a:pPr>
            <a:r>
              <a:rPr lang="en-US" sz="2400" smtClean="0">
                <a:latin typeface="Times New Roman" pitchFamily="18" charset="0"/>
              </a:rPr>
              <a:t>Liquidity Risk</a:t>
            </a:r>
          </a:p>
          <a:p>
            <a:pPr marL="609600" indent="-609600" eaLnBrk="1" hangingPunct="1">
              <a:buFont typeface="Wingdings" pitchFamily="2" charset="2"/>
              <a:buAutoNum type="alphaUcPeriod"/>
            </a:pPr>
            <a:r>
              <a:rPr lang="en-US" sz="2400" smtClean="0">
                <a:latin typeface="Times New Roman" pitchFamily="18" charset="0"/>
              </a:rPr>
              <a:t>Call Risk</a:t>
            </a:r>
          </a:p>
          <a:p>
            <a:pPr marL="609600" indent="-609600" eaLnBrk="1" hangingPunct="1">
              <a:buFont typeface="Wingdings" pitchFamily="2" charset="2"/>
              <a:buAutoNum type="alphaUcPeriod"/>
            </a:pPr>
            <a:r>
              <a:rPr lang="en-US" sz="2400" smtClean="0">
                <a:latin typeface="Times New Roman" pitchFamily="18" charset="0"/>
              </a:rPr>
              <a:t>Prepayment Risk</a:t>
            </a:r>
          </a:p>
          <a:p>
            <a:pPr marL="609600" indent="-609600" eaLnBrk="1" hangingPunct="1">
              <a:buFont typeface="Wingdings" pitchFamily="2" charset="2"/>
              <a:buAutoNum type="alphaUcPeriod"/>
            </a:pPr>
            <a:r>
              <a:rPr lang="en-US" sz="2400" smtClean="0">
                <a:latin typeface="Times New Roman" pitchFamily="18" charset="0"/>
              </a:rPr>
              <a:t>Inflation Risk</a:t>
            </a:r>
          </a:p>
          <a:p>
            <a:pPr marL="609600" indent="-609600" eaLnBrk="1" hangingPunct="1">
              <a:buFont typeface="Wingdings" pitchFamily="2" charset="2"/>
              <a:buAutoNum type="alphaUcPeriod"/>
            </a:pPr>
            <a:r>
              <a:rPr lang="en-US" sz="2400" smtClean="0">
                <a:latin typeface="Times New Roman" pitchFamily="18" charset="0"/>
              </a:rPr>
              <a:t>Pledging Requirements</a:t>
            </a:r>
          </a:p>
          <a:p>
            <a:pPr marL="609600" indent="-609600" eaLnBrk="1" hangingPunct="1">
              <a:buFont typeface="Wingdings" pitchFamily="2" charset="2"/>
              <a:buNone/>
            </a:pPr>
            <a:endParaRPr lang="en-US" sz="2400"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A32F0BD-7F44-4DF2-873A-CE7E8E665C92}" type="slidenum">
              <a:rPr lang="en-US"/>
              <a:pPr>
                <a:defRPr/>
              </a:pPr>
              <a:t>12</a:t>
            </a:fld>
            <a:endParaRPr lang="en-US"/>
          </a:p>
        </p:txBody>
      </p:sp>
      <p:sp>
        <p:nvSpPr>
          <p:cNvPr id="14339" name="Rectangle 2"/>
          <p:cNvSpPr>
            <a:spLocks noGrp="1" noChangeArrowheads="1"/>
          </p:cNvSpPr>
          <p:nvPr>
            <p:ph type="title"/>
          </p:nvPr>
        </p:nvSpPr>
        <p:spPr>
          <a:xfrm>
            <a:off x="1173163" y="228600"/>
            <a:ext cx="7772400" cy="914400"/>
          </a:xfrm>
        </p:spPr>
        <p:txBody>
          <a:bodyPr/>
          <a:lstStyle/>
          <a:p>
            <a:pPr marL="838200" indent="-838200" eaLnBrk="1" hangingPunct="1"/>
            <a:r>
              <a:rPr lang="en-US" sz="3200" b="1" smtClean="0"/>
              <a:t>        How is the expected yield on most bonds determined?</a:t>
            </a:r>
            <a:br>
              <a:rPr lang="en-US" sz="3200" b="1" smtClean="0"/>
            </a:br>
            <a:endParaRPr lang="en-US" sz="3200" b="1" smtClean="0"/>
          </a:p>
        </p:txBody>
      </p:sp>
      <p:sp>
        <p:nvSpPr>
          <p:cNvPr id="14340" name="Rectangle 3"/>
          <p:cNvSpPr>
            <a:spLocks noGrp="1" noChangeArrowheads="1"/>
          </p:cNvSpPr>
          <p:nvPr>
            <p:ph type="body" idx="1"/>
          </p:nvPr>
        </p:nvSpPr>
        <p:spPr>
          <a:xfrm>
            <a:off x="1173163" y="1066800"/>
            <a:ext cx="7772400" cy="5029200"/>
          </a:xfrm>
        </p:spPr>
        <p:txBody>
          <a:bodyPr/>
          <a:lstStyle/>
          <a:p>
            <a:pPr eaLnBrk="1" hangingPunct="1"/>
            <a:r>
              <a:rPr lang="en-US" sz="2400" smtClean="0">
                <a:latin typeface="Times New Roman" pitchFamily="18" charset="0"/>
              </a:rPr>
              <a:t>For most bonds, this requires the calculation of the yield to maturity (YTM) if the bond is to be held to maturity or the planned holding period yield (HPY) between point of purchase and point of sale. YTM is the expected rate of return on a bond held until its maturity date is reached, based on the bond's purchase price, promised interest payments, and redemption value at maturity. HPY is a rate of discount bringing the current price of a bond in line with its stream of expected cash inflows and its expected sale price at the end of the bank's holding period.</a:t>
            </a:r>
          </a:p>
          <a:p>
            <a:pPr eaLnBrk="1" hangingPunct="1"/>
            <a:endParaRPr lang="en-US" sz="2400" smtClean="0">
              <a:latin typeface="Times New Roman" pitchFamily="18" charset="0"/>
            </a:endParaRPr>
          </a:p>
          <a:p>
            <a:pPr eaLnBrk="1" hangingPunct="1">
              <a:buFont typeface="Wingdings" pitchFamily="2" charset="2"/>
              <a:buNone/>
            </a:pPr>
            <a:endParaRPr lang="en-US" sz="2400" smtClean="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2C64C36-B14F-400E-B3B4-858309ED5E4F}" type="slidenum">
              <a:rPr lang="en-US"/>
              <a:pPr>
                <a:defRPr/>
              </a:pPr>
              <a:t>13</a:t>
            </a:fld>
            <a:endParaRPr lang="en-US"/>
          </a:p>
        </p:txBody>
      </p:sp>
      <p:sp>
        <p:nvSpPr>
          <p:cNvPr id="15363" name="Rectangle 1026"/>
          <p:cNvSpPr>
            <a:spLocks noGrp="1" noChangeArrowheads="1"/>
          </p:cNvSpPr>
          <p:nvPr>
            <p:ph type="title"/>
          </p:nvPr>
        </p:nvSpPr>
        <p:spPr>
          <a:xfrm>
            <a:off x="1066800" y="304800"/>
            <a:ext cx="7772400" cy="762000"/>
          </a:xfrm>
        </p:spPr>
        <p:txBody>
          <a:bodyPr/>
          <a:lstStyle/>
          <a:p>
            <a:pPr marL="838200" indent="-838200" eaLnBrk="1" hangingPunct="1"/>
            <a:r>
              <a:rPr lang="en-US" sz="3200" smtClean="0"/>
              <a:t>        How has the tax exposure of various bank security investments changed in recent years?</a:t>
            </a:r>
          </a:p>
        </p:txBody>
      </p:sp>
      <p:sp>
        <p:nvSpPr>
          <p:cNvPr id="15364" name="Rectangle 1027"/>
          <p:cNvSpPr>
            <a:spLocks noGrp="1" noChangeArrowheads="1"/>
          </p:cNvSpPr>
          <p:nvPr>
            <p:ph type="body" idx="1"/>
          </p:nvPr>
        </p:nvSpPr>
        <p:spPr>
          <a:xfrm>
            <a:off x="1173163" y="1447800"/>
            <a:ext cx="7772400" cy="4648200"/>
          </a:xfrm>
        </p:spPr>
        <p:txBody>
          <a:bodyPr/>
          <a:lstStyle/>
          <a:p>
            <a:pPr eaLnBrk="1" hangingPunct="1"/>
            <a:r>
              <a:rPr lang="en-US" smtClean="0">
                <a:latin typeface="Times New Roman" pitchFamily="18" charset="0"/>
              </a:rPr>
              <a:t>In recent years, the government has treated interest income and capital gains from most bank investments as ordinary income for tax purposes. In the past, only interest was treated as ordinary income and capital gains were taxed at a lower rate. </a:t>
            </a:r>
          </a:p>
          <a:p>
            <a:pPr eaLnBrk="1" hangingPunct="1"/>
            <a:r>
              <a:rPr lang="en-US" b="1" smtClean="0">
                <a:latin typeface="Times New Roman" pitchFamily="18" charset="0"/>
              </a:rPr>
              <a:t>After-tax Gross Yield on Corporate Bond = Before-tax gross yield to the bank X (1 – Bank’s marginal income tax rate)</a:t>
            </a:r>
          </a:p>
          <a:p>
            <a:pPr eaLnBrk="1" hangingPunct="1">
              <a:buFont typeface="Wingdings" pitchFamily="2" charset="2"/>
              <a:buNone/>
            </a:pPr>
            <a:endParaRPr lang="en-US" b="1" smtClean="0">
              <a:latin typeface="Times New Roman" pitchFamily="18" charset="0"/>
            </a:endParaRPr>
          </a:p>
          <a:p>
            <a:pPr eaLnBrk="1" hangingPunct="1">
              <a:buFont typeface="Wingdings" pitchFamily="2" charset="2"/>
              <a:buNone/>
            </a:pPr>
            <a:endParaRPr lang="en-US" smtClean="0">
              <a:latin typeface="Times New Roman" pitchFamily="18" charset="0"/>
            </a:endParaRPr>
          </a:p>
          <a:p>
            <a:pPr eaLnBrk="1" hangingPunct="1">
              <a:buFont typeface="Wingdings" pitchFamily="2" charset="2"/>
              <a:buNone/>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33F921F-46A0-48DE-8BF1-792957A6C710}" type="slidenum">
              <a:rPr lang="en-US"/>
              <a:pPr>
                <a:defRPr/>
              </a:pPr>
              <a:t>14</a:t>
            </a:fld>
            <a:endParaRPr lang="en-US"/>
          </a:p>
        </p:txBody>
      </p:sp>
      <p:sp>
        <p:nvSpPr>
          <p:cNvPr id="16387" name="Rectangle 2"/>
          <p:cNvSpPr>
            <a:spLocks noGrp="1" noChangeArrowheads="1"/>
          </p:cNvSpPr>
          <p:nvPr>
            <p:ph type="title"/>
          </p:nvPr>
        </p:nvSpPr>
        <p:spPr>
          <a:xfrm>
            <a:off x="1173163" y="457200"/>
            <a:ext cx="7772400" cy="533400"/>
          </a:xfrm>
        </p:spPr>
        <p:txBody>
          <a:bodyPr/>
          <a:lstStyle/>
          <a:p>
            <a:pPr algn="ctr" eaLnBrk="1" hangingPunct="1"/>
            <a:r>
              <a:rPr lang="en-US" sz="3600" b="1" smtClean="0"/>
              <a:t>Different Types of Risk</a:t>
            </a:r>
          </a:p>
        </p:txBody>
      </p:sp>
      <p:sp>
        <p:nvSpPr>
          <p:cNvPr id="16388" name="Rectangle 3"/>
          <p:cNvSpPr>
            <a:spLocks noGrp="1" noChangeArrowheads="1"/>
          </p:cNvSpPr>
          <p:nvPr>
            <p:ph type="body" idx="1"/>
          </p:nvPr>
        </p:nvSpPr>
        <p:spPr>
          <a:xfrm>
            <a:off x="1173163" y="1371600"/>
            <a:ext cx="7772400" cy="4800600"/>
          </a:xfrm>
        </p:spPr>
        <p:txBody>
          <a:bodyPr/>
          <a:lstStyle/>
          <a:p>
            <a:pPr eaLnBrk="1" hangingPunct="1"/>
            <a:r>
              <a:rPr lang="en-US" sz="2400" b="1" smtClean="0">
                <a:latin typeface="Times New Roman" pitchFamily="18" charset="0"/>
              </a:rPr>
              <a:t>Interest Rate Risk:  </a:t>
            </a:r>
            <a:r>
              <a:rPr lang="en-US" sz="2400" smtClean="0">
                <a:latin typeface="Times New Roman" pitchFamily="18" charset="0"/>
              </a:rPr>
              <a:t>The danger that shifting market interest rates can reduce bank net income or lower the value of bank assets &amp; equity.</a:t>
            </a:r>
          </a:p>
          <a:p>
            <a:pPr eaLnBrk="1" hangingPunct="1"/>
            <a:r>
              <a:rPr lang="en-US" sz="2400" b="1" smtClean="0">
                <a:latin typeface="Times New Roman" pitchFamily="18" charset="0"/>
              </a:rPr>
              <a:t>Credit or Default Risk:  </a:t>
            </a:r>
            <a:r>
              <a:rPr lang="en-US" sz="2400" smtClean="0">
                <a:latin typeface="Times New Roman" pitchFamily="18" charset="0"/>
              </a:rPr>
              <a:t>The danger that a bank’s extensions of credit will not pay out as promised, reducing the bank’s profitability &amp; threatening its survival.</a:t>
            </a:r>
          </a:p>
          <a:p>
            <a:pPr eaLnBrk="1" hangingPunct="1"/>
            <a:r>
              <a:rPr lang="en-US" sz="2400" b="1" smtClean="0">
                <a:latin typeface="Times New Roman" pitchFamily="18" charset="0"/>
              </a:rPr>
              <a:t>Business Risk:  </a:t>
            </a:r>
            <a:r>
              <a:rPr lang="en-US" sz="2400" smtClean="0">
                <a:latin typeface="Times New Roman" pitchFamily="18" charset="0"/>
              </a:rPr>
              <a:t>The danger that changes in the economy will adversely affect the bank’s income &amp; the quality of its assets.</a:t>
            </a:r>
          </a:p>
          <a:p>
            <a:pPr eaLnBrk="1" hangingPunct="1"/>
            <a:r>
              <a:rPr lang="en-US" sz="2400" b="1" smtClean="0">
                <a:latin typeface="Times New Roman" pitchFamily="18" charset="0"/>
              </a:rPr>
              <a:t>Liquidity Risk:  </a:t>
            </a:r>
            <a:r>
              <a:rPr lang="en-US" sz="2400" smtClean="0">
                <a:latin typeface="Times New Roman" pitchFamily="18" charset="0"/>
              </a:rPr>
              <a:t>The danger that a bank will experience a cash shortage or have to borrow at high cost to meet its obligations to pay.</a:t>
            </a:r>
            <a:endParaRPr lang="en-US" sz="2400" b="1" smtClean="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84CD65B-5755-4BCD-B577-888F3E261DF3}" type="slidenum">
              <a:rPr lang="en-US"/>
              <a:pPr>
                <a:defRPr/>
              </a:pPr>
              <a:t>15</a:t>
            </a:fld>
            <a:endParaRPr lang="en-US"/>
          </a:p>
        </p:txBody>
      </p:sp>
      <p:sp>
        <p:nvSpPr>
          <p:cNvPr id="17411" name="Rectangle 3"/>
          <p:cNvSpPr>
            <a:spLocks noGrp="1" noChangeArrowheads="1"/>
          </p:cNvSpPr>
          <p:nvPr>
            <p:ph type="body" idx="1"/>
          </p:nvPr>
        </p:nvSpPr>
        <p:spPr>
          <a:xfrm>
            <a:off x="1173163" y="1219200"/>
            <a:ext cx="7772400" cy="4876800"/>
          </a:xfrm>
        </p:spPr>
        <p:txBody>
          <a:bodyPr/>
          <a:lstStyle/>
          <a:p>
            <a:pPr eaLnBrk="1" hangingPunct="1"/>
            <a:r>
              <a:rPr lang="en-US" sz="2400" b="1" smtClean="0">
                <a:latin typeface="Times New Roman" pitchFamily="18" charset="0"/>
              </a:rPr>
              <a:t>Call Risk:  </a:t>
            </a:r>
            <a:r>
              <a:rPr lang="en-US" sz="2400" smtClean="0">
                <a:latin typeface="Times New Roman" pitchFamily="18" charset="0"/>
              </a:rPr>
              <a:t>The danger that investment securities held by a bank will be retired early, reducing the bank’s expected return.</a:t>
            </a:r>
          </a:p>
          <a:p>
            <a:pPr eaLnBrk="1" hangingPunct="1"/>
            <a:r>
              <a:rPr lang="en-US" sz="2400" b="1" smtClean="0">
                <a:latin typeface="Times New Roman" pitchFamily="18" charset="0"/>
              </a:rPr>
              <a:t>Prepayment Risk:  </a:t>
            </a:r>
            <a:r>
              <a:rPr lang="en-US" sz="2400" smtClean="0">
                <a:latin typeface="Times New Roman" pitchFamily="18" charset="0"/>
              </a:rPr>
              <a:t>The danger that banks holding loan-backed securities will receive a lower return because some of the loans backing the securities are paid off early.</a:t>
            </a:r>
          </a:p>
          <a:p>
            <a:pPr eaLnBrk="1" hangingPunct="1"/>
            <a:r>
              <a:rPr lang="en-US" sz="2400" b="1" smtClean="0">
                <a:latin typeface="Times New Roman" pitchFamily="18" charset="0"/>
              </a:rPr>
              <a:t>Inflation Risk:  </a:t>
            </a:r>
            <a:r>
              <a:rPr lang="en-US" sz="2400" smtClean="0">
                <a:latin typeface="Times New Roman" pitchFamily="18" charset="0"/>
              </a:rPr>
              <a:t>The danger that rising prices of goods &amp; services will result in lower bank returns or reduced values in bank assets &amp; equity. </a:t>
            </a:r>
            <a:endParaRPr lang="en-US" sz="2400" b="1" smtClean="0">
              <a:latin typeface="Times New Roman" pitchFamily="18" charset="0"/>
            </a:endParaRPr>
          </a:p>
        </p:txBody>
      </p:sp>
      <p:sp>
        <p:nvSpPr>
          <p:cNvPr id="17412" name="Rectangle 4"/>
          <p:cNvSpPr>
            <a:spLocks noGrp="1" noChangeArrowheads="1"/>
          </p:cNvSpPr>
          <p:nvPr>
            <p:ph type="title"/>
          </p:nvPr>
        </p:nvSpPr>
        <p:spPr>
          <a:xfrm>
            <a:off x="1173163" y="304800"/>
            <a:ext cx="7772400" cy="609600"/>
          </a:xfrm>
          <a:noFill/>
        </p:spPr>
        <p:txBody>
          <a:bodyPr/>
          <a:lstStyle/>
          <a:p>
            <a:pPr eaLnBrk="1" hangingPunct="1"/>
            <a:r>
              <a:rPr lang="en-US" sz="2400" b="1" smtClean="0"/>
              <a:t>Different Types of Risk-----Contd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4D3136E-2C4A-49C5-AC7A-5F02B3958AFE}" type="slidenum">
              <a:rPr lang="en-US"/>
              <a:pPr>
                <a:defRPr/>
              </a:pPr>
              <a:t>16</a:t>
            </a:fld>
            <a:endParaRPr lang="en-US"/>
          </a:p>
        </p:txBody>
      </p:sp>
      <p:sp>
        <p:nvSpPr>
          <p:cNvPr id="18435" name="Rectangle 2"/>
          <p:cNvSpPr>
            <a:spLocks noGrp="1" noChangeArrowheads="1"/>
          </p:cNvSpPr>
          <p:nvPr>
            <p:ph type="title"/>
          </p:nvPr>
        </p:nvSpPr>
        <p:spPr>
          <a:xfrm>
            <a:off x="1173163" y="228600"/>
            <a:ext cx="7772400" cy="685800"/>
          </a:xfrm>
        </p:spPr>
        <p:txBody>
          <a:bodyPr/>
          <a:lstStyle/>
          <a:p>
            <a:pPr algn="ctr" eaLnBrk="1" hangingPunct="1"/>
            <a:r>
              <a:rPr lang="en-US" sz="3200" b="1" smtClean="0"/>
              <a:t>Maturity Management Tools</a:t>
            </a:r>
          </a:p>
        </p:txBody>
      </p:sp>
      <p:sp>
        <p:nvSpPr>
          <p:cNvPr id="18436" name="Rectangle 3"/>
          <p:cNvSpPr>
            <a:spLocks noGrp="1" noChangeArrowheads="1"/>
          </p:cNvSpPr>
          <p:nvPr>
            <p:ph type="body" idx="1"/>
          </p:nvPr>
        </p:nvSpPr>
        <p:spPr>
          <a:xfrm>
            <a:off x="1173163" y="1143000"/>
            <a:ext cx="7772400" cy="4953000"/>
          </a:xfrm>
        </p:spPr>
        <p:txBody>
          <a:bodyPr/>
          <a:lstStyle/>
          <a:p>
            <a:pPr marL="609600" indent="-609600" eaLnBrk="1" hangingPunct="1">
              <a:buFont typeface="Wingdings" pitchFamily="2" charset="2"/>
              <a:buAutoNum type="arabicParenR"/>
            </a:pPr>
            <a:r>
              <a:rPr lang="en-US" sz="2400" b="1" smtClean="0">
                <a:latin typeface="Times New Roman" pitchFamily="18" charset="0"/>
              </a:rPr>
              <a:t>The Yield Curve: </a:t>
            </a:r>
            <a:r>
              <a:rPr lang="en-US" sz="2400" smtClean="0">
                <a:latin typeface="Times New Roman" pitchFamily="18" charset="0"/>
              </a:rPr>
              <a:t>A geographical relationship between the maturity or term of a collection of securities &amp; their yield to maturity.</a:t>
            </a:r>
          </a:p>
        </p:txBody>
      </p:sp>
      <p:sp>
        <p:nvSpPr>
          <p:cNvPr id="18437" name="Line 4"/>
          <p:cNvSpPr>
            <a:spLocks noChangeShapeType="1"/>
          </p:cNvSpPr>
          <p:nvPr/>
        </p:nvSpPr>
        <p:spPr bwMode="auto">
          <a:xfrm>
            <a:off x="2514600" y="2590800"/>
            <a:ext cx="0" cy="2743200"/>
          </a:xfrm>
          <a:prstGeom prst="line">
            <a:avLst/>
          </a:prstGeom>
          <a:noFill/>
          <a:ln w="9525">
            <a:solidFill>
              <a:schemeClr val="tx1"/>
            </a:solidFill>
            <a:round/>
            <a:headEnd/>
            <a:tailEnd/>
          </a:ln>
        </p:spPr>
        <p:txBody>
          <a:bodyPr wrap="none"/>
          <a:lstStyle/>
          <a:p>
            <a:endParaRPr lang="en-US"/>
          </a:p>
        </p:txBody>
      </p:sp>
      <p:sp>
        <p:nvSpPr>
          <p:cNvPr id="18438" name="Line 5"/>
          <p:cNvSpPr>
            <a:spLocks noChangeShapeType="1"/>
          </p:cNvSpPr>
          <p:nvPr/>
        </p:nvSpPr>
        <p:spPr bwMode="auto">
          <a:xfrm flipV="1">
            <a:off x="2514600" y="5334000"/>
            <a:ext cx="4648200" cy="0"/>
          </a:xfrm>
          <a:prstGeom prst="line">
            <a:avLst/>
          </a:prstGeom>
          <a:noFill/>
          <a:ln w="9525">
            <a:solidFill>
              <a:schemeClr val="tx1"/>
            </a:solidFill>
            <a:round/>
            <a:headEnd/>
            <a:tailEnd/>
          </a:ln>
        </p:spPr>
        <p:txBody>
          <a:bodyPr wrap="none"/>
          <a:lstStyle/>
          <a:p>
            <a:endParaRPr lang="en-US"/>
          </a:p>
        </p:txBody>
      </p:sp>
      <p:sp>
        <p:nvSpPr>
          <p:cNvPr id="18439" name="Freeform 8"/>
          <p:cNvSpPr>
            <a:spLocks/>
          </p:cNvSpPr>
          <p:nvPr/>
        </p:nvSpPr>
        <p:spPr bwMode="auto">
          <a:xfrm>
            <a:off x="2895600" y="2705100"/>
            <a:ext cx="3886200" cy="2247900"/>
          </a:xfrm>
          <a:custGeom>
            <a:avLst/>
            <a:gdLst>
              <a:gd name="T0" fmla="*/ 0 w 2448"/>
              <a:gd name="T1" fmla="*/ 1416 h 1416"/>
              <a:gd name="T2" fmla="*/ 1584 w 2448"/>
              <a:gd name="T3" fmla="*/ 216 h 1416"/>
              <a:gd name="T4" fmla="*/ 2448 w 2448"/>
              <a:gd name="T5" fmla="*/ 120 h 1416"/>
              <a:gd name="T6" fmla="*/ 0 60000 65536"/>
              <a:gd name="T7" fmla="*/ 0 60000 65536"/>
              <a:gd name="T8" fmla="*/ 0 60000 65536"/>
              <a:gd name="T9" fmla="*/ 0 w 2448"/>
              <a:gd name="T10" fmla="*/ 0 h 1416"/>
              <a:gd name="T11" fmla="*/ 2448 w 2448"/>
              <a:gd name="T12" fmla="*/ 1416 h 1416"/>
            </a:gdLst>
            <a:ahLst/>
            <a:cxnLst>
              <a:cxn ang="T6">
                <a:pos x="T0" y="T1"/>
              </a:cxn>
              <a:cxn ang="T7">
                <a:pos x="T2" y="T3"/>
              </a:cxn>
              <a:cxn ang="T8">
                <a:pos x="T4" y="T5"/>
              </a:cxn>
            </a:cxnLst>
            <a:rect l="T9" t="T10" r="T11" b="T12"/>
            <a:pathLst>
              <a:path w="2448" h="1416">
                <a:moveTo>
                  <a:pt x="0" y="1416"/>
                </a:moveTo>
                <a:cubicBezTo>
                  <a:pt x="588" y="924"/>
                  <a:pt x="1176" y="432"/>
                  <a:pt x="1584" y="216"/>
                </a:cubicBezTo>
                <a:cubicBezTo>
                  <a:pt x="1992" y="0"/>
                  <a:pt x="2304" y="136"/>
                  <a:pt x="2448" y="120"/>
                </a:cubicBezTo>
              </a:path>
            </a:pathLst>
          </a:custGeom>
          <a:noFill/>
          <a:ln w="9525">
            <a:solidFill>
              <a:schemeClr val="tx1"/>
            </a:solidFill>
            <a:round/>
            <a:headEnd/>
            <a:tailEnd/>
          </a:ln>
        </p:spPr>
        <p:txBody>
          <a:bodyPr wrap="none"/>
          <a:lstStyle/>
          <a:p>
            <a:endParaRPr lang="en-US"/>
          </a:p>
        </p:txBody>
      </p:sp>
      <p:sp>
        <p:nvSpPr>
          <p:cNvPr id="18440" name="Text Box 9"/>
          <p:cNvSpPr txBox="1">
            <a:spLocks noChangeArrowheads="1"/>
          </p:cNvSpPr>
          <p:nvPr/>
        </p:nvSpPr>
        <p:spPr bwMode="auto">
          <a:xfrm>
            <a:off x="2955925" y="5448300"/>
            <a:ext cx="3492500" cy="366713"/>
          </a:xfrm>
          <a:prstGeom prst="rect">
            <a:avLst/>
          </a:prstGeom>
          <a:noFill/>
          <a:ln w="9525">
            <a:noFill/>
            <a:miter lim="800000"/>
            <a:headEnd/>
            <a:tailEnd/>
          </a:ln>
        </p:spPr>
        <p:txBody>
          <a:bodyPr wrap="none">
            <a:spAutoFit/>
          </a:bodyPr>
          <a:lstStyle/>
          <a:p>
            <a:r>
              <a:rPr lang="en-US" sz="1800"/>
              <a:t>Time (measured in months &amp; years)</a:t>
            </a:r>
          </a:p>
        </p:txBody>
      </p:sp>
      <p:sp>
        <p:nvSpPr>
          <p:cNvPr id="18441" name="Text Box 10"/>
          <p:cNvSpPr txBox="1">
            <a:spLocks noChangeArrowheads="1"/>
          </p:cNvSpPr>
          <p:nvPr/>
        </p:nvSpPr>
        <p:spPr bwMode="auto">
          <a:xfrm>
            <a:off x="974725" y="3314700"/>
            <a:ext cx="984250" cy="915988"/>
          </a:xfrm>
          <a:prstGeom prst="rect">
            <a:avLst/>
          </a:prstGeom>
          <a:noFill/>
          <a:ln w="9525">
            <a:noFill/>
            <a:miter lim="800000"/>
            <a:headEnd/>
            <a:tailEnd/>
          </a:ln>
        </p:spPr>
        <p:txBody>
          <a:bodyPr wrap="none">
            <a:spAutoFit/>
          </a:bodyPr>
          <a:lstStyle/>
          <a:p>
            <a:r>
              <a:rPr lang="en-US" sz="1800"/>
              <a:t>Yield to</a:t>
            </a:r>
          </a:p>
          <a:p>
            <a:r>
              <a:rPr lang="en-US" sz="1800"/>
              <a:t>Maturity</a:t>
            </a:r>
          </a:p>
          <a:p>
            <a:r>
              <a:rPr lang="en-US" sz="1800"/>
              <a:t>(YTM)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0831BC4-A4B5-4168-AE45-27B773E7A209}" type="slidenum">
              <a:rPr lang="en-US"/>
              <a:pPr>
                <a:defRPr/>
              </a:pPr>
              <a:t>17</a:t>
            </a:fld>
            <a:endParaRPr lang="en-US"/>
          </a:p>
        </p:txBody>
      </p:sp>
      <p:sp>
        <p:nvSpPr>
          <p:cNvPr id="19459" name="Rectangle 3"/>
          <p:cNvSpPr>
            <a:spLocks noGrp="1" noChangeArrowheads="1"/>
          </p:cNvSpPr>
          <p:nvPr>
            <p:ph type="body" idx="1"/>
          </p:nvPr>
        </p:nvSpPr>
        <p:spPr>
          <a:xfrm>
            <a:off x="1173163" y="1066800"/>
            <a:ext cx="7772400" cy="5029200"/>
          </a:xfrm>
        </p:spPr>
        <p:txBody>
          <a:bodyPr/>
          <a:lstStyle/>
          <a:p>
            <a:pPr marL="660400" indent="-660400" eaLnBrk="1" hangingPunct="1">
              <a:buFont typeface="Wingdings" pitchFamily="2" charset="2"/>
              <a:buChar char="Ø"/>
            </a:pPr>
            <a:r>
              <a:rPr lang="en-US" sz="2400" b="1" smtClean="0">
                <a:latin typeface="Times New Roman" pitchFamily="18" charset="0"/>
              </a:rPr>
              <a:t>Features of Yield Curve</a:t>
            </a:r>
            <a:r>
              <a:rPr lang="en-US" sz="2400" smtClean="0">
                <a:latin typeface="Times New Roman" pitchFamily="18" charset="0"/>
              </a:rPr>
              <a:t>:</a:t>
            </a:r>
          </a:p>
          <a:p>
            <a:pPr marL="660400" indent="-660400" eaLnBrk="1" hangingPunct="1">
              <a:buFont typeface="Wingdings" pitchFamily="2" charset="2"/>
              <a:buAutoNum type="romanLcPeriod"/>
            </a:pPr>
            <a:r>
              <a:rPr lang="en-US" sz="2400" smtClean="0">
                <a:latin typeface="Times New Roman" pitchFamily="18" charset="0"/>
              </a:rPr>
              <a:t>Yield curves possibly provide a forecast of the future course of short-term rates, telling us what the current average expectation is in the market.</a:t>
            </a:r>
          </a:p>
          <a:p>
            <a:pPr marL="660400" indent="-660400" eaLnBrk="1" hangingPunct="1">
              <a:buFont typeface="Wingdings" pitchFamily="2" charset="2"/>
              <a:buAutoNum type="romanLcPeriod"/>
            </a:pPr>
            <a:r>
              <a:rPr lang="en-US" sz="2400" smtClean="0">
                <a:latin typeface="Times New Roman" pitchFamily="18" charset="0"/>
              </a:rPr>
              <a:t>The yield curve also provides an indication of equilibrium yields at varying maturities and, therefore, gives an indication if there are any significantly underpriced or overpriced securities.</a:t>
            </a:r>
          </a:p>
          <a:p>
            <a:pPr marL="660400" indent="-660400" eaLnBrk="1" hangingPunct="1">
              <a:buFont typeface="Wingdings" pitchFamily="2" charset="2"/>
              <a:buAutoNum type="romanLcPeriod"/>
            </a:pPr>
            <a:r>
              <a:rPr lang="en-US" sz="2400" smtClean="0">
                <a:latin typeface="Times New Roman" pitchFamily="18" charset="0"/>
              </a:rPr>
              <a:t>The yield curve's shape gives the bank's investment officer a measure of the yield trade-off - that is, how much yield will change, on average, if a security portfolio is shortened or lengthened in maturity.</a:t>
            </a:r>
          </a:p>
          <a:p>
            <a:pPr marL="660400" indent="-660400" eaLnBrk="1" hangingPunct="1">
              <a:buFont typeface="Wingdings" pitchFamily="2" charset="2"/>
              <a:buNone/>
            </a:pPr>
            <a:endParaRPr lang="en-US" sz="2400" smtClean="0">
              <a:latin typeface="Times New Roman" pitchFamily="18" charset="0"/>
            </a:endParaRPr>
          </a:p>
        </p:txBody>
      </p:sp>
      <p:sp>
        <p:nvSpPr>
          <p:cNvPr id="19460" name="Rectangle 4"/>
          <p:cNvSpPr>
            <a:spLocks noGrp="1" noChangeArrowheads="1"/>
          </p:cNvSpPr>
          <p:nvPr>
            <p:ph type="title"/>
          </p:nvPr>
        </p:nvSpPr>
        <p:spPr>
          <a:xfrm>
            <a:off x="1173163" y="228600"/>
            <a:ext cx="7772400" cy="609600"/>
          </a:xfrm>
          <a:noFill/>
        </p:spPr>
        <p:txBody>
          <a:bodyPr/>
          <a:lstStyle/>
          <a:p>
            <a:pPr eaLnBrk="1" hangingPunct="1"/>
            <a:r>
              <a:rPr lang="en-US" sz="2400" b="1" smtClean="0"/>
              <a:t>Maturity Management Tools----Contd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3DC92FD-ACC5-4C06-B27D-174CBBDC1DD3}" type="slidenum">
              <a:rPr lang="en-US"/>
              <a:pPr>
                <a:defRPr/>
              </a:pPr>
              <a:t>18</a:t>
            </a:fld>
            <a:endParaRPr lang="en-US"/>
          </a:p>
        </p:txBody>
      </p:sp>
      <p:sp>
        <p:nvSpPr>
          <p:cNvPr id="20483" name="Rectangle 3"/>
          <p:cNvSpPr>
            <a:spLocks noGrp="1" noChangeArrowheads="1"/>
          </p:cNvSpPr>
          <p:nvPr>
            <p:ph type="body" idx="1"/>
          </p:nvPr>
        </p:nvSpPr>
        <p:spPr>
          <a:xfrm>
            <a:off x="1173163" y="1143000"/>
            <a:ext cx="7772400" cy="4953000"/>
          </a:xfrm>
        </p:spPr>
        <p:txBody>
          <a:bodyPr/>
          <a:lstStyle/>
          <a:p>
            <a:pPr marL="609600" indent="-609600" eaLnBrk="1" hangingPunct="1">
              <a:buFont typeface="Wingdings" pitchFamily="2" charset="2"/>
              <a:buAutoNum type="arabicParenR" startAt="2"/>
            </a:pPr>
            <a:r>
              <a:rPr lang="en-US" sz="2400" b="1" smtClean="0">
                <a:latin typeface="Times New Roman" pitchFamily="18" charset="0"/>
              </a:rPr>
              <a:t>Duration: </a:t>
            </a:r>
            <a:r>
              <a:rPr lang="en-US" sz="2400" smtClean="0">
                <a:latin typeface="Times New Roman" pitchFamily="18" charset="0"/>
              </a:rPr>
              <a:t>Duration tells a bank about the price volatility of its earning assets and liabilities due to changes in interest rates. Higher values of duration imply greater risk to the value of assets and liabilities held by a bank. For example, a loan or security with a duration of 4 years stands to lose twice as much in terms of value for the same change in interest rates as a loan or security with a duration of 2 years.</a:t>
            </a:r>
          </a:p>
          <a:p>
            <a:pPr marL="609600" indent="-609600" eaLnBrk="1" hangingPunct="1">
              <a:buFont typeface="Wingdings" pitchFamily="2" charset="2"/>
              <a:buAutoNum type="arabicParenR" startAt="2"/>
            </a:pPr>
            <a:endParaRPr lang="en-US" sz="2400" b="1" smtClean="0">
              <a:latin typeface="Times New Roman" pitchFamily="18" charset="0"/>
            </a:endParaRPr>
          </a:p>
        </p:txBody>
      </p:sp>
      <p:sp>
        <p:nvSpPr>
          <p:cNvPr id="20484" name="Rectangle 4"/>
          <p:cNvSpPr>
            <a:spLocks noGrp="1" noChangeArrowheads="1"/>
          </p:cNvSpPr>
          <p:nvPr>
            <p:ph type="title"/>
          </p:nvPr>
        </p:nvSpPr>
        <p:spPr>
          <a:xfrm>
            <a:off x="1173163" y="304800"/>
            <a:ext cx="7772400" cy="457200"/>
          </a:xfrm>
          <a:noFill/>
        </p:spPr>
        <p:txBody>
          <a:bodyPr/>
          <a:lstStyle/>
          <a:p>
            <a:pPr eaLnBrk="1" hangingPunct="1"/>
            <a:r>
              <a:rPr lang="en-US" sz="2400" b="1" smtClean="0"/>
              <a:t>Maturity Management Tools----Contd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61CFA54-C8BA-429B-A012-517C13F5AA6F}" type="slidenum">
              <a:rPr lang="en-US"/>
              <a:pPr>
                <a:defRPr/>
              </a:pPr>
              <a:t>2</a:t>
            </a:fld>
            <a:endParaRPr lang="en-US"/>
          </a:p>
        </p:txBody>
      </p:sp>
      <p:sp>
        <p:nvSpPr>
          <p:cNvPr id="4099" name="Rectangle 2"/>
          <p:cNvSpPr>
            <a:spLocks noGrp="1" noChangeArrowheads="1"/>
          </p:cNvSpPr>
          <p:nvPr>
            <p:ph type="title"/>
          </p:nvPr>
        </p:nvSpPr>
        <p:spPr>
          <a:xfrm>
            <a:off x="1173163" y="228600"/>
            <a:ext cx="7772400" cy="685800"/>
          </a:xfrm>
        </p:spPr>
        <p:txBody>
          <a:bodyPr/>
          <a:lstStyle/>
          <a:p>
            <a:pPr algn="ctr" eaLnBrk="1" hangingPunct="1"/>
            <a:r>
              <a:rPr lang="en-US" sz="3200" b="1" smtClean="0"/>
              <a:t>Functions of a Bank’s Security Portfolio</a:t>
            </a:r>
          </a:p>
        </p:txBody>
      </p:sp>
      <p:sp>
        <p:nvSpPr>
          <p:cNvPr id="4100" name="Rectangle 3"/>
          <p:cNvSpPr>
            <a:spLocks noGrp="1" noChangeArrowheads="1"/>
          </p:cNvSpPr>
          <p:nvPr>
            <p:ph type="body" idx="1"/>
          </p:nvPr>
        </p:nvSpPr>
        <p:spPr>
          <a:xfrm>
            <a:off x="1173163" y="1066800"/>
            <a:ext cx="7772400" cy="5029200"/>
          </a:xfrm>
        </p:spPr>
        <p:txBody>
          <a:bodyPr/>
          <a:lstStyle/>
          <a:p>
            <a:pPr marL="609600" indent="-609600" eaLnBrk="1" hangingPunct="1">
              <a:buFont typeface="Wingdings" pitchFamily="2" charset="2"/>
              <a:buAutoNum type="alphaLcParenR"/>
            </a:pPr>
            <a:r>
              <a:rPr lang="en-US" sz="2800" smtClean="0">
                <a:latin typeface="Times New Roman" pitchFamily="18" charset="0"/>
              </a:rPr>
              <a:t>Stabilize the bank’s income, so that bank revenues level out over the business cycle.</a:t>
            </a:r>
          </a:p>
          <a:p>
            <a:pPr marL="609600" indent="-609600" eaLnBrk="1" hangingPunct="1">
              <a:buFont typeface="Wingdings" pitchFamily="2" charset="2"/>
              <a:buAutoNum type="alphaLcParenR"/>
            </a:pPr>
            <a:r>
              <a:rPr lang="en-US" sz="2800" smtClean="0">
                <a:latin typeface="Times New Roman" pitchFamily="18" charset="0"/>
              </a:rPr>
              <a:t>Offset credit risk exposure in the bank’s loan portfolio.</a:t>
            </a:r>
          </a:p>
          <a:p>
            <a:pPr marL="609600" indent="-609600" eaLnBrk="1" hangingPunct="1">
              <a:buFont typeface="Wingdings" pitchFamily="2" charset="2"/>
              <a:buAutoNum type="alphaLcParenR"/>
            </a:pPr>
            <a:r>
              <a:rPr lang="en-US" sz="2800" smtClean="0">
                <a:latin typeface="Times New Roman" pitchFamily="18" charset="0"/>
              </a:rPr>
              <a:t>Provide geographic diversification.</a:t>
            </a:r>
          </a:p>
          <a:p>
            <a:pPr marL="609600" indent="-609600" eaLnBrk="1" hangingPunct="1">
              <a:buFont typeface="Wingdings" pitchFamily="2" charset="2"/>
              <a:buAutoNum type="alphaLcParenR"/>
            </a:pPr>
            <a:r>
              <a:rPr lang="en-US" sz="2800" smtClean="0">
                <a:latin typeface="Times New Roman" pitchFamily="18" charset="0"/>
              </a:rPr>
              <a:t>Provide a backup source of liquidity.</a:t>
            </a:r>
          </a:p>
          <a:p>
            <a:pPr marL="609600" indent="-609600" eaLnBrk="1" hangingPunct="1">
              <a:buFont typeface="Wingdings" pitchFamily="2" charset="2"/>
              <a:buAutoNum type="alphaLcParenR"/>
            </a:pPr>
            <a:r>
              <a:rPr lang="en-US" sz="2800" smtClean="0">
                <a:latin typeface="Times New Roman" pitchFamily="18" charset="0"/>
              </a:rPr>
              <a:t>Reduce the bank' tax exposure, especially in offsetting taxable loan revenues.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4705BF4-823B-4848-99D1-25A216F0BFC1}" type="slidenum">
              <a:rPr lang="en-US"/>
              <a:pPr>
                <a:defRPr/>
              </a:pPr>
              <a:t>3</a:t>
            </a:fld>
            <a:endParaRPr lang="en-US"/>
          </a:p>
        </p:txBody>
      </p:sp>
      <p:sp>
        <p:nvSpPr>
          <p:cNvPr id="5123" name="Rectangle 3"/>
          <p:cNvSpPr>
            <a:spLocks noGrp="1" noChangeArrowheads="1"/>
          </p:cNvSpPr>
          <p:nvPr>
            <p:ph type="body" idx="1"/>
          </p:nvPr>
        </p:nvSpPr>
        <p:spPr>
          <a:xfrm>
            <a:off x="1173163" y="914400"/>
            <a:ext cx="7772400" cy="5181600"/>
          </a:xfrm>
        </p:spPr>
        <p:txBody>
          <a:bodyPr/>
          <a:lstStyle/>
          <a:p>
            <a:pPr marL="609600" indent="-609600" eaLnBrk="1" hangingPunct="1">
              <a:buFont typeface="Wingdings" pitchFamily="2" charset="2"/>
              <a:buAutoNum type="alphaLcParenR" startAt="6"/>
            </a:pPr>
            <a:r>
              <a:rPr lang="en-US" sz="2800" smtClean="0">
                <a:latin typeface="Times New Roman" pitchFamily="18" charset="0"/>
              </a:rPr>
              <a:t>Serve as collateral to secure government deposits held by the banks.</a:t>
            </a:r>
          </a:p>
          <a:p>
            <a:pPr marL="609600" indent="-609600" eaLnBrk="1" hangingPunct="1">
              <a:buFont typeface="Wingdings" pitchFamily="2" charset="2"/>
              <a:buAutoNum type="alphaLcParenR" startAt="6"/>
            </a:pPr>
            <a:r>
              <a:rPr lang="en-US" sz="2800" smtClean="0">
                <a:latin typeface="Times New Roman" pitchFamily="18" charset="0"/>
              </a:rPr>
              <a:t>Help hedge the bank  against losses due to changing interest rates.</a:t>
            </a:r>
          </a:p>
          <a:p>
            <a:pPr marL="609600" indent="-609600" eaLnBrk="1" hangingPunct="1">
              <a:buFont typeface="Wingdings" pitchFamily="2" charset="2"/>
              <a:buAutoNum type="alphaLcParenR" startAt="6"/>
            </a:pPr>
            <a:r>
              <a:rPr lang="en-US" sz="2800" smtClean="0">
                <a:latin typeface="Times New Roman" pitchFamily="18" charset="0"/>
              </a:rPr>
              <a:t>Provide flexibility in a bank’s asset portfolio because investment securities can be bought or sold quickly to restructure bank assets.</a:t>
            </a:r>
          </a:p>
          <a:p>
            <a:pPr marL="609600" indent="-609600" eaLnBrk="1" hangingPunct="1">
              <a:buFont typeface="Wingdings" pitchFamily="2" charset="2"/>
              <a:buAutoNum type="alphaLcParenR" startAt="6"/>
            </a:pPr>
            <a:r>
              <a:rPr lang="en-US" sz="2800" smtClean="0">
                <a:latin typeface="Times New Roman" pitchFamily="18" charset="0"/>
              </a:rPr>
              <a:t>Dress up the bank’s balance sheet &amp; make it look financially stronger due to the high quality of most bank held securities.</a:t>
            </a:r>
          </a:p>
          <a:p>
            <a:pPr marL="609600" indent="-609600" eaLnBrk="1" hangingPunct="1"/>
            <a:endParaRPr lang="en-US" sz="3600" smtClean="0"/>
          </a:p>
        </p:txBody>
      </p:sp>
      <p:sp>
        <p:nvSpPr>
          <p:cNvPr id="5124" name="Rectangle 4"/>
          <p:cNvSpPr>
            <a:spLocks noGrp="1" noChangeArrowheads="1"/>
          </p:cNvSpPr>
          <p:nvPr>
            <p:ph type="title"/>
          </p:nvPr>
        </p:nvSpPr>
        <p:spPr>
          <a:xfrm>
            <a:off x="1173163" y="228600"/>
            <a:ext cx="7772400" cy="609600"/>
          </a:xfrm>
          <a:noFill/>
        </p:spPr>
        <p:txBody>
          <a:bodyPr/>
          <a:lstStyle/>
          <a:p>
            <a:pPr eaLnBrk="1" hangingPunct="1"/>
            <a:r>
              <a:rPr lang="en-US" sz="2400" b="1" smtClean="0"/>
              <a:t>Functions of a Bank’s Security Portfolio….contd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2"/>
          </p:nvPr>
        </p:nvSpPr>
        <p:spPr/>
        <p:txBody>
          <a:bodyPr/>
          <a:lstStyle/>
          <a:p>
            <a:pPr>
              <a:defRPr/>
            </a:pPr>
            <a:fld id="{E8535645-E559-4DD3-9789-79CAFCDE4338}" type="slidenum">
              <a:rPr lang="en-US"/>
              <a:pPr>
                <a:defRPr/>
              </a:pPr>
              <a:t>4</a:t>
            </a:fld>
            <a:endParaRPr lang="en-US"/>
          </a:p>
        </p:txBody>
      </p:sp>
      <p:sp>
        <p:nvSpPr>
          <p:cNvPr id="6147" name="Text Box 4"/>
          <p:cNvSpPr txBox="1">
            <a:spLocks noChangeArrowheads="1"/>
          </p:cNvSpPr>
          <p:nvPr/>
        </p:nvSpPr>
        <p:spPr bwMode="auto">
          <a:xfrm>
            <a:off x="2057400" y="533400"/>
            <a:ext cx="747713" cy="1006475"/>
          </a:xfrm>
          <a:prstGeom prst="rect">
            <a:avLst/>
          </a:prstGeom>
          <a:noFill/>
          <a:ln w="9525">
            <a:noFill/>
            <a:miter lim="800000"/>
            <a:headEnd/>
            <a:tailEnd/>
          </a:ln>
        </p:spPr>
        <p:txBody>
          <a:bodyPr>
            <a:spAutoFit/>
          </a:bodyPr>
          <a:lstStyle/>
          <a:p>
            <a:r>
              <a:rPr lang="en-US" sz="2000" u="sng"/>
              <a:t>Asset</a:t>
            </a:r>
          </a:p>
          <a:p>
            <a:r>
              <a:rPr lang="en-US" sz="2000"/>
              <a:t>Cash</a:t>
            </a:r>
          </a:p>
          <a:p>
            <a:endParaRPr lang="en-US" sz="2000"/>
          </a:p>
        </p:txBody>
      </p:sp>
      <p:sp>
        <p:nvSpPr>
          <p:cNvPr id="6148" name="Line 5"/>
          <p:cNvSpPr>
            <a:spLocks noChangeShapeType="1"/>
          </p:cNvSpPr>
          <p:nvPr/>
        </p:nvSpPr>
        <p:spPr bwMode="auto">
          <a:xfrm>
            <a:off x="2209800" y="1371600"/>
            <a:ext cx="0" cy="1600200"/>
          </a:xfrm>
          <a:prstGeom prst="line">
            <a:avLst/>
          </a:prstGeom>
          <a:noFill/>
          <a:ln w="9525">
            <a:solidFill>
              <a:schemeClr val="tx1"/>
            </a:solidFill>
            <a:round/>
            <a:headEnd/>
            <a:tailEnd type="triangle" w="med" len="med"/>
          </a:ln>
        </p:spPr>
        <p:txBody>
          <a:bodyPr wrap="none"/>
          <a:lstStyle/>
          <a:p>
            <a:endParaRPr lang="en-US"/>
          </a:p>
        </p:txBody>
      </p:sp>
      <p:sp>
        <p:nvSpPr>
          <p:cNvPr id="6149" name="Rectangle 6"/>
          <p:cNvSpPr>
            <a:spLocks noChangeArrowheads="1"/>
          </p:cNvSpPr>
          <p:nvPr/>
        </p:nvSpPr>
        <p:spPr bwMode="auto">
          <a:xfrm>
            <a:off x="1905000" y="3200400"/>
            <a:ext cx="1447800" cy="304800"/>
          </a:xfrm>
          <a:prstGeom prst="rect">
            <a:avLst/>
          </a:prstGeom>
          <a:solidFill>
            <a:schemeClr val="accent1"/>
          </a:solidFill>
          <a:ln w="9525">
            <a:solidFill>
              <a:schemeClr val="tx1"/>
            </a:solidFill>
            <a:miter lim="800000"/>
            <a:headEnd/>
            <a:tailEnd/>
          </a:ln>
        </p:spPr>
        <p:txBody>
          <a:bodyPr wrap="none" anchor="ctr"/>
          <a:lstStyle/>
          <a:p>
            <a:pPr algn="ctr"/>
            <a:r>
              <a:rPr lang="en-US" b="1"/>
              <a:t>Investment</a:t>
            </a:r>
          </a:p>
        </p:txBody>
      </p:sp>
      <p:sp>
        <p:nvSpPr>
          <p:cNvPr id="6150" name="Text Box 7"/>
          <p:cNvSpPr txBox="1">
            <a:spLocks noChangeArrowheads="1"/>
          </p:cNvSpPr>
          <p:nvPr/>
        </p:nvSpPr>
        <p:spPr bwMode="auto">
          <a:xfrm>
            <a:off x="822325" y="1614488"/>
            <a:ext cx="1408113" cy="1311275"/>
          </a:xfrm>
          <a:prstGeom prst="rect">
            <a:avLst/>
          </a:prstGeom>
          <a:noFill/>
          <a:ln w="9525">
            <a:noFill/>
            <a:miter lim="800000"/>
            <a:headEnd/>
            <a:tailEnd/>
          </a:ln>
        </p:spPr>
        <p:txBody>
          <a:bodyPr wrap="none">
            <a:spAutoFit/>
          </a:bodyPr>
          <a:lstStyle/>
          <a:p>
            <a:r>
              <a:rPr lang="en-US" sz="2000"/>
              <a:t>Add to</a:t>
            </a:r>
          </a:p>
          <a:p>
            <a:r>
              <a:rPr lang="en-US" sz="2000"/>
              <a:t>Investments</a:t>
            </a:r>
          </a:p>
          <a:p>
            <a:r>
              <a:rPr lang="en-US" sz="2000"/>
              <a:t>When cash </a:t>
            </a:r>
          </a:p>
          <a:p>
            <a:r>
              <a:rPr lang="en-US" sz="2000"/>
              <a:t>Is excess</a:t>
            </a:r>
          </a:p>
        </p:txBody>
      </p:sp>
      <p:sp>
        <p:nvSpPr>
          <p:cNvPr id="6151" name="Line 8"/>
          <p:cNvSpPr>
            <a:spLocks noChangeShapeType="1"/>
          </p:cNvSpPr>
          <p:nvPr/>
        </p:nvSpPr>
        <p:spPr bwMode="auto">
          <a:xfrm flipV="1">
            <a:off x="2819400" y="1371600"/>
            <a:ext cx="0" cy="1524000"/>
          </a:xfrm>
          <a:prstGeom prst="line">
            <a:avLst/>
          </a:prstGeom>
          <a:noFill/>
          <a:ln w="9525">
            <a:solidFill>
              <a:schemeClr val="tx1"/>
            </a:solidFill>
            <a:round/>
            <a:headEnd/>
            <a:tailEnd type="triangle" w="med" len="med"/>
          </a:ln>
        </p:spPr>
        <p:txBody>
          <a:bodyPr wrap="none"/>
          <a:lstStyle/>
          <a:p>
            <a:endParaRPr lang="en-US"/>
          </a:p>
        </p:txBody>
      </p:sp>
      <p:sp>
        <p:nvSpPr>
          <p:cNvPr id="6152" name="Text Box 9"/>
          <p:cNvSpPr txBox="1">
            <a:spLocks noChangeArrowheads="1"/>
          </p:cNvSpPr>
          <p:nvPr/>
        </p:nvSpPr>
        <p:spPr bwMode="auto">
          <a:xfrm>
            <a:off x="2955925" y="1614488"/>
            <a:ext cx="1851025" cy="1006475"/>
          </a:xfrm>
          <a:prstGeom prst="rect">
            <a:avLst/>
          </a:prstGeom>
          <a:noFill/>
          <a:ln w="9525">
            <a:noFill/>
            <a:miter lim="800000"/>
            <a:headEnd/>
            <a:tailEnd/>
          </a:ln>
        </p:spPr>
        <p:txBody>
          <a:bodyPr wrap="none">
            <a:spAutoFit/>
          </a:bodyPr>
          <a:lstStyle/>
          <a:p>
            <a:r>
              <a:rPr lang="en-US" sz="2000"/>
              <a:t>Sell investments</a:t>
            </a:r>
          </a:p>
          <a:p>
            <a:r>
              <a:rPr lang="en-US" sz="2000"/>
              <a:t>When cash is</a:t>
            </a:r>
          </a:p>
          <a:p>
            <a:r>
              <a:rPr lang="en-US" sz="2000"/>
              <a:t>low</a:t>
            </a:r>
          </a:p>
        </p:txBody>
      </p:sp>
      <p:sp>
        <p:nvSpPr>
          <p:cNvPr id="6153" name="Line 10"/>
          <p:cNvSpPr>
            <a:spLocks noChangeShapeType="1"/>
          </p:cNvSpPr>
          <p:nvPr/>
        </p:nvSpPr>
        <p:spPr bwMode="auto">
          <a:xfrm>
            <a:off x="2209800" y="3733800"/>
            <a:ext cx="0" cy="1600200"/>
          </a:xfrm>
          <a:prstGeom prst="line">
            <a:avLst/>
          </a:prstGeom>
          <a:noFill/>
          <a:ln w="9525">
            <a:solidFill>
              <a:schemeClr val="tx1"/>
            </a:solidFill>
            <a:round/>
            <a:headEnd/>
            <a:tailEnd type="triangle" w="med" len="med"/>
          </a:ln>
        </p:spPr>
        <p:txBody>
          <a:bodyPr wrap="none"/>
          <a:lstStyle/>
          <a:p>
            <a:endParaRPr lang="en-US"/>
          </a:p>
        </p:txBody>
      </p:sp>
      <p:sp>
        <p:nvSpPr>
          <p:cNvPr id="6154" name="Line 11"/>
          <p:cNvSpPr>
            <a:spLocks noChangeShapeType="1"/>
          </p:cNvSpPr>
          <p:nvPr/>
        </p:nvSpPr>
        <p:spPr bwMode="auto">
          <a:xfrm flipV="1">
            <a:off x="2895600" y="3733800"/>
            <a:ext cx="0" cy="1524000"/>
          </a:xfrm>
          <a:prstGeom prst="line">
            <a:avLst/>
          </a:prstGeom>
          <a:noFill/>
          <a:ln w="9525">
            <a:solidFill>
              <a:schemeClr val="tx1"/>
            </a:solidFill>
            <a:round/>
            <a:headEnd/>
            <a:tailEnd type="triangle" w="med" len="med"/>
          </a:ln>
        </p:spPr>
        <p:txBody>
          <a:bodyPr wrap="none"/>
          <a:lstStyle/>
          <a:p>
            <a:endParaRPr lang="en-US"/>
          </a:p>
        </p:txBody>
      </p:sp>
      <p:sp>
        <p:nvSpPr>
          <p:cNvPr id="6155" name="Text Box 12"/>
          <p:cNvSpPr txBox="1">
            <a:spLocks noChangeArrowheads="1"/>
          </p:cNvSpPr>
          <p:nvPr/>
        </p:nvSpPr>
        <p:spPr bwMode="auto">
          <a:xfrm>
            <a:off x="822325" y="3824288"/>
            <a:ext cx="1408113" cy="1616075"/>
          </a:xfrm>
          <a:prstGeom prst="rect">
            <a:avLst/>
          </a:prstGeom>
          <a:noFill/>
          <a:ln w="9525">
            <a:noFill/>
            <a:miter lim="800000"/>
            <a:headEnd/>
            <a:tailEnd/>
          </a:ln>
        </p:spPr>
        <p:txBody>
          <a:bodyPr wrap="none">
            <a:spAutoFit/>
          </a:bodyPr>
          <a:lstStyle/>
          <a:p>
            <a:r>
              <a:rPr lang="en-US" sz="2000"/>
              <a:t>Sell</a:t>
            </a:r>
          </a:p>
          <a:p>
            <a:r>
              <a:rPr lang="en-US" sz="2000"/>
              <a:t>Investments</a:t>
            </a:r>
          </a:p>
          <a:p>
            <a:r>
              <a:rPr lang="en-US" sz="2000"/>
              <a:t>When loan</a:t>
            </a:r>
          </a:p>
          <a:p>
            <a:r>
              <a:rPr lang="en-US" sz="2000"/>
              <a:t>Demand is</a:t>
            </a:r>
          </a:p>
          <a:p>
            <a:r>
              <a:rPr lang="en-US" sz="2000"/>
              <a:t>high</a:t>
            </a:r>
          </a:p>
        </p:txBody>
      </p:sp>
      <p:sp>
        <p:nvSpPr>
          <p:cNvPr id="6156" name="Text Box 13"/>
          <p:cNvSpPr txBox="1">
            <a:spLocks noChangeArrowheads="1"/>
          </p:cNvSpPr>
          <p:nvPr/>
        </p:nvSpPr>
        <p:spPr bwMode="auto">
          <a:xfrm>
            <a:off x="2270125" y="5451475"/>
            <a:ext cx="1004888" cy="457200"/>
          </a:xfrm>
          <a:prstGeom prst="rect">
            <a:avLst/>
          </a:prstGeom>
          <a:noFill/>
          <a:ln w="9525">
            <a:noFill/>
            <a:miter lim="800000"/>
            <a:headEnd/>
            <a:tailEnd/>
          </a:ln>
        </p:spPr>
        <p:txBody>
          <a:bodyPr wrap="none">
            <a:spAutoFit/>
          </a:bodyPr>
          <a:lstStyle/>
          <a:p>
            <a:r>
              <a:rPr lang="en-US"/>
              <a:t>Loans </a:t>
            </a:r>
          </a:p>
        </p:txBody>
      </p:sp>
      <p:sp>
        <p:nvSpPr>
          <p:cNvPr id="6157" name="Text Box 14"/>
          <p:cNvSpPr txBox="1">
            <a:spLocks noChangeArrowheads="1"/>
          </p:cNvSpPr>
          <p:nvPr/>
        </p:nvSpPr>
        <p:spPr bwMode="auto">
          <a:xfrm>
            <a:off x="3032125" y="3748088"/>
            <a:ext cx="2157413" cy="1006475"/>
          </a:xfrm>
          <a:prstGeom prst="rect">
            <a:avLst/>
          </a:prstGeom>
          <a:noFill/>
          <a:ln w="9525">
            <a:noFill/>
            <a:miter lim="800000"/>
            <a:headEnd/>
            <a:tailEnd/>
          </a:ln>
        </p:spPr>
        <p:txBody>
          <a:bodyPr wrap="none">
            <a:spAutoFit/>
          </a:bodyPr>
          <a:lstStyle/>
          <a:p>
            <a:r>
              <a:rPr lang="en-US" sz="2000"/>
              <a:t>Add to investments</a:t>
            </a:r>
          </a:p>
          <a:p>
            <a:r>
              <a:rPr lang="en-US" sz="2000"/>
              <a:t>When loan demand</a:t>
            </a:r>
          </a:p>
          <a:p>
            <a:r>
              <a:rPr lang="en-US" sz="2000"/>
              <a:t>Is weak.</a:t>
            </a:r>
          </a:p>
        </p:txBody>
      </p:sp>
      <p:sp>
        <p:nvSpPr>
          <p:cNvPr id="6158" name="Line 15"/>
          <p:cNvSpPr>
            <a:spLocks noChangeShapeType="1"/>
          </p:cNvSpPr>
          <p:nvPr/>
        </p:nvSpPr>
        <p:spPr bwMode="auto">
          <a:xfrm>
            <a:off x="3581400" y="3276600"/>
            <a:ext cx="3581400" cy="0"/>
          </a:xfrm>
          <a:prstGeom prst="line">
            <a:avLst/>
          </a:prstGeom>
          <a:noFill/>
          <a:ln w="9525">
            <a:solidFill>
              <a:schemeClr val="tx1"/>
            </a:solidFill>
            <a:round/>
            <a:headEnd/>
            <a:tailEnd type="triangle" w="med" len="med"/>
          </a:ln>
        </p:spPr>
        <p:txBody>
          <a:bodyPr wrap="none"/>
          <a:lstStyle/>
          <a:p>
            <a:endParaRPr lang="en-US"/>
          </a:p>
        </p:txBody>
      </p:sp>
      <p:sp>
        <p:nvSpPr>
          <p:cNvPr id="6159" name="Line 16"/>
          <p:cNvSpPr>
            <a:spLocks noChangeShapeType="1"/>
          </p:cNvSpPr>
          <p:nvPr/>
        </p:nvSpPr>
        <p:spPr bwMode="auto">
          <a:xfrm flipH="1">
            <a:off x="3581400" y="3581400"/>
            <a:ext cx="3505200" cy="0"/>
          </a:xfrm>
          <a:prstGeom prst="line">
            <a:avLst/>
          </a:prstGeom>
          <a:noFill/>
          <a:ln w="9525">
            <a:solidFill>
              <a:schemeClr val="tx1"/>
            </a:solidFill>
            <a:round/>
            <a:headEnd/>
            <a:tailEnd type="triangle" w="med" len="med"/>
          </a:ln>
        </p:spPr>
        <p:txBody>
          <a:bodyPr wrap="none"/>
          <a:lstStyle/>
          <a:p>
            <a:endParaRPr lang="en-US"/>
          </a:p>
        </p:txBody>
      </p:sp>
      <p:sp>
        <p:nvSpPr>
          <p:cNvPr id="6160" name="Text Box 17"/>
          <p:cNvSpPr txBox="1">
            <a:spLocks noChangeArrowheads="1"/>
          </p:cNvSpPr>
          <p:nvPr/>
        </p:nvSpPr>
        <p:spPr bwMode="auto">
          <a:xfrm>
            <a:off x="4343400" y="2133600"/>
            <a:ext cx="3630613" cy="1006475"/>
          </a:xfrm>
          <a:prstGeom prst="rect">
            <a:avLst/>
          </a:prstGeom>
          <a:noFill/>
          <a:ln w="9525">
            <a:noFill/>
            <a:miter lim="800000"/>
            <a:headEnd/>
            <a:tailEnd/>
          </a:ln>
        </p:spPr>
        <p:txBody>
          <a:bodyPr wrap="none">
            <a:spAutoFit/>
          </a:bodyPr>
          <a:lstStyle/>
          <a:p>
            <a:r>
              <a:rPr lang="en-US" sz="2000">
                <a:solidFill>
                  <a:srgbClr val="FF0066"/>
                </a:solidFill>
              </a:rPr>
              <a:t>When deposits are low use</a:t>
            </a:r>
          </a:p>
          <a:p>
            <a:r>
              <a:rPr lang="en-US" sz="2000">
                <a:solidFill>
                  <a:srgbClr val="FF0066"/>
                </a:solidFill>
              </a:rPr>
              <a:t>Investments as collateral for more</a:t>
            </a:r>
          </a:p>
          <a:p>
            <a:r>
              <a:rPr lang="en-US" sz="2000">
                <a:solidFill>
                  <a:srgbClr val="FF0066"/>
                </a:solidFill>
              </a:rPr>
              <a:t>borrowings </a:t>
            </a:r>
          </a:p>
        </p:txBody>
      </p:sp>
      <p:sp>
        <p:nvSpPr>
          <p:cNvPr id="6161" name="Text Box 18"/>
          <p:cNvSpPr txBox="1">
            <a:spLocks noChangeArrowheads="1"/>
          </p:cNvSpPr>
          <p:nvPr/>
        </p:nvSpPr>
        <p:spPr bwMode="auto">
          <a:xfrm>
            <a:off x="5622925" y="3671888"/>
            <a:ext cx="3279775" cy="1311275"/>
          </a:xfrm>
          <a:prstGeom prst="rect">
            <a:avLst/>
          </a:prstGeom>
          <a:noFill/>
          <a:ln w="9525">
            <a:noFill/>
            <a:miter lim="800000"/>
            <a:headEnd/>
            <a:tailEnd/>
          </a:ln>
        </p:spPr>
        <p:txBody>
          <a:bodyPr wrap="none">
            <a:spAutoFit/>
          </a:bodyPr>
          <a:lstStyle/>
          <a:p>
            <a:r>
              <a:rPr lang="en-US" sz="2000">
                <a:solidFill>
                  <a:srgbClr val="FF0066"/>
                </a:solidFill>
              </a:rPr>
              <a:t>Return investments pledged</a:t>
            </a:r>
          </a:p>
          <a:p>
            <a:r>
              <a:rPr lang="en-US" sz="2000">
                <a:solidFill>
                  <a:srgbClr val="FF0066"/>
                </a:solidFill>
              </a:rPr>
              <a:t>As collateral to the investment</a:t>
            </a:r>
          </a:p>
          <a:p>
            <a:r>
              <a:rPr lang="en-US" sz="2000">
                <a:solidFill>
                  <a:srgbClr val="FF0066"/>
                </a:solidFill>
              </a:rPr>
              <a:t>Portfolio when deposit growth</a:t>
            </a:r>
          </a:p>
          <a:p>
            <a:r>
              <a:rPr lang="en-US" sz="2000">
                <a:solidFill>
                  <a:srgbClr val="FF0066"/>
                </a:solidFill>
              </a:rPr>
              <a:t>Is strong</a:t>
            </a:r>
          </a:p>
        </p:txBody>
      </p:sp>
      <p:sp>
        <p:nvSpPr>
          <p:cNvPr id="6162" name="Rectangle 19"/>
          <p:cNvSpPr>
            <a:spLocks noChangeArrowheads="1"/>
          </p:cNvSpPr>
          <p:nvPr/>
        </p:nvSpPr>
        <p:spPr bwMode="auto">
          <a:xfrm>
            <a:off x="7391400" y="3048000"/>
            <a:ext cx="1447800" cy="533400"/>
          </a:xfrm>
          <a:prstGeom prst="rect">
            <a:avLst/>
          </a:prstGeom>
          <a:solidFill>
            <a:schemeClr val="accent1"/>
          </a:solidFill>
          <a:ln w="9525">
            <a:solidFill>
              <a:schemeClr val="tx1"/>
            </a:solidFill>
            <a:miter lim="800000"/>
            <a:headEnd/>
            <a:tailEnd/>
          </a:ln>
        </p:spPr>
        <p:txBody>
          <a:bodyPr wrap="none" anchor="ctr"/>
          <a:lstStyle/>
          <a:p>
            <a:pPr algn="ctr"/>
            <a:r>
              <a:rPr lang="en-US" sz="2000" b="1"/>
              <a:t>Nondeposit</a:t>
            </a:r>
          </a:p>
          <a:p>
            <a:pPr algn="ctr"/>
            <a:r>
              <a:rPr lang="en-US" sz="2000" b="1"/>
              <a:t>Borrowings</a:t>
            </a:r>
          </a:p>
        </p:txBody>
      </p:sp>
      <p:sp>
        <p:nvSpPr>
          <p:cNvPr id="6163" name="Text Box 20"/>
          <p:cNvSpPr txBox="1">
            <a:spLocks noChangeArrowheads="1"/>
          </p:cNvSpPr>
          <p:nvPr/>
        </p:nvSpPr>
        <p:spPr bwMode="auto">
          <a:xfrm>
            <a:off x="7375525" y="547688"/>
            <a:ext cx="1209675" cy="701675"/>
          </a:xfrm>
          <a:prstGeom prst="rect">
            <a:avLst/>
          </a:prstGeom>
          <a:noFill/>
          <a:ln w="9525">
            <a:noFill/>
            <a:miter lim="800000"/>
            <a:headEnd/>
            <a:tailEnd/>
          </a:ln>
        </p:spPr>
        <p:txBody>
          <a:bodyPr wrap="none">
            <a:spAutoFit/>
          </a:bodyPr>
          <a:lstStyle/>
          <a:p>
            <a:r>
              <a:rPr lang="en-US" sz="2000" u="sng"/>
              <a:t>Liabilities</a:t>
            </a:r>
          </a:p>
          <a:p>
            <a:r>
              <a:rPr lang="en-US" sz="2000"/>
              <a:t>Deposits </a:t>
            </a:r>
          </a:p>
        </p:txBody>
      </p:sp>
      <p:sp>
        <p:nvSpPr>
          <p:cNvPr id="6164" name="Text Box 21"/>
          <p:cNvSpPr txBox="1">
            <a:spLocks noChangeArrowheads="1"/>
          </p:cNvSpPr>
          <p:nvPr/>
        </p:nvSpPr>
        <p:spPr bwMode="auto">
          <a:xfrm>
            <a:off x="3746500" y="-34925"/>
            <a:ext cx="3516313" cy="822325"/>
          </a:xfrm>
          <a:prstGeom prst="rect">
            <a:avLst/>
          </a:prstGeom>
          <a:noFill/>
          <a:ln w="9525">
            <a:noFill/>
            <a:miter lim="800000"/>
            <a:headEnd/>
            <a:tailEnd/>
          </a:ln>
        </p:spPr>
        <p:txBody>
          <a:bodyPr wrap="none">
            <a:spAutoFit/>
          </a:bodyPr>
          <a:lstStyle/>
          <a:p>
            <a:pPr algn="ctr"/>
            <a:r>
              <a:rPr lang="en-US" b="1" u="sng">
                <a:solidFill>
                  <a:schemeClr val="accent2"/>
                </a:solidFill>
              </a:rPr>
              <a:t>Figur</a:t>
            </a:r>
            <a:r>
              <a:rPr lang="en-US">
                <a:solidFill>
                  <a:schemeClr val="accent2"/>
                </a:solidFill>
              </a:rPr>
              <a:t>e: Investments – </a:t>
            </a:r>
          </a:p>
          <a:p>
            <a:pPr algn="ctr"/>
            <a:r>
              <a:rPr lang="en-US">
                <a:solidFill>
                  <a:schemeClr val="accent2"/>
                </a:solidFill>
              </a:rPr>
              <a:t>On a Bank’s Balance Sheet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78F2D7D-AED4-4D03-9678-220DEFAE47E1}" type="slidenum">
              <a:rPr lang="en-US"/>
              <a:pPr>
                <a:defRPr/>
              </a:pPr>
              <a:t>5</a:t>
            </a:fld>
            <a:endParaRPr lang="en-US"/>
          </a:p>
        </p:txBody>
      </p:sp>
      <p:sp>
        <p:nvSpPr>
          <p:cNvPr id="7171" name="Rectangle 2"/>
          <p:cNvSpPr>
            <a:spLocks noGrp="1" noChangeArrowheads="1"/>
          </p:cNvSpPr>
          <p:nvPr>
            <p:ph type="title"/>
          </p:nvPr>
        </p:nvSpPr>
        <p:spPr>
          <a:xfrm>
            <a:off x="1173163" y="0"/>
            <a:ext cx="7772400" cy="1600200"/>
          </a:xfrm>
        </p:spPr>
        <p:txBody>
          <a:bodyPr/>
          <a:lstStyle/>
          <a:p>
            <a:pPr algn="ctr" eaLnBrk="1" hangingPunct="1"/>
            <a:r>
              <a:rPr lang="en-US" sz="3200" b="1" smtClean="0"/>
              <a:t>Investment Instruments Available to Banks and Other Financial Firms</a:t>
            </a:r>
            <a:r>
              <a:rPr lang="en-US" sz="3600" smtClean="0"/>
              <a:t/>
            </a:r>
            <a:br>
              <a:rPr lang="en-US" sz="3600" smtClean="0"/>
            </a:br>
            <a:endParaRPr lang="en-US" sz="3600" smtClean="0"/>
          </a:p>
        </p:txBody>
      </p:sp>
      <p:sp>
        <p:nvSpPr>
          <p:cNvPr id="7172" name="Rectangle 4"/>
          <p:cNvSpPr>
            <a:spLocks noGrp="1" noChangeArrowheads="1"/>
          </p:cNvSpPr>
          <p:nvPr>
            <p:ph type="body" idx="1"/>
          </p:nvPr>
        </p:nvSpPr>
        <p:spPr>
          <a:xfrm>
            <a:off x="1173163" y="1219200"/>
            <a:ext cx="7772400" cy="5257800"/>
          </a:xfrm>
        </p:spPr>
        <p:txBody>
          <a:bodyPr/>
          <a:lstStyle/>
          <a:p>
            <a:pPr marL="609600" indent="-609600" eaLnBrk="1" hangingPunct="1">
              <a:buFont typeface="Wingdings" pitchFamily="2" charset="2"/>
              <a:buAutoNum type="alphaUcPeriod"/>
            </a:pPr>
            <a:r>
              <a:rPr lang="en-US" sz="2400" b="1" smtClean="0">
                <a:solidFill>
                  <a:schemeClr val="accent2"/>
                </a:solidFill>
                <a:latin typeface="Times New Roman" pitchFamily="18" charset="0"/>
              </a:rPr>
              <a:t>Popular Money Market Instruments</a:t>
            </a:r>
          </a:p>
          <a:p>
            <a:pPr marL="1371600" lvl="2" indent="-457200" eaLnBrk="1" hangingPunct="1">
              <a:buFont typeface="Wingdings" pitchFamily="2" charset="2"/>
              <a:buAutoNum type="arabicPeriod"/>
            </a:pPr>
            <a:r>
              <a:rPr lang="en-US" sz="2000" smtClean="0">
                <a:latin typeface="Times New Roman" pitchFamily="18" charset="0"/>
              </a:rPr>
              <a:t>Treasury Bills</a:t>
            </a:r>
          </a:p>
          <a:p>
            <a:pPr marL="1371600" lvl="2" indent="-457200" eaLnBrk="1" hangingPunct="1">
              <a:buFont typeface="Wingdings" pitchFamily="2" charset="2"/>
              <a:buAutoNum type="arabicPeriod"/>
            </a:pPr>
            <a:r>
              <a:rPr lang="en-US" sz="2000" smtClean="0">
                <a:latin typeface="Times New Roman" pitchFamily="18" charset="0"/>
              </a:rPr>
              <a:t>Short-term treasury Notes &amp; Bonds.</a:t>
            </a:r>
          </a:p>
          <a:p>
            <a:pPr marL="1371600" lvl="2" indent="-457200" eaLnBrk="1" hangingPunct="1">
              <a:buFont typeface="Wingdings" pitchFamily="2" charset="2"/>
              <a:buAutoNum type="arabicPeriod"/>
            </a:pPr>
            <a:r>
              <a:rPr lang="en-US" sz="2000" smtClean="0">
                <a:latin typeface="Times New Roman" pitchFamily="18" charset="0"/>
              </a:rPr>
              <a:t>Federal Agency Securities (for USA only)</a:t>
            </a:r>
          </a:p>
          <a:p>
            <a:pPr marL="1371600" lvl="2" indent="-457200" eaLnBrk="1" hangingPunct="1">
              <a:buFont typeface="Wingdings" pitchFamily="2" charset="2"/>
              <a:buAutoNum type="arabicPeriod"/>
            </a:pPr>
            <a:r>
              <a:rPr lang="en-US" sz="2000" smtClean="0">
                <a:latin typeface="Times New Roman" pitchFamily="18" charset="0"/>
              </a:rPr>
              <a:t>Certificates of Deposit</a:t>
            </a:r>
          </a:p>
          <a:p>
            <a:pPr marL="1371600" lvl="2" indent="-457200" eaLnBrk="1" hangingPunct="1">
              <a:buFont typeface="Wingdings" pitchFamily="2" charset="2"/>
              <a:buAutoNum type="arabicPeriod"/>
            </a:pPr>
            <a:r>
              <a:rPr lang="en-US" sz="2000" smtClean="0">
                <a:latin typeface="Times New Roman" pitchFamily="18" charset="0"/>
              </a:rPr>
              <a:t>International Eurocurrency Deposits.</a:t>
            </a:r>
          </a:p>
          <a:p>
            <a:pPr marL="1371600" lvl="2" indent="-457200" eaLnBrk="1" hangingPunct="1">
              <a:buFont typeface="Wingdings" pitchFamily="2" charset="2"/>
              <a:buAutoNum type="arabicPeriod"/>
            </a:pPr>
            <a:r>
              <a:rPr lang="en-US" sz="2000" smtClean="0">
                <a:latin typeface="Times New Roman" pitchFamily="18" charset="0"/>
              </a:rPr>
              <a:t>Banker’s Acceptances.</a:t>
            </a:r>
          </a:p>
          <a:p>
            <a:pPr marL="1371600" lvl="2" indent="-457200" eaLnBrk="1" hangingPunct="1">
              <a:buFont typeface="Wingdings" pitchFamily="2" charset="2"/>
              <a:buAutoNum type="arabicPeriod"/>
            </a:pPr>
            <a:r>
              <a:rPr lang="en-US" sz="2000" smtClean="0">
                <a:latin typeface="Times New Roman" pitchFamily="18" charset="0"/>
              </a:rPr>
              <a:t>Commercial Paper.</a:t>
            </a:r>
          </a:p>
          <a:p>
            <a:pPr marL="1371600" lvl="2" indent="-457200" eaLnBrk="1" hangingPunct="1">
              <a:buFont typeface="Wingdings" pitchFamily="2" charset="2"/>
              <a:buAutoNum type="arabicPeriod"/>
            </a:pPr>
            <a:r>
              <a:rPr lang="en-US" sz="2000" smtClean="0">
                <a:latin typeface="Times New Roman" pitchFamily="18" charset="0"/>
              </a:rPr>
              <a:t>Short-term Municipal Obligations</a:t>
            </a:r>
          </a:p>
          <a:p>
            <a:pPr marL="609600" indent="-609600" eaLnBrk="1" hangingPunct="1">
              <a:buClr>
                <a:schemeClr val="tx1"/>
              </a:buClr>
              <a:buFont typeface="Wingdings" pitchFamily="2" charset="2"/>
              <a:buAutoNum type="alphaUcPeriod"/>
            </a:pPr>
            <a:r>
              <a:rPr lang="en-US" sz="2400" b="1" smtClean="0">
                <a:solidFill>
                  <a:schemeClr val="accent2"/>
                </a:solidFill>
                <a:latin typeface="Times New Roman" pitchFamily="18" charset="0"/>
              </a:rPr>
              <a:t>Popular Capital Market Instruments</a:t>
            </a:r>
          </a:p>
          <a:p>
            <a:pPr marL="1371600" lvl="2" indent="-457200" eaLnBrk="1" hangingPunct="1">
              <a:buClr>
                <a:schemeClr val="tx1"/>
              </a:buClr>
              <a:buFont typeface="Wingdings" pitchFamily="2" charset="2"/>
              <a:buAutoNum type="arabicPeriod"/>
            </a:pPr>
            <a:r>
              <a:rPr lang="en-US" sz="1800" smtClean="0">
                <a:latin typeface="Times New Roman" pitchFamily="18" charset="0"/>
              </a:rPr>
              <a:t>Long-term Treasury Notes &amp; Bonds.</a:t>
            </a:r>
          </a:p>
          <a:p>
            <a:pPr marL="1371600" lvl="2" indent="-457200" eaLnBrk="1" hangingPunct="1">
              <a:buClr>
                <a:schemeClr val="tx1"/>
              </a:buClr>
              <a:buFont typeface="Wingdings" pitchFamily="2" charset="2"/>
              <a:buAutoNum type="arabicPeriod"/>
            </a:pPr>
            <a:r>
              <a:rPr lang="en-US" sz="1800" smtClean="0">
                <a:latin typeface="Times New Roman" pitchFamily="18" charset="0"/>
              </a:rPr>
              <a:t>Municipal Notes &amp; Bonds</a:t>
            </a:r>
          </a:p>
          <a:p>
            <a:pPr marL="1371600" lvl="2" indent="-457200" eaLnBrk="1" hangingPunct="1">
              <a:buClr>
                <a:schemeClr val="tx1"/>
              </a:buClr>
              <a:buFont typeface="Wingdings" pitchFamily="2" charset="2"/>
              <a:buAutoNum type="arabicPeriod"/>
            </a:pPr>
            <a:r>
              <a:rPr lang="en-US" sz="1800" smtClean="0">
                <a:latin typeface="Times New Roman" pitchFamily="18" charset="0"/>
              </a:rPr>
              <a:t>Corporate Notes &amp; Bonds</a:t>
            </a:r>
          </a:p>
          <a:p>
            <a:pPr marL="1371600" lvl="2" indent="-457200" eaLnBrk="1" hangingPunct="1">
              <a:buClr>
                <a:schemeClr val="tx1"/>
              </a:buClr>
              <a:buFont typeface="Wingdings" pitchFamily="2" charset="2"/>
              <a:buAutoNum type="arabicPeriod"/>
            </a:pPr>
            <a:r>
              <a:rPr lang="en-US" sz="1800" smtClean="0">
                <a:latin typeface="Times New Roman" pitchFamily="18" charset="0"/>
              </a:rPr>
              <a:t>Common stock &amp; Preferred Stock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7EF031-0516-4788-A8F9-63477E182FC6}" type="slidenum">
              <a:rPr lang="en-US"/>
              <a:pPr>
                <a:defRPr/>
              </a:pPr>
              <a:t>6</a:t>
            </a:fld>
            <a:endParaRPr lang="en-US"/>
          </a:p>
        </p:txBody>
      </p:sp>
      <p:sp>
        <p:nvSpPr>
          <p:cNvPr id="8195" name="Rectangle 2"/>
          <p:cNvSpPr>
            <a:spLocks noGrp="1" noChangeArrowheads="1"/>
          </p:cNvSpPr>
          <p:nvPr>
            <p:ph type="title"/>
          </p:nvPr>
        </p:nvSpPr>
        <p:spPr>
          <a:xfrm>
            <a:off x="1219200" y="0"/>
            <a:ext cx="7726363" cy="1219200"/>
          </a:xfrm>
        </p:spPr>
        <p:txBody>
          <a:bodyPr/>
          <a:lstStyle/>
          <a:p>
            <a:pPr algn="ctr" eaLnBrk="1" hangingPunct="1"/>
            <a:r>
              <a:rPr lang="en-US" sz="3200" b="1" smtClean="0"/>
              <a:t>Other Investment Instruments Developed More Recently</a:t>
            </a:r>
            <a:br>
              <a:rPr lang="en-US" sz="3200" b="1" smtClean="0"/>
            </a:br>
            <a:endParaRPr lang="en-US" sz="3200" b="1" smtClean="0"/>
          </a:p>
        </p:txBody>
      </p:sp>
      <p:sp>
        <p:nvSpPr>
          <p:cNvPr id="8196" name="Rectangle 3"/>
          <p:cNvSpPr>
            <a:spLocks noGrp="1" noChangeArrowheads="1"/>
          </p:cNvSpPr>
          <p:nvPr>
            <p:ph type="body" idx="1"/>
          </p:nvPr>
        </p:nvSpPr>
        <p:spPr>
          <a:xfrm>
            <a:off x="1173163" y="1143000"/>
            <a:ext cx="7772400" cy="4953000"/>
          </a:xfrm>
        </p:spPr>
        <p:txBody>
          <a:bodyPr/>
          <a:lstStyle/>
          <a:p>
            <a:pPr lvl="2" eaLnBrk="1" hangingPunct="1">
              <a:buFont typeface="Wingdings" pitchFamily="2" charset="2"/>
              <a:buChar char="v"/>
            </a:pPr>
            <a:r>
              <a:rPr lang="en-US" b="1" smtClean="0">
                <a:solidFill>
                  <a:schemeClr val="accent2"/>
                </a:solidFill>
                <a:latin typeface="Times New Roman" pitchFamily="18" charset="0"/>
              </a:rPr>
              <a:t>Structured Notes</a:t>
            </a:r>
          </a:p>
          <a:p>
            <a:pPr lvl="2" eaLnBrk="1" hangingPunct="1">
              <a:buFont typeface="Wingdings" pitchFamily="2" charset="2"/>
              <a:buChar char="v"/>
            </a:pPr>
            <a:r>
              <a:rPr lang="en-US" b="1" smtClean="0">
                <a:solidFill>
                  <a:schemeClr val="accent2"/>
                </a:solidFill>
                <a:latin typeface="Times New Roman" pitchFamily="18" charset="0"/>
              </a:rPr>
              <a:t>Securitized Assets.</a:t>
            </a:r>
          </a:p>
          <a:p>
            <a:pPr lvl="2" eaLnBrk="1" hangingPunct="1">
              <a:buFont typeface="Wingdings" pitchFamily="2" charset="2"/>
              <a:buChar char="v"/>
            </a:pPr>
            <a:r>
              <a:rPr lang="en-US" b="1" smtClean="0">
                <a:solidFill>
                  <a:schemeClr val="accent2"/>
                </a:solidFill>
                <a:latin typeface="Times New Roman" pitchFamily="18" charset="0"/>
              </a:rPr>
              <a:t>Stripped Securities</a:t>
            </a:r>
            <a:endParaRPr lang="en-US" sz="2000" b="1" smtClean="0">
              <a:solidFill>
                <a:schemeClr val="accent2"/>
              </a:solidFill>
              <a:latin typeface="Times New Roman" pitchFamily="18" charset="0"/>
            </a:endParaRPr>
          </a:p>
          <a:p>
            <a:pPr eaLnBrk="1" hangingPunct="1">
              <a:buFont typeface="Wingdings" pitchFamily="2" charset="2"/>
              <a:buChar char="v"/>
            </a:pPr>
            <a:r>
              <a:rPr lang="en-US" sz="2800" b="1" smtClean="0">
                <a:solidFill>
                  <a:schemeClr val="accent2"/>
                </a:solidFill>
                <a:latin typeface="Times New Roman" pitchFamily="18" charset="0"/>
              </a:rPr>
              <a:t>Structured Notes</a:t>
            </a:r>
            <a:r>
              <a:rPr lang="en-US" sz="2800" smtClean="0">
                <a:latin typeface="Times New Roman" pitchFamily="18" charset="0"/>
              </a:rPr>
              <a:t>:Structured notes usually are packaged investments assembled by security dealers that offer customers flexible yields in order to protect their customers' investments against losses due to inflation and changing interest rates. Most structured notes are based upon government or federal agency securities.</a:t>
            </a:r>
          </a:p>
          <a:p>
            <a:pPr eaLnBrk="1" hangingPunct="1">
              <a:buFont typeface="Wingdings" pitchFamily="2" charset="2"/>
              <a:buChar char="v"/>
            </a:pPr>
            <a:endParaRPr lang="en-US" sz="2800" smtClean="0">
              <a:latin typeface="Times New Roman" pitchFamily="18" charset="0"/>
            </a:endParaRPr>
          </a:p>
          <a:p>
            <a:pPr eaLnBrk="1" hangingPunct="1">
              <a:buFont typeface="Wingdings" pitchFamily="2" charset="2"/>
              <a:buChar char="v"/>
            </a:pPr>
            <a:endParaRPr lang="en-US" sz="2800" smtClean="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10F52E3-3D4E-4E61-98D5-3F4AE4DFC85D}" type="slidenum">
              <a:rPr lang="en-US"/>
              <a:pPr>
                <a:defRPr/>
              </a:pPr>
              <a:t>7</a:t>
            </a:fld>
            <a:endParaRPr lang="en-US"/>
          </a:p>
        </p:txBody>
      </p:sp>
      <p:sp>
        <p:nvSpPr>
          <p:cNvPr id="9219" name="Rectangle 2"/>
          <p:cNvSpPr>
            <a:spLocks noGrp="1" noChangeArrowheads="1"/>
          </p:cNvSpPr>
          <p:nvPr>
            <p:ph type="title"/>
          </p:nvPr>
        </p:nvSpPr>
        <p:spPr>
          <a:xfrm>
            <a:off x="1173163" y="228600"/>
            <a:ext cx="7772400" cy="685800"/>
          </a:xfrm>
        </p:spPr>
        <p:txBody>
          <a:bodyPr/>
          <a:lstStyle/>
          <a:p>
            <a:pPr eaLnBrk="1" hangingPunct="1"/>
            <a:r>
              <a:rPr lang="en-US" sz="2000" b="1" smtClean="0"/>
              <a:t>Other Investment Instruments Developed More Recently---Contd</a:t>
            </a:r>
          </a:p>
        </p:txBody>
      </p:sp>
      <p:sp>
        <p:nvSpPr>
          <p:cNvPr id="9220" name="Rectangle 3"/>
          <p:cNvSpPr>
            <a:spLocks noGrp="1" noChangeArrowheads="1"/>
          </p:cNvSpPr>
          <p:nvPr>
            <p:ph type="body" idx="1"/>
          </p:nvPr>
        </p:nvSpPr>
        <p:spPr>
          <a:xfrm>
            <a:off x="1173163" y="1066800"/>
            <a:ext cx="7772400" cy="5029200"/>
          </a:xfrm>
        </p:spPr>
        <p:txBody>
          <a:bodyPr/>
          <a:lstStyle/>
          <a:p>
            <a:pPr eaLnBrk="1" hangingPunct="1">
              <a:buFont typeface="Wingdings" pitchFamily="2" charset="2"/>
              <a:buChar char="v"/>
            </a:pPr>
            <a:r>
              <a:rPr lang="en-US" sz="2800" b="1" smtClean="0">
                <a:solidFill>
                  <a:schemeClr val="accent2"/>
                </a:solidFill>
                <a:latin typeface="Times New Roman" pitchFamily="18" charset="0"/>
              </a:rPr>
              <a:t>Securitized Assets</a:t>
            </a:r>
            <a:r>
              <a:rPr lang="en-US" sz="2800" b="1" smtClean="0">
                <a:latin typeface="Times New Roman" pitchFamily="18" charset="0"/>
              </a:rPr>
              <a:t>: </a:t>
            </a:r>
            <a:r>
              <a:rPr lang="en-US" sz="2800" smtClean="0">
                <a:latin typeface="Times New Roman" pitchFamily="18" charset="0"/>
              </a:rPr>
              <a:t>Securitized assets are loans that are placed in a pool and, as the loans generate interest and principal income, that income is passed on to the holders of securities representing an interest in the loan pool. These loan-backed securities are attractive to many banks because of their higher yields and frequent federal guarantees (in the case, for example, of most home-mortgage-backed securities) as well as their relatively high liquidity and marketability</a:t>
            </a:r>
          </a:p>
          <a:p>
            <a:pPr eaLnBrk="1" hangingPunct="1">
              <a:buFont typeface="Wingdings" pitchFamily="2" charset="2"/>
              <a:buNone/>
            </a:pPr>
            <a:endParaRPr lang="en-US" sz="2800" b="1"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33C3119-089F-4093-A000-69517A0A6155}" type="slidenum">
              <a:rPr lang="en-US"/>
              <a:pPr>
                <a:defRPr/>
              </a:pPr>
              <a:t>8</a:t>
            </a:fld>
            <a:endParaRPr lang="en-US"/>
          </a:p>
        </p:txBody>
      </p:sp>
      <p:sp>
        <p:nvSpPr>
          <p:cNvPr id="10243" name="Rectangle 3"/>
          <p:cNvSpPr>
            <a:spLocks noGrp="1" noChangeArrowheads="1"/>
          </p:cNvSpPr>
          <p:nvPr>
            <p:ph type="body" idx="1"/>
          </p:nvPr>
        </p:nvSpPr>
        <p:spPr>
          <a:xfrm>
            <a:off x="1173163" y="1066800"/>
            <a:ext cx="7772400" cy="5029200"/>
          </a:xfrm>
        </p:spPr>
        <p:txBody>
          <a:bodyPr/>
          <a:lstStyle/>
          <a:p>
            <a:pPr eaLnBrk="1" hangingPunct="1"/>
            <a:r>
              <a:rPr lang="en-US" sz="2400" b="1" i="1" smtClean="0">
                <a:latin typeface="Times New Roman" pitchFamily="18" charset="0"/>
              </a:rPr>
              <a:t>What special risks do securitized assets present to banks and other financial institutions investing in them?</a:t>
            </a:r>
          </a:p>
          <a:p>
            <a:pPr eaLnBrk="1" hangingPunct="1">
              <a:buFont typeface="Wingdings" pitchFamily="2" charset="2"/>
              <a:buNone/>
            </a:pPr>
            <a:r>
              <a:rPr lang="en-US" sz="2400" smtClean="0">
                <a:latin typeface="Times New Roman" pitchFamily="18" charset="0"/>
              </a:rPr>
              <a:t>     Securitized assets often carry substantial interest-rate risk and prepayment risk, which arises when certain loans in the securitized-asset pool are paid off early by the borrowers (usually because interest rates have fallen and new loans can be substituted for the old loans at cheaper</a:t>
            </a:r>
          </a:p>
          <a:p>
            <a:pPr eaLnBrk="1" hangingPunct="1">
              <a:buFont typeface="Wingdings" pitchFamily="2" charset="2"/>
              <a:buNone/>
            </a:pPr>
            <a:r>
              <a:rPr lang="en-US" sz="2400" smtClean="0">
                <a:latin typeface="Times New Roman" pitchFamily="18" charset="0"/>
              </a:rPr>
              <a:t>     loan rates) or are defaulted. Prepayment risk can significantly decrease the values of securities backed by loans and change their effective maturities.</a:t>
            </a:r>
          </a:p>
          <a:p>
            <a:pPr eaLnBrk="1" hangingPunct="1"/>
            <a:endParaRPr lang="en-US" sz="2400" smtClean="0"/>
          </a:p>
        </p:txBody>
      </p:sp>
      <p:sp>
        <p:nvSpPr>
          <p:cNvPr id="10244" name="Rectangle 4"/>
          <p:cNvSpPr>
            <a:spLocks noGrp="1" noChangeArrowheads="1"/>
          </p:cNvSpPr>
          <p:nvPr>
            <p:ph type="title"/>
          </p:nvPr>
        </p:nvSpPr>
        <p:spPr>
          <a:xfrm>
            <a:off x="1173163" y="228600"/>
            <a:ext cx="7772400" cy="533400"/>
          </a:xfrm>
          <a:noFill/>
        </p:spPr>
        <p:txBody>
          <a:bodyPr/>
          <a:lstStyle/>
          <a:p>
            <a:pPr eaLnBrk="1" hangingPunct="1"/>
            <a:r>
              <a:rPr lang="en-US" sz="2000" b="1" smtClean="0"/>
              <a:t>Other Investment Instruments Developed More Recently---Contd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84781BD-8CBA-40DF-8565-9BC5FCBE5584}" type="slidenum">
              <a:rPr lang="en-US"/>
              <a:pPr>
                <a:defRPr/>
              </a:pPr>
              <a:t>9</a:t>
            </a:fld>
            <a:endParaRPr lang="en-US"/>
          </a:p>
        </p:txBody>
      </p:sp>
      <p:sp>
        <p:nvSpPr>
          <p:cNvPr id="11267" name="Rectangle 3"/>
          <p:cNvSpPr>
            <a:spLocks noGrp="1" noChangeArrowheads="1"/>
          </p:cNvSpPr>
          <p:nvPr>
            <p:ph type="body" idx="1"/>
          </p:nvPr>
        </p:nvSpPr>
        <p:spPr>
          <a:xfrm>
            <a:off x="1173163" y="914400"/>
            <a:ext cx="7772400" cy="5181600"/>
          </a:xfrm>
        </p:spPr>
        <p:txBody>
          <a:bodyPr/>
          <a:lstStyle/>
          <a:p>
            <a:pPr eaLnBrk="1" hangingPunct="1">
              <a:buFont typeface="Wingdings" pitchFamily="2" charset="2"/>
              <a:buChar char="Ø"/>
            </a:pPr>
            <a:r>
              <a:rPr lang="en-US" sz="2400" b="1" smtClean="0">
                <a:latin typeface="Times New Roman" pitchFamily="18" charset="0"/>
              </a:rPr>
              <a:t>Reasons for the popularity of Securitized Assets/Loan-backed investment securities</a:t>
            </a:r>
            <a:r>
              <a:rPr lang="en-US" sz="2400" smtClean="0">
                <a:latin typeface="Times New Roman" pitchFamily="18" charset="0"/>
              </a:rPr>
              <a:t>:</a:t>
            </a:r>
          </a:p>
          <a:p>
            <a:pPr lvl="1" eaLnBrk="1" hangingPunct="1">
              <a:buFont typeface="Wingdings" pitchFamily="2" charset="2"/>
              <a:buChar char="ü"/>
            </a:pPr>
            <a:r>
              <a:rPr lang="en-US" sz="2400" smtClean="0">
                <a:latin typeface="Times New Roman" pitchFamily="18" charset="0"/>
              </a:rPr>
              <a:t>Guarantees  from government agencies or private institutions.</a:t>
            </a:r>
          </a:p>
          <a:p>
            <a:pPr lvl="1" eaLnBrk="1" hangingPunct="1">
              <a:buFont typeface="Wingdings" pitchFamily="2" charset="2"/>
              <a:buChar char="ü"/>
            </a:pPr>
            <a:r>
              <a:rPr lang="en-US" sz="2400" smtClean="0">
                <a:latin typeface="Times New Roman" pitchFamily="18" charset="0"/>
              </a:rPr>
              <a:t>The higher average yields available on securitized assets than on U.S. Treasury securities.</a:t>
            </a:r>
          </a:p>
          <a:p>
            <a:pPr lvl="1" eaLnBrk="1" hangingPunct="1">
              <a:buFont typeface="Wingdings" pitchFamily="2" charset="2"/>
              <a:buChar char="ü"/>
            </a:pPr>
            <a:r>
              <a:rPr lang="en-US" sz="2400" smtClean="0">
                <a:latin typeface="Times New Roman" pitchFamily="18" charset="0"/>
              </a:rPr>
              <a:t>The lack of good-quality loans &amp; securities of other kinds in same markets around the globe.</a:t>
            </a:r>
          </a:p>
          <a:p>
            <a:pPr lvl="1" eaLnBrk="1" hangingPunct="1">
              <a:buFont typeface="Wingdings" pitchFamily="2" charset="2"/>
              <a:buChar char="ü"/>
            </a:pPr>
            <a:r>
              <a:rPr lang="en-US" sz="2400" smtClean="0">
                <a:latin typeface="Times New Roman" pitchFamily="18" charset="0"/>
              </a:rPr>
              <a:t>The superior liquidity &amp; marketability of securities backed by loans compared to the loans themselves.</a:t>
            </a:r>
          </a:p>
        </p:txBody>
      </p:sp>
      <p:sp>
        <p:nvSpPr>
          <p:cNvPr id="11268" name="Rectangle 4"/>
          <p:cNvSpPr>
            <a:spLocks noGrp="1" noChangeArrowheads="1"/>
          </p:cNvSpPr>
          <p:nvPr>
            <p:ph type="title"/>
          </p:nvPr>
        </p:nvSpPr>
        <p:spPr>
          <a:xfrm>
            <a:off x="1173163" y="0"/>
            <a:ext cx="7772400" cy="685800"/>
          </a:xfrm>
          <a:noFill/>
        </p:spPr>
        <p:txBody>
          <a:bodyPr/>
          <a:lstStyle/>
          <a:p>
            <a:pPr eaLnBrk="1" hangingPunct="1"/>
            <a:r>
              <a:rPr lang="en-US" sz="2000" b="1" smtClean="0"/>
              <a:t>Other Investment Instruments Developed More Recently---Contd</a:t>
            </a:r>
          </a:p>
        </p:txBody>
      </p:sp>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319</TotalTime>
  <Words>1371</Words>
  <Application>Microsoft Office PowerPoint</Application>
  <PresentationFormat>On-screen Show (4:3)</PresentationFormat>
  <Paragraphs>136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Times New Roman</vt:lpstr>
      <vt:lpstr>Arial</vt:lpstr>
      <vt:lpstr>Wingdings</vt:lpstr>
      <vt:lpstr>Arial Black</vt:lpstr>
      <vt:lpstr>Dad`s Tie</vt:lpstr>
      <vt:lpstr>Chapter:10</vt:lpstr>
      <vt:lpstr>Functions of a Bank’s Security Portfolio</vt:lpstr>
      <vt:lpstr>Functions of a Bank’s Security Portfolio….contd</vt:lpstr>
      <vt:lpstr>Slide 4</vt:lpstr>
      <vt:lpstr>Investment Instruments Available to Banks and Other Financial Firms </vt:lpstr>
      <vt:lpstr>Other Investment Instruments Developed More Recently </vt:lpstr>
      <vt:lpstr>Other Investment Instruments Developed More Recently---Contd</vt:lpstr>
      <vt:lpstr>Other Investment Instruments Developed More Recently---Contd</vt:lpstr>
      <vt:lpstr>Other Investment Instruments Developed More Recently---Contd</vt:lpstr>
      <vt:lpstr>Other Investment Instruments Developed More Recently---Contd</vt:lpstr>
      <vt:lpstr>Factors Affecting the Choice of Investment Securities </vt:lpstr>
      <vt:lpstr>        How is the expected yield on most bonds determined? </vt:lpstr>
      <vt:lpstr>        How has the tax exposure of various bank security investments changed in recent years?</vt:lpstr>
      <vt:lpstr>Different Types of Risk</vt:lpstr>
      <vt:lpstr>Different Types of Risk-----Contd</vt:lpstr>
      <vt:lpstr>Maturity Management Tools</vt:lpstr>
      <vt:lpstr>Maturity Management Tools----Contd</vt:lpstr>
      <vt:lpstr>Maturity Management Tools----Contd</vt:lpstr>
    </vt:vector>
  </TitlesOfParts>
  <Company>miu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Chapter:07</dc:title>
  <dc:creator>manarat</dc:creator>
  <cp:lastModifiedBy>USER</cp:lastModifiedBy>
  <cp:revision>31</cp:revision>
  <cp:lastPrinted>1601-01-01T00:00:00Z</cp:lastPrinted>
  <dcterms:created xsi:type="dcterms:W3CDTF">2006-03-04T04:47:38Z</dcterms:created>
  <dcterms:modified xsi:type="dcterms:W3CDTF">2015-08-06T05:22:42Z</dcterms:modified>
</cp:coreProperties>
</file>