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sldIdLst>
    <p:sldId id="256" r:id="rId2"/>
    <p:sldId id="272" r:id="rId3"/>
    <p:sldId id="268" r:id="rId4"/>
    <p:sldId id="277" r:id="rId5"/>
    <p:sldId id="269" r:id="rId6"/>
    <p:sldId id="258" r:id="rId7"/>
    <p:sldId id="270" r:id="rId8"/>
    <p:sldId id="259" r:id="rId9"/>
    <p:sldId id="260" r:id="rId10"/>
    <p:sldId id="261" r:id="rId11"/>
    <p:sldId id="263" r:id="rId12"/>
    <p:sldId id="264" r:id="rId13"/>
    <p:sldId id="265" r:id="rId14"/>
    <p:sldId id="266" r:id="rId15"/>
    <p:sldId id="267" r:id="rId16"/>
    <p:sldId id="273" r:id="rId17"/>
    <p:sldId id="274" r:id="rId18"/>
    <p:sldId id="275" r:id="rId19"/>
    <p:sldId id="276"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Black" pitchFamily="34" charset="0"/>
        <a:ea typeface="+mn-ea"/>
        <a:cs typeface="+mn-cs"/>
      </a:defRPr>
    </a:lvl1pPr>
    <a:lvl2pPr marL="457200" algn="l" rtl="0" fontAlgn="base">
      <a:spcBef>
        <a:spcPct val="0"/>
      </a:spcBef>
      <a:spcAft>
        <a:spcPct val="0"/>
      </a:spcAft>
      <a:defRPr sz="2400" kern="1200">
        <a:solidFill>
          <a:schemeClr val="tx1"/>
        </a:solidFill>
        <a:latin typeface="Arial Black" pitchFamily="34" charset="0"/>
        <a:ea typeface="+mn-ea"/>
        <a:cs typeface="+mn-cs"/>
      </a:defRPr>
    </a:lvl2pPr>
    <a:lvl3pPr marL="914400" algn="l" rtl="0" fontAlgn="base">
      <a:spcBef>
        <a:spcPct val="0"/>
      </a:spcBef>
      <a:spcAft>
        <a:spcPct val="0"/>
      </a:spcAft>
      <a:defRPr sz="2400" kern="1200">
        <a:solidFill>
          <a:schemeClr val="tx1"/>
        </a:solidFill>
        <a:latin typeface="Arial Black" pitchFamily="34" charset="0"/>
        <a:ea typeface="+mn-ea"/>
        <a:cs typeface="+mn-cs"/>
      </a:defRPr>
    </a:lvl3pPr>
    <a:lvl4pPr marL="1371600" algn="l" rtl="0" fontAlgn="base">
      <a:spcBef>
        <a:spcPct val="0"/>
      </a:spcBef>
      <a:spcAft>
        <a:spcPct val="0"/>
      </a:spcAft>
      <a:defRPr sz="2400" kern="1200">
        <a:solidFill>
          <a:schemeClr val="tx1"/>
        </a:solidFill>
        <a:latin typeface="Arial Black" pitchFamily="34" charset="0"/>
        <a:ea typeface="+mn-ea"/>
        <a:cs typeface="+mn-cs"/>
      </a:defRPr>
    </a:lvl4pPr>
    <a:lvl5pPr marL="1828800" algn="l" rtl="0" fontAlgn="base">
      <a:spcBef>
        <a:spcPct val="0"/>
      </a:spcBef>
      <a:spcAft>
        <a:spcPct val="0"/>
      </a:spcAft>
      <a:defRPr sz="2400" kern="1200">
        <a:solidFill>
          <a:schemeClr val="tx1"/>
        </a:solidFill>
        <a:latin typeface="Arial Black" pitchFamily="34" charset="0"/>
        <a:ea typeface="+mn-ea"/>
        <a:cs typeface="+mn-cs"/>
      </a:defRPr>
    </a:lvl5pPr>
    <a:lvl6pPr marL="2286000" algn="l" defTabSz="914400" rtl="0" eaLnBrk="1" latinLnBrk="0" hangingPunct="1">
      <a:defRPr sz="2400" kern="1200">
        <a:solidFill>
          <a:schemeClr val="tx1"/>
        </a:solidFill>
        <a:latin typeface="Arial Black" pitchFamily="34" charset="0"/>
        <a:ea typeface="+mn-ea"/>
        <a:cs typeface="+mn-cs"/>
      </a:defRPr>
    </a:lvl6pPr>
    <a:lvl7pPr marL="2743200" algn="l" defTabSz="914400" rtl="0" eaLnBrk="1" latinLnBrk="0" hangingPunct="1">
      <a:defRPr sz="2400" kern="1200">
        <a:solidFill>
          <a:schemeClr val="tx1"/>
        </a:solidFill>
        <a:latin typeface="Arial Black" pitchFamily="34" charset="0"/>
        <a:ea typeface="+mn-ea"/>
        <a:cs typeface="+mn-cs"/>
      </a:defRPr>
    </a:lvl7pPr>
    <a:lvl8pPr marL="3200400" algn="l" defTabSz="914400" rtl="0" eaLnBrk="1" latinLnBrk="0" hangingPunct="1">
      <a:defRPr sz="2400" kern="1200">
        <a:solidFill>
          <a:schemeClr val="tx1"/>
        </a:solidFill>
        <a:latin typeface="Arial Black" pitchFamily="34" charset="0"/>
        <a:ea typeface="+mn-ea"/>
        <a:cs typeface="+mn-cs"/>
      </a:defRPr>
    </a:lvl8pPr>
    <a:lvl9pPr marL="3657600" algn="l" defTabSz="914400" rtl="0" eaLnBrk="1" latinLnBrk="0" hangingPunct="1">
      <a:defRPr sz="2400" kern="1200">
        <a:solidFill>
          <a:schemeClr val="tx1"/>
        </a:solidFill>
        <a:latin typeface="Arial Blac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7" autoAdjust="0"/>
    <p:restoredTop sz="94673"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054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54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54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054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1F301CA-4811-43E6-A3A0-AE9A81EF593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2438400"/>
            <a:ext cx="9147175" cy="1063625"/>
            <a:chOff x="-2" y="1536"/>
            <a:chExt cx="5762" cy="670"/>
          </a:xfrm>
        </p:grpSpPr>
        <p:grpSp>
          <p:nvGrpSpPr>
            <p:cNvPr id="5" name="Group 3"/>
            <p:cNvGrpSpPr>
              <a:grpSpLocks/>
            </p:cNvGrpSpPr>
            <p:nvPr/>
          </p:nvGrpSpPr>
          <p:grpSpPr bwMode="auto">
            <a:xfrm flipH="1">
              <a:off x="-2" y="1562"/>
              <a:ext cx="5762" cy="638"/>
              <a:chOff x="-2" y="1562"/>
              <a:chExt cx="5762" cy="638"/>
            </a:xfrm>
          </p:grpSpPr>
          <p:sp>
            <p:nvSpPr>
              <p:cNvPr id="8" name="Freeform 4"/>
              <p:cNvSpPr>
                <a:spLocks/>
              </p:cNvSpPr>
              <p:nvPr/>
            </p:nvSpPr>
            <p:spPr bwMode="ltGray">
              <a:xfrm rot="-5400000">
                <a:off x="2557"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en-US"/>
              </a:p>
            </p:txBody>
          </p:sp>
          <p:sp>
            <p:nvSpPr>
              <p:cNvPr id="9" name="Freeform 5"/>
              <p:cNvSpPr>
                <a:spLocks/>
              </p:cNvSpPr>
              <p:nvPr/>
            </p:nvSpPr>
            <p:spPr bwMode="ltGray">
              <a:xfrm rot="-5400000">
                <a:off x="1321"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en-US"/>
              </a:p>
            </p:txBody>
          </p:sp>
          <p:sp>
            <p:nvSpPr>
              <p:cNvPr id="10"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en-US"/>
              </a:p>
            </p:txBody>
          </p:sp>
          <p:sp>
            <p:nvSpPr>
              <p:cNvPr id="11" name="Freeform 7"/>
              <p:cNvSpPr>
                <a:spLocks/>
              </p:cNvSpPr>
              <p:nvPr/>
            </p:nvSpPr>
            <p:spPr bwMode="ltGray">
              <a:xfrm rot="-5400000">
                <a:off x="-59" y="1753"/>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en-US"/>
              </a:p>
            </p:txBody>
          </p:sp>
          <p:sp>
            <p:nvSpPr>
              <p:cNvPr id="12"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en-US"/>
              </a:p>
            </p:txBody>
          </p:sp>
          <p:sp>
            <p:nvSpPr>
              <p:cNvPr id="13"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US"/>
              </a:p>
            </p:txBody>
          </p:sp>
          <p:sp>
            <p:nvSpPr>
              <p:cNvPr id="14" name="Freeform 10"/>
              <p:cNvSpPr>
                <a:spLocks/>
              </p:cNvSpPr>
              <p:nvPr/>
            </p:nvSpPr>
            <p:spPr bwMode="ltGray">
              <a:xfrm rot="-5400000">
                <a:off x="154" y="1727"/>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en-US"/>
              </a:p>
            </p:txBody>
          </p:sp>
          <p:sp>
            <p:nvSpPr>
              <p:cNvPr id="15" name="Freeform 11"/>
              <p:cNvSpPr>
                <a:spLocks/>
              </p:cNvSpPr>
              <p:nvPr/>
            </p:nvSpPr>
            <p:spPr bwMode="ltGray">
              <a:xfrm rot="-5400000">
                <a:off x="3209" y="1665"/>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en-US"/>
              </a:p>
            </p:txBody>
          </p:sp>
          <p:sp>
            <p:nvSpPr>
              <p:cNvPr id="16"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en-US"/>
              </a:p>
            </p:txBody>
          </p:sp>
          <p:sp>
            <p:nvSpPr>
              <p:cNvPr id="17" name="Freeform 13"/>
              <p:cNvSpPr>
                <a:spLocks/>
              </p:cNvSpPr>
              <p:nvPr/>
            </p:nvSpPr>
            <p:spPr bwMode="ltGray">
              <a:xfrm rot="-5400000">
                <a:off x="1828" y="1748"/>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en-US"/>
              </a:p>
            </p:txBody>
          </p:sp>
          <p:sp>
            <p:nvSpPr>
              <p:cNvPr id="18"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en-US"/>
              </a:p>
            </p:txBody>
          </p:sp>
          <p:sp>
            <p:nvSpPr>
              <p:cNvPr id="19" name="Freeform 15"/>
              <p:cNvSpPr>
                <a:spLocks/>
              </p:cNvSpPr>
              <p:nvPr/>
            </p:nvSpPr>
            <p:spPr bwMode="ltGray">
              <a:xfrm rot="-5400000">
                <a:off x="2328"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US"/>
              </a:p>
            </p:txBody>
          </p:sp>
          <p:sp>
            <p:nvSpPr>
              <p:cNvPr id="20"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en-US"/>
              </a:p>
            </p:txBody>
          </p:sp>
          <p:sp>
            <p:nvSpPr>
              <p:cNvPr id="21" name="Freeform 17"/>
              <p:cNvSpPr>
                <a:spLocks/>
              </p:cNvSpPr>
              <p:nvPr/>
            </p:nvSpPr>
            <p:spPr bwMode="ltGray">
              <a:xfrm rot="-5400000">
                <a:off x="4075"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en-US"/>
              </a:p>
            </p:txBody>
          </p:sp>
          <p:sp>
            <p:nvSpPr>
              <p:cNvPr id="22"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en-US"/>
              </a:p>
            </p:txBody>
          </p:sp>
          <p:sp>
            <p:nvSpPr>
              <p:cNvPr id="23" name="Freeform 19"/>
              <p:cNvSpPr>
                <a:spLocks/>
              </p:cNvSpPr>
              <p:nvPr/>
            </p:nvSpPr>
            <p:spPr bwMode="ltGray">
              <a:xfrm rot="-5400000">
                <a:off x="4582" y="1748"/>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en-US"/>
              </a:p>
            </p:txBody>
          </p:sp>
          <p:sp>
            <p:nvSpPr>
              <p:cNvPr id="24"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en-US"/>
              </a:p>
            </p:txBody>
          </p:sp>
          <p:sp>
            <p:nvSpPr>
              <p:cNvPr id="25" name="Freeform 21"/>
              <p:cNvSpPr>
                <a:spLocks/>
              </p:cNvSpPr>
              <p:nvPr/>
            </p:nvSpPr>
            <p:spPr bwMode="ltGray">
              <a:xfrm rot="-5400000">
                <a:off x="5082"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US"/>
              </a:p>
            </p:txBody>
          </p:sp>
          <p:sp>
            <p:nvSpPr>
              <p:cNvPr id="26"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en-US"/>
              </a:p>
            </p:txBody>
          </p:sp>
        </p:grpSp>
        <p:sp>
          <p:nvSpPr>
            <p:cNvPr id="6" name="Freeform 23"/>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lstStyle/>
            <a:p>
              <a:pPr>
                <a:defRPr/>
              </a:pPr>
              <a:endParaRPr lang="en-US"/>
            </a:p>
          </p:txBody>
        </p:sp>
        <p:sp>
          <p:nvSpPr>
            <p:cNvPr id="7" name="Freeform 24"/>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lstStyle/>
            <a:p>
              <a:pPr>
                <a:defRPr/>
              </a:pPr>
              <a:endParaRPr lang="en-US"/>
            </a:p>
          </p:txBody>
        </p:sp>
      </p:grpSp>
      <p:sp>
        <p:nvSpPr>
          <p:cNvPr id="104473"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r>
              <a:rPr lang="en-US"/>
              <a:t>Click to edit Master title style</a:t>
            </a:r>
          </a:p>
        </p:txBody>
      </p:sp>
      <p:sp>
        <p:nvSpPr>
          <p:cNvPr id="104474"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en-US"/>
              <a:t>Click to edit Master subtitle style</a:t>
            </a:r>
          </a:p>
        </p:txBody>
      </p:sp>
      <p:sp>
        <p:nvSpPr>
          <p:cNvPr id="27" name="Rectangle 27"/>
          <p:cNvSpPr>
            <a:spLocks noGrp="1" noChangeArrowheads="1"/>
          </p:cNvSpPr>
          <p:nvPr>
            <p:ph type="dt" sz="half" idx="10"/>
          </p:nvPr>
        </p:nvSpPr>
        <p:spPr>
          <a:xfrm>
            <a:off x="1166813" y="6248400"/>
            <a:ext cx="1905000" cy="457200"/>
          </a:xfrm>
        </p:spPr>
        <p:txBody>
          <a:bodyPr/>
          <a:lstStyle>
            <a:lvl1pPr>
              <a:defRPr>
                <a:solidFill>
                  <a:srgbClr val="000000"/>
                </a:solidFill>
              </a:defRPr>
            </a:lvl1pPr>
          </a:lstStyle>
          <a:p>
            <a:pPr>
              <a:defRPr/>
            </a:pPr>
            <a:endParaRPr lang="en-US"/>
          </a:p>
        </p:txBody>
      </p:sp>
      <p:sp>
        <p:nvSpPr>
          <p:cNvPr id="28" name="Rectangle 28"/>
          <p:cNvSpPr>
            <a:spLocks noGrp="1" noChangeArrowheads="1"/>
          </p:cNvSpPr>
          <p:nvPr>
            <p:ph type="ftr" sz="quarter" idx="11"/>
          </p:nvPr>
        </p:nvSpPr>
        <p:spPr/>
        <p:txBody>
          <a:bodyPr/>
          <a:lstStyle>
            <a:lvl1pPr>
              <a:defRPr>
                <a:solidFill>
                  <a:srgbClr val="000000"/>
                </a:solidFill>
              </a:defRPr>
            </a:lvl1pPr>
          </a:lstStyle>
          <a:p>
            <a:pPr>
              <a:defRPr/>
            </a:pPr>
            <a:r>
              <a:rPr lang="en-US"/>
              <a:t>M. Morshed</a:t>
            </a:r>
          </a:p>
        </p:txBody>
      </p:sp>
      <p:sp>
        <p:nvSpPr>
          <p:cNvPr id="29" name="Rectangle 29"/>
          <p:cNvSpPr>
            <a:spLocks noGrp="1" noChangeArrowheads="1"/>
          </p:cNvSpPr>
          <p:nvPr>
            <p:ph type="sldNum" sz="quarter" idx="12"/>
          </p:nvPr>
        </p:nvSpPr>
        <p:spPr/>
        <p:txBody>
          <a:bodyPr/>
          <a:lstStyle>
            <a:lvl1pPr>
              <a:defRPr>
                <a:solidFill>
                  <a:srgbClr val="000000"/>
                </a:solidFill>
              </a:defRPr>
            </a:lvl1pPr>
          </a:lstStyle>
          <a:p>
            <a:pPr>
              <a:defRPr/>
            </a:pPr>
            <a:fld id="{49809BB6-D9DF-4437-9E74-B2C9397B81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6" name="Rectangle 29"/>
          <p:cNvSpPr>
            <a:spLocks noGrp="1" noChangeArrowheads="1"/>
          </p:cNvSpPr>
          <p:nvPr>
            <p:ph type="sldNum" sz="quarter" idx="12"/>
          </p:nvPr>
        </p:nvSpPr>
        <p:spPr>
          <a:ln/>
        </p:spPr>
        <p:txBody>
          <a:bodyPr/>
          <a:lstStyle>
            <a:lvl1pPr>
              <a:defRPr/>
            </a:lvl1pPr>
          </a:lstStyle>
          <a:p>
            <a:pPr>
              <a:defRPr/>
            </a:pPr>
            <a:fld id="{96B8C7E0-4DC7-4845-BE2E-F2F1E548C03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6" name="Rectangle 29"/>
          <p:cNvSpPr>
            <a:spLocks noGrp="1" noChangeArrowheads="1"/>
          </p:cNvSpPr>
          <p:nvPr>
            <p:ph type="sldNum" sz="quarter" idx="12"/>
          </p:nvPr>
        </p:nvSpPr>
        <p:spPr>
          <a:ln/>
        </p:spPr>
        <p:txBody>
          <a:bodyPr/>
          <a:lstStyle>
            <a:lvl1pPr>
              <a:defRPr/>
            </a:lvl1pPr>
          </a:lstStyle>
          <a:p>
            <a:pPr>
              <a:defRPr/>
            </a:pPr>
            <a:fld id="{592C1624-4070-4B61-9384-928B7765B6D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6" name="Rectangle 29"/>
          <p:cNvSpPr>
            <a:spLocks noGrp="1" noChangeArrowheads="1"/>
          </p:cNvSpPr>
          <p:nvPr>
            <p:ph type="sldNum" sz="quarter" idx="12"/>
          </p:nvPr>
        </p:nvSpPr>
        <p:spPr>
          <a:ln/>
        </p:spPr>
        <p:txBody>
          <a:bodyPr/>
          <a:lstStyle>
            <a:lvl1pPr>
              <a:defRPr/>
            </a:lvl1pPr>
          </a:lstStyle>
          <a:p>
            <a:pPr>
              <a:defRPr/>
            </a:pPr>
            <a:fld id="{55DB365E-AAEA-4F8C-AFB8-C170B6E7CC9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6" name="Rectangle 29"/>
          <p:cNvSpPr>
            <a:spLocks noGrp="1" noChangeArrowheads="1"/>
          </p:cNvSpPr>
          <p:nvPr>
            <p:ph type="sldNum" sz="quarter" idx="12"/>
          </p:nvPr>
        </p:nvSpPr>
        <p:spPr>
          <a:ln/>
        </p:spPr>
        <p:txBody>
          <a:bodyPr/>
          <a:lstStyle>
            <a:lvl1pPr>
              <a:defRPr/>
            </a:lvl1pPr>
          </a:lstStyle>
          <a:p>
            <a:pPr>
              <a:defRPr/>
            </a:pPr>
            <a:fld id="{ECC81876-0AA4-43AE-943D-4181696866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7" name="Rectangle 29"/>
          <p:cNvSpPr>
            <a:spLocks noGrp="1" noChangeArrowheads="1"/>
          </p:cNvSpPr>
          <p:nvPr>
            <p:ph type="sldNum" sz="quarter" idx="12"/>
          </p:nvPr>
        </p:nvSpPr>
        <p:spPr>
          <a:ln/>
        </p:spPr>
        <p:txBody>
          <a:bodyPr/>
          <a:lstStyle>
            <a:lvl1pPr>
              <a:defRPr/>
            </a:lvl1pPr>
          </a:lstStyle>
          <a:p>
            <a:pPr>
              <a:defRPr/>
            </a:pPr>
            <a:fld id="{3C67A147-88A5-4A39-B34D-0B9B60BB76F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7"/>
          <p:cNvSpPr>
            <a:spLocks noGrp="1" noChangeArrowheads="1"/>
          </p:cNvSpPr>
          <p:nvPr>
            <p:ph type="dt" sz="half" idx="10"/>
          </p:nvPr>
        </p:nvSpPr>
        <p:spPr>
          <a:ln/>
        </p:spPr>
        <p:txBody>
          <a:bodyPr/>
          <a:lstStyle>
            <a:lvl1pPr>
              <a:defRPr/>
            </a:lvl1pPr>
          </a:lstStyle>
          <a:p>
            <a:pPr>
              <a:defRPr/>
            </a:pPr>
            <a:endParaRPr lang="en-US"/>
          </a:p>
        </p:txBody>
      </p:sp>
      <p:sp>
        <p:nvSpPr>
          <p:cNvPr id="8"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9" name="Rectangle 29"/>
          <p:cNvSpPr>
            <a:spLocks noGrp="1" noChangeArrowheads="1"/>
          </p:cNvSpPr>
          <p:nvPr>
            <p:ph type="sldNum" sz="quarter" idx="12"/>
          </p:nvPr>
        </p:nvSpPr>
        <p:spPr>
          <a:ln/>
        </p:spPr>
        <p:txBody>
          <a:bodyPr/>
          <a:lstStyle>
            <a:lvl1pPr>
              <a:defRPr/>
            </a:lvl1pPr>
          </a:lstStyle>
          <a:p>
            <a:pPr>
              <a:defRPr/>
            </a:pPr>
            <a:fld id="{BA968184-A3DB-4B42-BEED-19C429825F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7"/>
          <p:cNvSpPr>
            <a:spLocks noGrp="1" noChangeArrowheads="1"/>
          </p:cNvSpPr>
          <p:nvPr>
            <p:ph type="dt" sz="half" idx="10"/>
          </p:nvPr>
        </p:nvSpPr>
        <p:spPr>
          <a:ln/>
        </p:spPr>
        <p:txBody>
          <a:bodyPr/>
          <a:lstStyle>
            <a:lvl1pPr>
              <a:defRPr/>
            </a:lvl1pPr>
          </a:lstStyle>
          <a:p>
            <a:pPr>
              <a:defRPr/>
            </a:pPr>
            <a:endParaRPr lang="en-US"/>
          </a:p>
        </p:txBody>
      </p:sp>
      <p:sp>
        <p:nvSpPr>
          <p:cNvPr id="4"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5" name="Rectangle 29"/>
          <p:cNvSpPr>
            <a:spLocks noGrp="1" noChangeArrowheads="1"/>
          </p:cNvSpPr>
          <p:nvPr>
            <p:ph type="sldNum" sz="quarter" idx="12"/>
          </p:nvPr>
        </p:nvSpPr>
        <p:spPr>
          <a:ln/>
        </p:spPr>
        <p:txBody>
          <a:bodyPr/>
          <a:lstStyle>
            <a:lvl1pPr>
              <a:defRPr/>
            </a:lvl1pPr>
          </a:lstStyle>
          <a:p>
            <a:pPr>
              <a:defRPr/>
            </a:pPr>
            <a:fld id="{49F91E0A-E7CE-47C3-B72B-3CEF5CA7FD5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en-US"/>
          </a:p>
        </p:txBody>
      </p:sp>
      <p:sp>
        <p:nvSpPr>
          <p:cNvPr id="3"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4" name="Rectangle 29"/>
          <p:cNvSpPr>
            <a:spLocks noGrp="1" noChangeArrowheads="1"/>
          </p:cNvSpPr>
          <p:nvPr>
            <p:ph type="sldNum" sz="quarter" idx="12"/>
          </p:nvPr>
        </p:nvSpPr>
        <p:spPr>
          <a:ln/>
        </p:spPr>
        <p:txBody>
          <a:bodyPr/>
          <a:lstStyle>
            <a:lvl1pPr>
              <a:defRPr/>
            </a:lvl1pPr>
          </a:lstStyle>
          <a:p>
            <a:pPr>
              <a:defRPr/>
            </a:pPr>
            <a:fld id="{CADE8564-10E6-4581-BFD4-D13ABC1ABA7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7" name="Rectangle 29"/>
          <p:cNvSpPr>
            <a:spLocks noGrp="1" noChangeArrowheads="1"/>
          </p:cNvSpPr>
          <p:nvPr>
            <p:ph type="sldNum" sz="quarter" idx="12"/>
          </p:nvPr>
        </p:nvSpPr>
        <p:spPr>
          <a:ln/>
        </p:spPr>
        <p:txBody>
          <a:bodyPr/>
          <a:lstStyle>
            <a:lvl1pPr>
              <a:defRPr/>
            </a:lvl1pPr>
          </a:lstStyle>
          <a:p>
            <a:pPr>
              <a:defRPr/>
            </a:pPr>
            <a:fld id="{A508784E-77ED-4164-89E0-DB82B5F2FB3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7" name="Rectangle 29"/>
          <p:cNvSpPr>
            <a:spLocks noGrp="1" noChangeArrowheads="1"/>
          </p:cNvSpPr>
          <p:nvPr>
            <p:ph type="sldNum" sz="quarter" idx="12"/>
          </p:nvPr>
        </p:nvSpPr>
        <p:spPr>
          <a:ln/>
        </p:spPr>
        <p:txBody>
          <a:bodyPr/>
          <a:lstStyle>
            <a:lvl1pPr>
              <a:defRPr/>
            </a:lvl1pPr>
          </a:lstStyle>
          <a:p>
            <a:pPr>
              <a:defRPr/>
            </a:pPr>
            <a:fld id="{812E180D-00A9-4B63-B45D-0F992C754C2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4763"/>
            <a:ext cx="1063625" cy="6858001"/>
            <a:chOff x="0" y="-3"/>
            <a:chExt cx="670" cy="4320"/>
          </a:xfrm>
        </p:grpSpPr>
        <p:grpSp>
          <p:nvGrpSpPr>
            <p:cNvPr id="1032" name="Group 3"/>
            <p:cNvGrpSpPr>
              <a:grpSpLocks/>
            </p:cNvGrpSpPr>
            <p:nvPr/>
          </p:nvGrpSpPr>
          <p:grpSpPr bwMode="auto">
            <a:xfrm rot="16200000" flipH="1">
              <a:off x="-1815" y="1838"/>
              <a:ext cx="4320" cy="638"/>
              <a:chOff x="-2" y="1562"/>
              <a:chExt cx="5762" cy="638"/>
            </a:xfrm>
          </p:grpSpPr>
          <p:sp>
            <p:nvSpPr>
              <p:cNvPr id="103428" name="Freeform 4"/>
              <p:cNvSpPr>
                <a:spLocks/>
              </p:cNvSpPr>
              <p:nvPr/>
            </p:nvSpPr>
            <p:spPr bwMode="ltGray">
              <a:xfrm rot="-5400000">
                <a:off x="2556" y="-991"/>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en-US"/>
              </a:p>
            </p:txBody>
          </p:sp>
          <p:sp>
            <p:nvSpPr>
              <p:cNvPr id="103429"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en-US"/>
              </a:p>
            </p:txBody>
          </p:sp>
          <p:sp>
            <p:nvSpPr>
              <p:cNvPr id="103430" name="Freeform 6"/>
              <p:cNvSpPr>
                <a:spLocks/>
              </p:cNvSpPr>
              <p:nvPr/>
            </p:nvSpPr>
            <p:spPr bwMode="ltGray">
              <a:xfrm rot="-5400000">
                <a:off x="978" y="1670"/>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en-US"/>
              </a:p>
            </p:txBody>
          </p:sp>
          <p:sp>
            <p:nvSpPr>
              <p:cNvPr id="103431" name="Freeform 7"/>
              <p:cNvSpPr>
                <a:spLocks/>
              </p:cNvSpPr>
              <p:nvPr/>
            </p:nvSpPr>
            <p:spPr bwMode="ltGray">
              <a:xfrm rot="-5400000">
                <a:off x="-61" y="1754"/>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en-US"/>
              </a:p>
            </p:txBody>
          </p:sp>
          <p:sp>
            <p:nvSpPr>
              <p:cNvPr id="103432" name="Freeform 8"/>
              <p:cNvSpPr>
                <a:spLocks/>
              </p:cNvSpPr>
              <p:nvPr/>
            </p:nvSpPr>
            <p:spPr bwMode="ltGray">
              <a:xfrm rot="-5400000">
                <a:off x="664" y="1733"/>
                <a:ext cx="624" cy="29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en-US"/>
              </a:p>
            </p:txBody>
          </p:sp>
          <p:sp>
            <p:nvSpPr>
              <p:cNvPr id="103433" name="Freeform 9"/>
              <p:cNvSpPr>
                <a:spLocks/>
              </p:cNvSpPr>
              <p:nvPr/>
            </p:nvSpPr>
            <p:spPr bwMode="ltGray">
              <a:xfrm rot="-5400000">
                <a:off x="440" y="1699"/>
                <a:ext cx="624" cy="364"/>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US"/>
              </a:p>
            </p:txBody>
          </p:sp>
          <p:sp>
            <p:nvSpPr>
              <p:cNvPr id="103434" name="Freeform 10"/>
              <p:cNvSpPr>
                <a:spLocks/>
              </p:cNvSpPr>
              <p:nvPr/>
            </p:nvSpPr>
            <p:spPr bwMode="ltGray">
              <a:xfrm rot="-5400000">
                <a:off x="154" y="1728"/>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en-US"/>
              </a:p>
            </p:txBody>
          </p:sp>
          <p:sp>
            <p:nvSpPr>
              <p:cNvPr id="103435" name="Freeform 11"/>
              <p:cNvSpPr>
                <a:spLocks/>
              </p:cNvSpPr>
              <p:nvPr/>
            </p:nvSpPr>
            <p:spPr bwMode="ltGray">
              <a:xfrm rot="-5400000">
                <a:off x="3205" y="1663"/>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en-US"/>
              </a:p>
            </p:txBody>
          </p:sp>
          <p:sp>
            <p:nvSpPr>
              <p:cNvPr id="103436" name="Freeform 12"/>
              <p:cNvSpPr>
                <a:spLocks/>
              </p:cNvSpPr>
              <p:nvPr/>
            </p:nvSpPr>
            <p:spPr bwMode="ltGray">
              <a:xfrm rot="-5400000">
                <a:off x="2870"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en-US"/>
              </a:p>
            </p:txBody>
          </p:sp>
          <p:sp>
            <p:nvSpPr>
              <p:cNvPr id="103437" name="Freeform 13"/>
              <p:cNvSpPr>
                <a:spLocks/>
              </p:cNvSpPr>
              <p:nvPr/>
            </p:nvSpPr>
            <p:spPr bwMode="ltGray">
              <a:xfrm rot="-5400000">
                <a:off x="1829" y="1747"/>
                <a:ext cx="624" cy="256"/>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en-US"/>
              </a:p>
            </p:txBody>
          </p:sp>
          <p:sp>
            <p:nvSpPr>
              <p:cNvPr id="103438" name="Freeform 14"/>
              <p:cNvSpPr>
                <a:spLocks/>
              </p:cNvSpPr>
              <p:nvPr/>
            </p:nvSpPr>
            <p:spPr bwMode="ltGray">
              <a:xfrm rot="-5400000">
                <a:off x="2549" y="1729"/>
                <a:ext cx="624" cy="29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en-US"/>
              </a:p>
            </p:txBody>
          </p:sp>
          <p:sp>
            <p:nvSpPr>
              <p:cNvPr id="103439" name="Freeform 15"/>
              <p:cNvSpPr>
                <a:spLocks/>
              </p:cNvSpPr>
              <p:nvPr/>
            </p:nvSpPr>
            <p:spPr bwMode="ltGray">
              <a:xfrm rot="-5400000">
                <a:off x="2330" y="1695"/>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US"/>
              </a:p>
            </p:txBody>
          </p:sp>
          <p:sp>
            <p:nvSpPr>
              <p:cNvPr id="103440" name="Freeform 16"/>
              <p:cNvSpPr>
                <a:spLocks/>
              </p:cNvSpPr>
              <p:nvPr/>
            </p:nvSpPr>
            <p:spPr bwMode="ltGray">
              <a:xfrm rot="-5400000">
                <a:off x="2041"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en-US"/>
              </a:p>
            </p:txBody>
          </p:sp>
          <p:sp>
            <p:nvSpPr>
              <p:cNvPr id="103441" name="Freeform 17"/>
              <p:cNvSpPr>
                <a:spLocks/>
              </p:cNvSpPr>
              <p:nvPr/>
            </p:nvSpPr>
            <p:spPr bwMode="ltGray">
              <a:xfrm rot="-5400000">
                <a:off x="4074" y="1665"/>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en-US"/>
              </a:p>
            </p:txBody>
          </p:sp>
          <p:sp>
            <p:nvSpPr>
              <p:cNvPr id="103442" name="Freeform 18"/>
              <p:cNvSpPr>
                <a:spLocks/>
              </p:cNvSpPr>
              <p:nvPr/>
            </p:nvSpPr>
            <p:spPr bwMode="ltGray">
              <a:xfrm rot="-5400000">
                <a:off x="3729" y="1666"/>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en-US"/>
              </a:p>
            </p:txBody>
          </p:sp>
          <p:sp>
            <p:nvSpPr>
              <p:cNvPr id="103443" name="Freeform 19"/>
              <p:cNvSpPr>
                <a:spLocks/>
              </p:cNvSpPr>
              <p:nvPr/>
            </p:nvSpPr>
            <p:spPr bwMode="ltGray">
              <a:xfrm rot="-5400000">
                <a:off x="4576" y="1745"/>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en-US"/>
              </a:p>
            </p:txBody>
          </p:sp>
          <p:sp>
            <p:nvSpPr>
              <p:cNvPr id="103444" name="Freeform 20"/>
              <p:cNvSpPr>
                <a:spLocks/>
              </p:cNvSpPr>
              <p:nvPr/>
            </p:nvSpPr>
            <p:spPr bwMode="ltGray">
              <a:xfrm>
                <a:off x="5469" y="1560"/>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en-US"/>
              </a:p>
            </p:txBody>
          </p:sp>
          <p:sp>
            <p:nvSpPr>
              <p:cNvPr id="103445" name="Freeform 21"/>
              <p:cNvSpPr>
                <a:spLocks/>
              </p:cNvSpPr>
              <p:nvPr/>
            </p:nvSpPr>
            <p:spPr bwMode="ltGray">
              <a:xfrm rot="-5400000">
                <a:off x="5078" y="1690"/>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US"/>
              </a:p>
            </p:txBody>
          </p:sp>
          <p:sp>
            <p:nvSpPr>
              <p:cNvPr id="103446" name="Freeform 22"/>
              <p:cNvSpPr>
                <a:spLocks/>
              </p:cNvSpPr>
              <p:nvPr/>
            </p:nvSpPr>
            <p:spPr bwMode="ltGray">
              <a:xfrm rot="-5400000">
                <a:off x="4791" y="1717"/>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en-US"/>
              </a:p>
            </p:txBody>
          </p:sp>
        </p:grpSp>
        <p:sp>
          <p:nvSpPr>
            <p:cNvPr id="103447"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pPr>
                <a:defRPr/>
              </a:pPr>
              <a:endParaRPr lang="en-US"/>
            </a:p>
          </p:txBody>
        </p:sp>
        <p:sp>
          <p:nvSpPr>
            <p:cNvPr id="103448"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pPr>
                <a:defRPr/>
              </a:pPr>
              <a:endParaRPr lang="en-US"/>
            </a:p>
          </p:txBody>
        </p:sp>
      </p:grpSp>
      <p:sp>
        <p:nvSpPr>
          <p:cNvPr id="1027"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51"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pPr>
              <a:defRPr/>
            </a:pPr>
            <a:endParaRPr lang="en-US"/>
          </a:p>
        </p:txBody>
      </p:sp>
      <p:sp>
        <p:nvSpPr>
          <p:cNvPr id="103452"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pPr>
              <a:defRPr/>
            </a:pPr>
            <a:r>
              <a:rPr lang="en-US"/>
              <a:t>M. Morshed</a:t>
            </a:r>
          </a:p>
        </p:txBody>
      </p:sp>
      <p:sp>
        <p:nvSpPr>
          <p:cNvPr id="103453"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pPr>
              <a:defRPr/>
            </a:pPr>
            <a:fld id="{B4077716-07B2-4BB6-9FEB-C07F9C922F9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9"/>
          <p:cNvSpPr>
            <a:spLocks noGrp="1" noChangeArrowheads="1"/>
          </p:cNvSpPr>
          <p:nvPr>
            <p:ph type="sldNum" sz="quarter" idx="12"/>
          </p:nvPr>
        </p:nvSpPr>
        <p:spPr/>
        <p:txBody>
          <a:bodyPr/>
          <a:lstStyle/>
          <a:p>
            <a:pPr>
              <a:defRPr/>
            </a:pPr>
            <a:fld id="{2DB6B8C1-5E51-46F5-AC2F-A9A8E6692C77}" type="slidenum">
              <a:rPr lang="en-US"/>
              <a:pPr>
                <a:defRPr/>
              </a:pPr>
              <a:t>1</a:t>
            </a:fld>
            <a:endParaRPr lang="en-US"/>
          </a:p>
        </p:txBody>
      </p:sp>
      <p:sp>
        <p:nvSpPr>
          <p:cNvPr id="3075" name="Rectangle 2"/>
          <p:cNvSpPr>
            <a:spLocks noGrp="1" noChangeArrowheads="1"/>
          </p:cNvSpPr>
          <p:nvPr>
            <p:ph type="ctrTitle"/>
          </p:nvPr>
        </p:nvSpPr>
        <p:spPr>
          <a:xfrm>
            <a:off x="1173163" y="1173163"/>
            <a:ext cx="7772400" cy="1311275"/>
          </a:xfrm>
        </p:spPr>
        <p:txBody>
          <a:bodyPr/>
          <a:lstStyle/>
          <a:p>
            <a:pPr algn="ctr" eaLnBrk="1" hangingPunct="1"/>
            <a:r>
              <a:rPr lang="en-US" sz="8000" smtClean="0"/>
              <a:t>Chapter: 01</a:t>
            </a:r>
          </a:p>
        </p:txBody>
      </p:sp>
      <p:sp>
        <p:nvSpPr>
          <p:cNvPr id="3076" name="Rectangle 3"/>
          <p:cNvSpPr>
            <a:spLocks noGrp="1" noChangeArrowheads="1"/>
          </p:cNvSpPr>
          <p:nvPr>
            <p:ph type="subTitle" idx="1"/>
          </p:nvPr>
        </p:nvSpPr>
        <p:spPr>
          <a:xfrm>
            <a:off x="1828800" y="2895600"/>
            <a:ext cx="6477000" cy="1822450"/>
          </a:xfrm>
        </p:spPr>
        <p:txBody>
          <a:bodyPr/>
          <a:lstStyle/>
          <a:p>
            <a:pPr algn="ctr" eaLnBrk="1" hangingPunct="1"/>
            <a:r>
              <a:rPr lang="en-US" sz="5400" b="1" smtClean="0">
                <a:solidFill>
                  <a:srgbClr val="FF0000"/>
                </a:solidFill>
                <a:latin typeface="Arial Black" pitchFamily="34" charset="0"/>
              </a:rPr>
              <a:t>An Overview of Banks &amp; Their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3EF111D-5EA7-42A8-BC0A-81B830680D19}" type="slidenum">
              <a:rPr lang="en-US"/>
              <a:pPr>
                <a:defRPr/>
              </a:pPr>
              <a:t>10</a:t>
            </a:fld>
            <a:endParaRPr lang="en-US"/>
          </a:p>
        </p:txBody>
      </p:sp>
      <p:sp>
        <p:nvSpPr>
          <p:cNvPr id="11267" name="Rectangle 2"/>
          <p:cNvSpPr>
            <a:spLocks noGrp="1" noChangeArrowheads="1"/>
          </p:cNvSpPr>
          <p:nvPr>
            <p:ph type="title"/>
          </p:nvPr>
        </p:nvSpPr>
        <p:spPr>
          <a:xfrm>
            <a:off x="1173163" y="228600"/>
            <a:ext cx="7772400" cy="609600"/>
          </a:xfrm>
        </p:spPr>
        <p:txBody>
          <a:bodyPr/>
          <a:lstStyle/>
          <a:p>
            <a:pPr eaLnBrk="1" hangingPunct="1"/>
            <a:r>
              <a:rPr lang="en-US" sz="2400" b="1" smtClean="0"/>
              <a:t>The Services Banks Offer Public----Contd</a:t>
            </a:r>
          </a:p>
        </p:txBody>
      </p:sp>
      <p:sp>
        <p:nvSpPr>
          <p:cNvPr id="11268" name="Rectangle 3"/>
          <p:cNvSpPr>
            <a:spLocks noGrp="1" noChangeArrowheads="1"/>
          </p:cNvSpPr>
          <p:nvPr>
            <p:ph type="body" idx="1"/>
          </p:nvPr>
        </p:nvSpPr>
        <p:spPr>
          <a:xfrm>
            <a:off x="1173163" y="990600"/>
            <a:ext cx="7772400" cy="5105400"/>
          </a:xfrm>
        </p:spPr>
        <p:txBody>
          <a:bodyPr/>
          <a:lstStyle/>
          <a:p>
            <a:pPr marL="609600" indent="-609600" eaLnBrk="1" hangingPunct="1">
              <a:buClr>
                <a:srgbClr val="FF0000"/>
              </a:buClr>
              <a:buFont typeface="Wingdings" pitchFamily="2" charset="2"/>
              <a:buAutoNum type="alphaUcPeriod" startAt="3"/>
            </a:pPr>
            <a:r>
              <a:rPr lang="en-US" sz="2800" b="1" smtClean="0"/>
              <a:t>Recent Trends Affecting All Banks:</a:t>
            </a:r>
          </a:p>
          <a:p>
            <a:pPr marL="990600" lvl="1" indent="-533400" eaLnBrk="1" hangingPunct="1">
              <a:buClr>
                <a:schemeClr val="tx1"/>
              </a:buClr>
              <a:buFont typeface="Wingdings" pitchFamily="2" charset="2"/>
              <a:buAutoNum type="arabicPeriod"/>
            </a:pPr>
            <a:r>
              <a:rPr lang="en-US" sz="2400" b="1" smtClean="0"/>
              <a:t>Service Proliferation.</a:t>
            </a:r>
          </a:p>
          <a:p>
            <a:pPr marL="990600" lvl="1" indent="-533400" eaLnBrk="1" hangingPunct="1">
              <a:buClr>
                <a:schemeClr val="tx1"/>
              </a:buClr>
              <a:buFont typeface="Wingdings" pitchFamily="2" charset="2"/>
              <a:buAutoNum type="arabicPeriod"/>
            </a:pPr>
            <a:r>
              <a:rPr lang="en-US" sz="2400" b="1" smtClean="0"/>
              <a:t>Rising Competition.</a:t>
            </a:r>
          </a:p>
          <a:p>
            <a:pPr marL="990600" lvl="1" indent="-533400" eaLnBrk="1" hangingPunct="1">
              <a:buClr>
                <a:schemeClr val="tx1"/>
              </a:buClr>
              <a:buFont typeface="Wingdings" pitchFamily="2" charset="2"/>
              <a:buAutoNum type="arabicPeriod"/>
            </a:pPr>
            <a:r>
              <a:rPr lang="en-US" sz="2400" b="1" smtClean="0"/>
              <a:t>Deregulation.</a:t>
            </a:r>
          </a:p>
          <a:p>
            <a:pPr marL="990600" lvl="1" indent="-533400" eaLnBrk="1" hangingPunct="1">
              <a:buClr>
                <a:schemeClr val="tx1"/>
              </a:buClr>
              <a:buFont typeface="Wingdings" pitchFamily="2" charset="2"/>
              <a:buAutoNum type="arabicPeriod"/>
            </a:pPr>
            <a:r>
              <a:rPr lang="en-US" sz="2400" b="1" smtClean="0"/>
              <a:t>Rising Funding Costs.</a:t>
            </a:r>
          </a:p>
          <a:p>
            <a:pPr marL="990600" lvl="1" indent="-533400" eaLnBrk="1" hangingPunct="1">
              <a:buClr>
                <a:schemeClr val="tx1"/>
              </a:buClr>
              <a:buFont typeface="Wingdings" pitchFamily="2" charset="2"/>
              <a:buAutoNum type="arabicPeriod"/>
            </a:pPr>
            <a:r>
              <a:rPr lang="en-US" sz="2400" b="1" smtClean="0"/>
              <a:t>An Increasingly Interest-Sensitive mix of Funds.</a:t>
            </a:r>
          </a:p>
          <a:p>
            <a:pPr marL="990600" lvl="1" indent="-533400" eaLnBrk="1" hangingPunct="1">
              <a:buClr>
                <a:schemeClr val="tx1"/>
              </a:buClr>
              <a:buFont typeface="Wingdings" pitchFamily="2" charset="2"/>
              <a:buAutoNum type="arabicPeriod"/>
            </a:pPr>
            <a:r>
              <a:rPr lang="en-US" sz="2400" b="1" smtClean="0"/>
              <a:t>A Technological revolution.</a:t>
            </a:r>
          </a:p>
          <a:p>
            <a:pPr marL="990600" lvl="1" indent="-533400" eaLnBrk="1" hangingPunct="1">
              <a:buClr>
                <a:schemeClr val="tx1"/>
              </a:buClr>
              <a:buFont typeface="Wingdings" pitchFamily="2" charset="2"/>
              <a:buAutoNum type="arabicPeriod"/>
            </a:pPr>
            <a:r>
              <a:rPr lang="en-US" sz="2400" b="1" smtClean="0"/>
              <a:t>Consolidation &amp; geographical Expansion.</a:t>
            </a:r>
          </a:p>
          <a:p>
            <a:pPr marL="990600" lvl="1" indent="-533400" eaLnBrk="1" hangingPunct="1">
              <a:buClr>
                <a:schemeClr val="tx1"/>
              </a:buClr>
              <a:buFont typeface="Wingdings" pitchFamily="2" charset="2"/>
              <a:buAutoNum type="arabicPeriod"/>
            </a:pPr>
            <a:r>
              <a:rPr lang="en-US" sz="2400" b="1" smtClean="0"/>
              <a:t>Globalization of banking.</a:t>
            </a:r>
          </a:p>
          <a:p>
            <a:pPr marL="990600" lvl="1" indent="-533400" eaLnBrk="1" hangingPunct="1">
              <a:buClr>
                <a:schemeClr val="tx1"/>
              </a:buClr>
              <a:buFont typeface="Wingdings" pitchFamily="2" charset="2"/>
              <a:buAutoNum type="arabicPeriod"/>
            </a:pPr>
            <a:r>
              <a:rPr lang="en-US" sz="2400" b="1" smtClean="0"/>
              <a:t>Increased risk of failure.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2C73D4E-D0CB-42C3-84BB-E17B22A2C4DB}" type="slidenum">
              <a:rPr lang="en-US"/>
              <a:pPr>
                <a:defRPr/>
              </a:pPr>
              <a:t>11</a:t>
            </a:fld>
            <a:endParaRPr lang="en-US"/>
          </a:p>
        </p:txBody>
      </p:sp>
      <p:sp>
        <p:nvSpPr>
          <p:cNvPr id="12291" name="Rectangle 2"/>
          <p:cNvSpPr>
            <a:spLocks noGrp="1" noChangeArrowheads="1"/>
          </p:cNvSpPr>
          <p:nvPr>
            <p:ph type="title"/>
          </p:nvPr>
        </p:nvSpPr>
        <p:spPr>
          <a:xfrm>
            <a:off x="1173163" y="457200"/>
            <a:ext cx="7772400" cy="685800"/>
          </a:xfrm>
        </p:spPr>
        <p:txBody>
          <a:bodyPr/>
          <a:lstStyle/>
          <a:p>
            <a:pPr algn="ctr" eaLnBrk="1" hangingPunct="1"/>
            <a:r>
              <a:rPr lang="en-US" sz="3200" b="1" smtClean="0"/>
              <a:t>Considerations While Choosing a Bank</a:t>
            </a:r>
            <a:r>
              <a:rPr lang="en-US" sz="3200" smtClean="0"/>
              <a:t> </a:t>
            </a:r>
          </a:p>
        </p:txBody>
      </p:sp>
      <p:sp>
        <p:nvSpPr>
          <p:cNvPr id="12292" name="Rectangle 3"/>
          <p:cNvSpPr>
            <a:spLocks noGrp="1" noChangeArrowheads="1"/>
          </p:cNvSpPr>
          <p:nvPr>
            <p:ph type="body" idx="1"/>
          </p:nvPr>
        </p:nvSpPr>
        <p:spPr>
          <a:xfrm>
            <a:off x="1173163" y="1295400"/>
            <a:ext cx="7772400" cy="4800600"/>
          </a:xfrm>
        </p:spPr>
        <p:txBody>
          <a:bodyPr/>
          <a:lstStyle/>
          <a:p>
            <a:pPr marL="609600" indent="-609600" eaLnBrk="1" hangingPunct="1">
              <a:buFont typeface="Wingdings" pitchFamily="2" charset="2"/>
              <a:buAutoNum type="arabicPeriod"/>
            </a:pPr>
            <a:r>
              <a:rPr lang="en-US" b="1" smtClean="0"/>
              <a:t>Features</a:t>
            </a:r>
          </a:p>
          <a:p>
            <a:pPr marL="609600" indent="-609600" eaLnBrk="1" hangingPunct="1">
              <a:buFont typeface="Wingdings" pitchFamily="2" charset="2"/>
              <a:buAutoNum type="arabicPeriod"/>
            </a:pPr>
            <a:r>
              <a:rPr lang="en-US" b="1" smtClean="0"/>
              <a:t>Services</a:t>
            </a:r>
          </a:p>
          <a:p>
            <a:pPr marL="609600" indent="-609600" eaLnBrk="1" hangingPunct="1">
              <a:buFont typeface="Wingdings" pitchFamily="2" charset="2"/>
              <a:buAutoNum type="arabicPeriod"/>
            </a:pPr>
            <a:r>
              <a:rPr lang="en-US" b="1" smtClean="0"/>
              <a:t>Fees</a:t>
            </a:r>
            <a:r>
              <a:rPr lang="en-US" smtClean="0"/>
              <a:t> </a:t>
            </a:r>
          </a:p>
          <a:p>
            <a:pPr marL="609600" indent="-609600" eaLnBrk="1" hangingPunct="1">
              <a:buFont typeface="Wingdings" pitchFamily="2" charset="2"/>
              <a:buAutoNum type="arabicPeriod"/>
            </a:pPr>
            <a:r>
              <a:rPr lang="en-US" b="1" smtClean="0"/>
              <a:t>ATMs</a:t>
            </a:r>
            <a:r>
              <a:rPr lang="en-US"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40CEF1D-BCA7-4024-8B66-9CCA3605D1B8}" type="slidenum">
              <a:rPr lang="en-US"/>
              <a:pPr>
                <a:defRPr/>
              </a:pPr>
              <a:t>12</a:t>
            </a:fld>
            <a:endParaRPr lang="en-US"/>
          </a:p>
        </p:txBody>
      </p:sp>
      <p:sp>
        <p:nvSpPr>
          <p:cNvPr id="13315" name="Rectangle 3"/>
          <p:cNvSpPr>
            <a:spLocks noGrp="1" noChangeArrowheads="1"/>
          </p:cNvSpPr>
          <p:nvPr>
            <p:ph type="body" idx="1"/>
          </p:nvPr>
        </p:nvSpPr>
        <p:spPr>
          <a:xfrm>
            <a:off x="1173163" y="1295400"/>
            <a:ext cx="7772400" cy="4800600"/>
          </a:xfrm>
        </p:spPr>
        <p:txBody>
          <a:bodyPr/>
          <a:lstStyle/>
          <a:p>
            <a:pPr marL="609600" indent="-609600" eaLnBrk="1" hangingPunct="1">
              <a:buFont typeface="Wingdings" pitchFamily="2" charset="2"/>
              <a:buAutoNum type="arabicPeriod"/>
            </a:pPr>
            <a:r>
              <a:rPr lang="en-US" sz="2800" b="1" smtClean="0"/>
              <a:t>Features</a:t>
            </a:r>
          </a:p>
          <a:p>
            <a:pPr marL="1371600" lvl="2" indent="-457200" eaLnBrk="1" hangingPunct="1"/>
            <a:r>
              <a:rPr lang="en-US" smtClean="0"/>
              <a:t>Interest Rate (Annual percentage yield) </a:t>
            </a:r>
          </a:p>
          <a:p>
            <a:pPr marL="1371600" lvl="2" indent="-457200" eaLnBrk="1" hangingPunct="1"/>
            <a:r>
              <a:rPr lang="en-US" smtClean="0"/>
              <a:t>Convenience </a:t>
            </a:r>
          </a:p>
          <a:p>
            <a:pPr marL="1371600" lvl="2" indent="-457200" eaLnBrk="1" hangingPunct="1"/>
            <a:r>
              <a:rPr lang="en-US" smtClean="0"/>
              <a:t>FDIC membership </a:t>
            </a:r>
          </a:p>
          <a:p>
            <a:pPr marL="1371600" lvl="2" indent="-457200" eaLnBrk="1" hangingPunct="1"/>
            <a:r>
              <a:rPr lang="en-US" smtClean="0"/>
              <a:t>Size </a:t>
            </a:r>
          </a:p>
          <a:p>
            <a:pPr marL="1371600" lvl="2" indent="-457200" eaLnBrk="1" hangingPunct="1"/>
            <a:r>
              <a:rPr lang="en-US" smtClean="0"/>
              <a:t>Minimum deposit </a:t>
            </a:r>
          </a:p>
          <a:p>
            <a:pPr marL="1371600" lvl="2" indent="-457200" eaLnBrk="1" hangingPunct="1"/>
            <a:r>
              <a:rPr lang="en-US" smtClean="0"/>
              <a:t>Limitations </a:t>
            </a:r>
          </a:p>
          <a:p>
            <a:pPr marL="1371600" lvl="2" indent="-457200" eaLnBrk="1" hangingPunct="1"/>
            <a:r>
              <a:rPr lang="en-US" smtClean="0"/>
              <a:t>Availability of Funds </a:t>
            </a:r>
          </a:p>
        </p:txBody>
      </p:sp>
      <p:sp>
        <p:nvSpPr>
          <p:cNvPr id="13316" name="Rectangle 4"/>
          <p:cNvSpPr>
            <a:spLocks noGrp="1" noChangeArrowheads="1"/>
          </p:cNvSpPr>
          <p:nvPr>
            <p:ph type="title"/>
          </p:nvPr>
        </p:nvSpPr>
        <p:spPr>
          <a:xfrm>
            <a:off x="1173163" y="457200"/>
            <a:ext cx="7772400" cy="609600"/>
          </a:xfrm>
          <a:noFill/>
        </p:spPr>
        <p:txBody>
          <a:bodyPr/>
          <a:lstStyle/>
          <a:p>
            <a:pPr eaLnBrk="1" hangingPunct="1"/>
            <a:r>
              <a:rPr lang="en-US" sz="2800" b="1" smtClean="0"/>
              <a:t>Considerations While Choosing a Bank…Contd.</a:t>
            </a:r>
            <a:r>
              <a:rPr lang="en-US" sz="280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3EADC621-783C-465E-9730-BA0FE5582A48}" type="slidenum">
              <a:rPr lang="en-US"/>
              <a:pPr>
                <a:defRPr/>
              </a:pPr>
              <a:t>13</a:t>
            </a:fld>
            <a:endParaRPr lang="en-US"/>
          </a:p>
        </p:txBody>
      </p:sp>
      <p:sp>
        <p:nvSpPr>
          <p:cNvPr id="14339" name="Rectangle 3"/>
          <p:cNvSpPr>
            <a:spLocks noGrp="1" noChangeArrowheads="1"/>
          </p:cNvSpPr>
          <p:nvPr>
            <p:ph type="body" idx="1"/>
          </p:nvPr>
        </p:nvSpPr>
        <p:spPr>
          <a:xfrm>
            <a:off x="1173163" y="1066800"/>
            <a:ext cx="7772400" cy="5029200"/>
          </a:xfrm>
        </p:spPr>
        <p:txBody>
          <a:bodyPr/>
          <a:lstStyle/>
          <a:p>
            <a:pPr marL="609600" indent="-609600" eaLnBrk="1" hangingPunct="1">
              <a:buFont typeface="Wingdings" pitchFamily="2" charset="2"/>
              <a:buAutoNum type="arabicPeriod" startAt="2"/>
            </a:pPr>
            <a:r>
              <a:rPr lang="en-US" b="1" smtClean="0"/>
              <a:t>Services</a:t>
            </a:r>
            <a:endParaRPr lang="en-US" smtClean="0"/>
          </a:p>
          <a:p>
            <a:pPr marL="609600" indent="-609600" eaLnBrk="1" hangingPunct="1">
              <a:buFont typeface="Wingdings" pitchFamily="2" charset="2"/>
              <a:buNone/>
            </a:pPr>
            <a:endParaRPr lang="en-US" smtClean="0"/>
          </a:p>
          <a:p>
            <a:pPr marL="609600" indent="-609600" eaLnBrk="1" hangingPunct="1">
              <a:buFont typeface="Wingdings" pitchFamily="2" charset="2"/>
              <a:buAutoNum type="arabicPeriod" startAt="2"/>
            </a:pPr>
            <a:endParaRPr lang="en-US" smtClean="0"/>
          </a:p>
        </p:txBody>
      </p:sp>
      <p:sp>
        <p:nvSpPr>
          <p:cNvPr id="14340" name="Rectangle 4"/>
          <p:cNvSpPr>
            <a:spLocks noGrp="1" noChangeArrowheads="1"/>
          </p:cNvSpPr>
          <p:nvPr>
            <p:ph type="title"/>
          </p:nvPr>
        </p:nvSpPr>
        <p:spPr>
          <a:xfrm>
            <a:off x="1173163" y="457200"/>
            <a:ext cx="7772400" cy="304800"/>
          </a:xfrm>
          <a:noFill/>
        </p:spPr>
        <p:txBody>
          <a:bodyPr/>
          <a:lstStyle/>
          <a:p>
            <a:pPr eaLnBrk="1" hangingPunct="1"/>
            <a:r>
              <a:rPr lang="en-US" sz="2800" b="1" smtClean="0"/>
              <a:t>Considerations While Choosing a Bank…Contd.</a:t>
            </a:r>
            <a:r>
              <a:rPr lang="en-US" sz="2800" smtClean="0"/>
              <a:t> </a:t>
            </a:r>
          </a:p>
        </p:txBody>
      </p:sp>
      <p:graphicFrame>
        <p:nvGraphicFramePr>
          <p:cNvPr id="113698" name="Group 34"/>
          <p:cNvGraphicFramePr>
            <a:graphicFrameLocks noGrp="1"/>
          </p:cNvGraphicFramePr>
          <p:nvPr/>
        </p:nvGraphicFramePr>
        <p:xfrm>
          <a:off x="1295400" y="1752600"/>
          <a:ext cx="7391400" cy="4535424"/>
        </p:xfrm>
        <a:graphic>
          <a:graphicData uri="http://schemas.openxmlformats.org/drawingml/2006/table">
            <a:tbl>
              <a:tblPr/>
              <a:tblGrid>
                <a:gridCol w="3894138"/>
                <a:gridCol w="3497262"/>
              </a:tblGrid>
              <a:tr h="43434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direct deposit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ATMs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banking by telephone (what can you do over the phone, and when?)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online banking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credit cards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debit cards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overdraft protection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canceled checks (included with monthly statements?)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loans and mortgages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stock and mutual fund trading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retirement planning services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small business services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access to international money markets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copies of previous monthly statements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deposit slips and other slips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phone support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talking to a teller in person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debit card fees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traveler's checks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loan application processing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safe deposit box rental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stop payment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wire transfer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money order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02BD9BF-30E4-42B4-9CF0-366FD1569A47}" type="slidenum">
              <a:rPr lang="en-US"/>
              <a:pPr>
                <a:defRPr/>
              </a:pPr>
              <a:t>14</a:t>
            </a:fld>
            <a:endParaRPr lang="en-US"/>
          </a:p>
        </p:txBody>
      </p:sp>
      <p:sp>
        <p:nvSpPr>
          <p:cNvPr id="15363" name="Rectangle 3"/>
          <p:cNvSpPr>
            <a:spLocks noGrp="1" noChangeArrowheads="1"/>
          </p:cNvSpPr>
          <p:nvPr>
            <p:ph type="body" idx="1"/>
          </p:nvPr>
        </p:nvSpPr>
        <p:spPr>
          <a:xfrm>
            <a:off x="1173163" y="1143000"/>
            <a:ext cx="7772400" cy="4953000"/>
          </a:xfrm>
        </p:spPr>
        <p:txBody>
          <a:bodyPr/>
          <a:lstStyle/>
          <a:p>
            <a:pPr marL="609600" indent="-609600" eaLnBrk="1" hangingPunct="1">
              <a:buFont typeface="Wingdings" pitchFamily="2" charset="2"/>
              <a:buAutoNum type="arabicPeriod" startAt="3"/>
            </a:pPr>
            <a:r>
              <a:rPr lang="en-US" sz="2800" b="1" smtClean="0"/>
              <a:t>Fees</a:t>
            </a:r>
            <a:r>
              <a:rPr lang="en-US" sz="2800" smtClean="0"/>
              <a:t> </a:t>
            </a:r>
          </a:p>
          <a:p>
            <a:pPr marL="990600" lvl="1" indent="-533400" eaLnBrk="1" hangingPunct="1"/>
            <a:r>
              <a:rPr lang="en-US" sz="2400" smtClean="0"/>
              <a:t>Maintenance fees </a:t>
            </a:r>
          </a:p>
          <a:p>
            <a:pPr marL="990600" lvl="1" indent="-533400" eaLnBrk="1" hangingPunct="1"/>
            <a:r>
              <a:rPr lang="en-US" sz="2400" smtClean="0"/>
              <a:t>Low-balance penalty </a:t>
            </a:r>
          </a:p>
          <a:p>
            <a:pPr marL="990600" lvl="1" indent="-533400" eaLnBrk="1" hangingPunct="1"/>
            <a:r>
              <a:rPr lang="en-US" sz="2400" smtClean="0"/>
              <a:t>ATM surcharges, "Foreign" ATM fees </a:t>
            </a:r>
          </a:p>
          <a:p>
            <a:pPr marL="990600" lvl="1" indent="-533400" eaLnBrk="1" hangingPunct="1"/>
            <a:r>
              <a:rPr lang="en-US" sz="2400" smtClean="0"/>
              <a:t>Returned check </a:t>
            </a:r>
          </a:p>
          <a:p>
            <a:pPr marL="990600" lvl="1" indent="-533400" eaLnBrk="1" hangingPunct="1"/>
            <a:r>
              <a:rPr lang="en-US" sz="2400" smtClean="0"/>
              <a:t>Bounced check </a:t>
            </a:r>
          </a:p>
          <a:p>
            <a:pPr marL="990600" lvl="1" indent="-533400" eaLnBrk="1" hangingPunct="1"/>
            <a:r>
              <a:rPr lang="en-US" sz="2400" smtClean="0"/>
              <a:t>Overdraft Protection </a:t>
            </a:r>
          </a:p>
          <a:p>
            <a:pPr marL="990600" lvl="1" indent="-533400" eaLnBrk="1" hangingPunct="1"/>
            <a:r>
              <a:rPr lang="en-US" sz="2400" smtClean="0"/>
              <a:t>Check printing </a:t>
            </a:r>
          </a:p>
          <a:p>
            <a:pPr marL="990600" lvl="1" indent="-533400" eaLnBrk="1" hangingPunct="1"/>
            <a:r>
              <a:rPr lang="en-US" sz="2400" smtClean="0"/>
              <a:t>Per-check charges </a:t>
            </a:r>
          </a:p>
          <a:p>
            <a:pPr marL="990600" lvl="1" indent="-533400" eaLnBrk="1" hangingPunct="1"/>
            <a:r>
              <a:rPr lang="en-US" sz="2400" smtClean="0"/>
              <a:t>Cancelled check return fees </a:t>
            </a:r>
          </a:p>
          <a:p>
            <a:pPr marL="990600" lvl="1" indent="-533400" eaLnBrk="1" hangingPunct="1"/>
            <a:r>
              <a:rPr lang="en-US" sz="2400" smtClean="0"/>
              <a:t>Closed account </a:t>
            </a:r>
          </a:p>
        </p:txBody>
      </p:sp>
      <p:sp>
        <p:nvSpPr>
          <p:cNvPr id="15364" name="Rectangle 4"/>
          <p:cNvSpPr>
            <a:spLocks noGrp="1" noChangeArrowheads="1"/>
          </p:cNvSpPr>
          <p:nvPr>
            <p:ph type="title"/>
          </p:nvPr>
        </p:nvSpPr>
        <p:spPr>
          <a:xfrm>
            <a:off x="1173163" y="457200"/>
            <a:ext cx="7772400" cy="457200"/>
          </a:xfrm>
          <a:noFill/>
        </p:spPr>
        <p:txBody>
          <a:bodyPr/>
          <a:lstStyle/>
          <a:p>
            <a:pPr eaLnBrk="1" hangingPunct="1"/>
            <a:r>
              <a:rPr lang="en-US" sz="2800" b="1" smtClean="0"/>
              <a:t>Considerations While Choosing a Bank…Contd.</a:t>
            </a:r>
            <a:r>
              <a:rPr lang="en-US" sz="2800"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BAB662C-6682-4CEA-B571-2CA4BACC1BD9}" type="slidenum">
              <a:rPr lang="en-US"/>
              <a:pPr>
                <a:defRPr/>
              </a:pPr>
              <a:t>15</a:t>
            </a:fld>
            <a:endParaRPr lang="en-US"/>
          </a:p>
        </p:txBody>
      </p:sp>
      <p:sp>
        <p:nvSpPr>
          <p:cNvPr id="16387" name="Rectangle 3"/>
          <p:cNvSpPr>
            <a:spLocks noGrp="1" noChangeArrowheads="1"/>
          </p:cNvSpPr>
          <p:nvPr>
            <p:ph type="body" idx="1"/>
          </p:nvPr>
        </p:nvSpPr>
        <p:spPr>
          <a:xfrm>
            <a:off x="1173163" y="1219200"/>
            <a:ext cx="7772400" cy="4876800"/>
          </a:xfrm>
        </p:spPr>
        <p:txBody>
          <a:bodyPr/>
          <a:lstStyle/>
          <a:p>
            <a:pPr marL="609600" indent="-609600" eaLnBrk="1" hangingPunct="1">
              <a:buFont typeface="Wingdings" pitchFamily="2" charset="2"/>
              <a:buAutoNum type="arabicPeriod" startAt="4"/>
            </a:pPr>
            <a:r>
              <a:rPr lang="en-US" sz="3600" b="1" smtClean="0"/>
              <a:t>ATMs</a:t>
            </a:r>
            <a:r>
              <a:rPr lang="en-US" sz="3600" smtClean="0"/>
              <a:t>  </a:t>
            </a:r>
          </a:p>
          <a:p>
            <a:pPr marL="609600" indent="-609600" algn="just" eaLnBrk="1" hangingPunct="1">
              <a:buFont typeface="Wingdings" pitchFamily="2" charset="2"/>
              <a:buNone/>
            </a:pPr>
            <a:r>
              <a:rPr lang="en-US" smtClean="0"/>
              <a:t>	</a:t>
            </a:r>
            <a:r>
              <a:rPr lang="en-US" sz="2400" smtClean="0"/>
              <a:t>Once you have an account, balance your checkbook on a regular basis, to make sure that the bank hasn't made any errors and so that you know how much you have in your account. Also understand every fee you are charged, and complain about any that you don't agree with. Take a look at any inserts that accompany your monthly statement, because banks are required to disclose any fee changes, and that's where you'll find out about them.</a:t>
            </a:r>
          </a:p>
        </p:txBody>
      </p:sp>
      <p:sp>
        <p:nvSpPr>
          <p:cNvPr id="16388" name="Rectangle 4"/>
          <p:cNvSpPr>
            <a:spLocks noGrp="1" noChangeArrowheads="1"/>
          </p:cNvSpPr>
          <p:nvPr>
            <p:ph type="title"/>
          </p:nvPr>
        </p:nvSpPr>
        <p:spPr>
          <a:xfrm>
            <a:off x="1173163" y="457200"/>
            <a:ext cx="7772400" cy="381000"/>
          </a:xfrm>
          <a:noFill/>
        </p:spPr>
        <p:txBody>
          <a:bodyPr/>
          <a:lstStyle/>
          <a:p>
            <a:pPr eaLnBrk="1" hangingPunct="1"/>
            <a:r>
              <a:rPr lang="en-US" sz="2800" b="1" smtClean="0"/>
              <a:t>Considerations While Choosing a Bank…Contd.</a:t>
            </a:r>
            <a:r>
              <a:rPr lang="en-US" sz="2800" smtClean="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AU" smtClean="0"/>
              <a:t>Leading Competitors with Banks</a:t>
            </a:r>
          </a:p>
        </p:txBody>
      </p:sp>
      <p:sp>
        <p:nvSpPr>
          <p:cNvPr id="17411" name="Content Placeholder 2"/>
          <p:cNvSpPr>
            <a:spLocks noGrp="1"/>
          </p:cNvSpPr>
          <p:nvPr>
            <p:ph idx="1"/>
          </p:nvPr>
        </p:nvSpPr>
        <p:spPr/>
        <p:txBody>
          <a:bodyPr/>
          <a:lstStyle/>
          <a:p>
            <a:r>
              <a:rPr lang="en-AU" sz="2000" smtClean="0"/>
              <a:t>Saving Associations</a:t>
            </a:r>
          </a:p>
          <a:p>
            <a:r>
              <a:rPr lang="en-AU" sz="2000" smtClean="0"/>
              <a:t>Credit Unions</a:t>
            </a:r>
          </a:p>
          <a:p>
            <a:r>
              <a:rPr lang="en-AU" sz="2000" smtClean="0"/>
              <a:t>Fringe Banks</a:t>
            </a:r>
          </a:p>
          <a:p>
            <a:r>
              <a:rPr lang="en-AU" sz="2000" smtClean="0"/>
              <a:t>Money Market Funds</a:t>
            </a:r>
          </a:p>
          <a:p>
            <a:r>
              <a:rPr lang="en-AU" sz="2000" smtClean="0"/>
              <a:t>Mutual Funds</a:t>
            </a:r>
          </a:p>
          <a:p>
            <a:r>
              <a:rPr lang="en-AU" sz="2000" smtClean="0"/>
              <a:t>Hedge Funds</a:t>
            </a:r>
          </a:p>
          <a:p>
            <a:r>
              <a:rPr lang="en-AU" sz="2000" smtClean="0"/>
              <a:t>Security Brokers and dealers</a:t>
            </a:r>
          </a:p>
          <a:p>
            <a:r>
              <a:rPr lang="en-AU" sz="2000" smtClean="0"/>
              <a:t>Investment Banks</a:t>
            </a:r>
          </a:p>
          <a:p>
            <a:r>
              <a:rPr lang="en-AU" sz="2000" smtClean="0"/>
              <a:t>Finance Companies</a:t>
            </a:r>
          </a:p>
          <a:p>
            <a:r>
              <a:rPr lang="en-AU" sz="2000" smtClean="0"/>
              <a:t>Financial Holding Companies</a:t>
            </a:r>
          </a:p>
          <a:p>
            <a:r>
              <a:rPr lang="en-AU" sz="2000" smtClean="0"/>
              <a:t>Life and Property/casualty insurance companies</a:t>
            </a:r>
          </a:p>
        </p:txBody>
      </p:sp>
      <p:sp>
        <p:nvSpPr>
          <p:cNvPr id="5" name="Slide Number Placeholder 4"/>
          <p:cNvSpPr>
            <a:spLocks noGrp="1"/>
          </p:cNvSpPr>
          <p:nvPr>
            <p:ph type="sldNum" sz="quarter" idx="12"/>
          </p:nvPr>
        </p:nvSpPr>
        <p:spPr/>
        <p:txBody>
          <a:bodyPr/>
          <a:lstStyle/>
          <a:p>
            <a:pPr>
              <a:defRPr/>
            </a:pPr>
            <a:fld id="{64B3FD58-5DBA-4DB8-A5E6-9D73A72FAC73}"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AU" smtClean="0"/>
              <a:t>Types of Banks</a:t>
            </a:r>
          </a:p>
        </p:txBody>
      </p:sp>
      <p:sp>
        <p:nvSpPr>
          <p:cNvPr id="18435" name="Content Placeholder 2"/>
          <p:cNvSpPr>
            <a:spLocks noGrp="1"/>
          </p:cNvSpPr>
          <p:nvPr>
            <p:ph idx="1"/>
          </p:nvPr>
        </p:nvSpPr>
        <p:spPr/>
        <p:txBody>
          <a:bodyPr/>
          <a:lstStyle/>
          <a:p>
            <a:r>
              <a:rPr lang="en-AU" sz="2800" smtClean="0"/>
              <a:t>Commercial Banks</a:t>
            </a:r>
          </a:p>
          <a:p>
            <a:r>
              <a:rPr lang="en-AU" sz="2800" smtClean="0"/>
              <a:t>Money Center Banks</a:t>
            </a:r>
          </a:p>
          <a:p>
            <a:r>
              <a:rPr lang="en-AU" sz="2800" smtClean="0"/>
              <a:t>Community Banks</a:t>
            </a:r>
          </a:p>
          <a:p>
            <a:r>
              <a:rPr lang="en-AU" sz="2800" smtClean="0"/>
              <a:t>Saving Banks</a:t>
            </a:r>
          </a:p>
          <a:p>
            <a:r>
              <a:rPr lang="en-AU" sz="2800" smtClean="0"/>
              <a:t>Cooperative Banks</a:t>
            </a:r>
          </a:p>
          <a:p>
            <a:r>
              <a:rPr lang="en-AU" sz="2800" smtClean="0"/>
              <a:t>Mortgage Banks</a:t>
            </a:r>
          </a:p>
          <a:p>
            <a:r>
              <a:rPr lang="en-AU" sz="2800" smtClean="0"/>
              <a:t>Investment Banks</a:t>
            </a:r>
          </a:p>
          <a:p>
            <a:r>
              <a:rPr lang="en-AU" sz="2800" smtClean="0"/>
              <a:t>Merchant Banks</a:t>
            </a:r>
          </a:p>
          <a:p>
            <a:endParaRPr lang="en-AU" smtClean="0"/>
          </a:p>
          <a:p>
            <a:endParaRPr lang="en-AU" smtClean="0"/>
          </a:p>
          <a:p>
            <a:endParaRPr lang="en-AU" smtClean="0"/>
          </a:p>
        </p:txBody>
      </p:sp>
      <p:sp>
        <p:nvSpPr>
          <p:cNvPr id="5" name="Slide Number Placeholder 4"/>
          <p:cNvSpPr>
            <a:spLocks noGrp="1"/>
          </p:cNvSpPr>
          <p:nvPr>
            <p:ph type="sldNum" sz="quarter" idx="12"/>
          </p:nvPr>
        </p:nvSpPr>
        <p:spPr/>
        <p:txBody>
          <a:bodyPr/>
          <a:lstStyle/>
          <a:p>
            <a:pPr>
              <a:defRPr/>
            </a:pPr>
            <a:fld id="{5322041D-E26F-4E39-B490-3DA8E37A278E}"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AU" smtClean="0"/>
              <a:t>Types of Banks</a:t>
            </a:r>
          </a:p>
        </p:txBody>
      </p:sp>
      <p:sp>
        <p:nvSpPr>
          <p:cNvPr id="19459" name="Content Placeholder 2"/>
          <p:cNvSpPr>
            <a:spLocks noGrp="1"/>
          </p:cNvSpPr>
          <p:nvPr>
            <p:ph idx="1"/>
          </p:nvPr>
        </p:nvSpPr>
        <p:spPr/>
        <p:txBody>
          <a:bodyPr/>
          <a:lstStyle/>
          <a:p>
            <a:r>
              <a:rPr lang="en-AU" sz="2800" smtClean="0"/>
              <a:t>International Banks</a:t>
            </a:r>
          </a:p>
          <a:p>
            <a:r>
              <a:rPr lang="en-AU" sz="2800" smtClean="0"/>
              <a:t>Wholesale Banks</a:t>
            </a:r>
          </a:p>
          <a:p>
            <a:r>
              <a:rPr lang="en-AU" sz="2800" smtClean="0"/>
              <a:t>Retail Banks</a:t>
            </a:r>
          </a:p>
          <a:p>
            <a:r>
              <a:rPr lang="en-AU" sz="2800" smtClean="0"/>
              <a:t>Affiliated Banks</a:t>
            </a:r>
          </a:p>
          <a:p>
            <a:r>
              <a:rPr lang="en-AU" sz="2800" smtClean="0"/>
              <a:t>Virtual Banks</a:t>
            </a:r>
          </a:p>
          <a:p>
            <a:r>
              <a:rPr lang="en-AU" sz="2800" smtClean="0"/>
              <a:t>Fringe Banks</a:t>
            </a:r>
          </a:p>
          <a:p>
            <a:endParaRPr lang="en-AU" smtClean="0"/>
          </a:p>
        </p:txBody>
      </p:sp>
      <p:sp>
        <p:nvSpPr>
          <p:cNvPr id="5" name="Slide Number Placeholder 4"/>
          <p:cNvSpPr>
            <a:spLocks noGrp="1"/>
          </p:cNvSpPr>
          <p:nvPr>
            <p:ph type="sldNum" sz="quarter" idx="12"/>
          </p:nvPr>
        </p:nvSpPr>
        <p:spPr/>
        <p:txBody>
          <a:bodyPr/>
          <a:lstStyle/>
          <a:p>
            <a:pPr>
              <a:defRPr/>
            </a:pPr>
            <a:fld id="{53F9D94A-9BB1-48FA-9376-A6DD55A6C3AB}"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FA2C2B9-8CCA-4007-9760-CB323D4DCC0E}" type="slidenum">
              <a:rPr lang="en-US"/>
              <a:pPr>
                <a:defRPr/>
              </a:pPr>
              <a:t>19</a:t>
            </a:fld>
            <a:endParaRPr lang="en-US"/>
          </a:p>
        </p:txBody>
      </p:sp>
      <p:sp>
        <p:nvSpPr>
          <p:cNvPr id="20483" name="Rectangle 2"/>
          <p:cNvSpPr>
            <a:spLocks noGrp="1" noChangeArrowheads="1"/>
          </p:cNvSpPr>
          <p:nvPr>
            <p:ph type="title"/>
          </p:nvPr>
        </p:nvSpPr>
        <p:spPr/>
        <p:txBody>
          <a:bodyPr/>
          <a:lstStyle/>
          <a:p>
            <a:pPr algn="ctr" eaLnBrk="1" hangingPunct="1"/>
            <a:r>
              <a:rPr lang="en-US" b="1" smtClean="0"/>
              <a:t>Are Banks Dying?</a:t>
            </a:r>
          </a:p>
        </p:txBody>
      </p:sp>
      <p:sp>
        <p:nvSpPr>
          <p:cNvPr id="20484" name="Rectangle 3"/>
          <p:cNvSpPr>
            <a:spLocks noGrp="1" noChangeArrowheads="1"/>
          </p:cNvSpPr>
          <p:nvPr>
            <p:ph type="body" idx="1"/>
          </p:nvPr>
        </p:nvSpPr>
        <p:spPr/>
        <p:txBody>
          <a:bodyPr/>
          <a:lstStyle/>
          <a:p>
            <a:pPr eaLnBrk="1" hangingPunct="1"/>
            <a:r>
              <a:rPr lang="en-US" sz="2800" dirty="0" smtClean="0"/>
              <a:t>Weakening of the central bank’s ability to control the growth of the money supply &amp; achieve the nation’s economic goals.</a:t>
            </a:r>
          </a:p>
          <a:p>
            <a:pPr eaLnBrk="1" hangingPunct="1"/>
            <a:r>
              <a:rPr lang="en-US" sz="2800" dirty="0" smtClean="0"/>
              <a:t>Damage those customers, mainly small businesses &amp; families, who rely most heavily on banks for loans &amp; other financial services.</a:t>
            </a:r>
          </a:p>
          <a:p>
            <a:pPr eaLnBrk="1" hangingPunct="1"/>
            <a:r>
              <a:rPr lang="en-US" sz="2800" dirty="0" smtClean="0"/>
              <a:t>Make banking services less conveniently available to customers as bank offices are consolidated &amp; closed.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9C253D7-A060-4184-83D6-978120C6C499}" type="slidenum">
              <a:rPr lang="en-US"/>
              <a:pPr>
                <a:defRPr/>
              </a:pPr>
              <a:t>2</a:t>
            </a:fld>
            <a:endParaRPr lang="en-US"/>
          </a:p>
        </p:txBody>
      </p:sp>
      <p:sp>
        <p:nvSpPr>
          <p:cNvPr id="4099" name="Rectangle 2"/>
          <p:cNvSpPr>
            <a:spLocks noGrp="1" noChangeArrowheads="1"/>
          </p:cNvSpPr>
          <p:nvPr>
            <p:ph type="title"/>
          </p:nvPr>
        </p:nvSpPr>
        <p:spPr>
          <a:xfrm>
            <a:off x="1173163" y="228600"/>
            <a:ext cx="7772400" cy="609600"/>
          </a:xfrm>
        </p:spPr>
        <p:txBody>
          <a:bodyPr/>
          <a:lstStyle/>
          <a:p>
            <a:pPr algn="ctr" eaLnBrk="1" hangingPunct="1"/>
            <a:r>
              <a:rPr lang="en-US" sz="3600" b="1" smtClean="0"/>
              <a:t>What is a Bank?</a:t>
            </a:r>
          </a:p>
        </p:txBody>
      </p:sp>
      <p:sp>
        <p:nvSpPr>
          <p:cNvPr id="4100" name="Rectangle 3"/>
          <p:cNvSpPr>
            <a:spLocks noGrp="1" noChangeArrowheads="1"/>
          </p:cNvSpPr>
          <p:nvPr>
            <p:ph type="body" idx="1"/>
          </p:nvPr>
        </p:nvSpPr>
        <p:spPr>
          <a:xfrm>
            <a:off x="1173163" y="1143000"/>
            <a:ext cx="7772400" cy="5181600"/>
          </a:xfrm>
        </p:spPr>
        <p:txBody>
          <a:bodyPr/>
          <a:lstStyle/>
          <a:p>
            <a:pPr eaLnBrk="1" hangingPunct="1"/>
            <a:r>
              <a:rPr lang="en-US" dirty="0" smtClean="0"/>
              <a:t>A financial intermediary accepting deposits &amp; granting loans; offers the widest menu of services of any financial institutions.</a:t>
            </a:r>
          </a:p>
          <a:p>
            <a:pPr eaLnBrk="1" hangingPunct="1"/>
            <a:r>
              <a:rPr lang="en-US" dirty="0" smtClean="0"/>
              <a:t>Depository institutions offerings checking accounts or commercial loans but not both are called Nonbank banks financial institutions or “</a:t>
            </a:r>
            <a:r>
              <a:rPr lang="en-US" i="1" dirty="0" smtClean="0"/>
              <a:t>Thrift Institutions”.</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69E9225-D963-4635-9154-AB9981F3D31D}" type="slidenum">
              <a:rPr lang="en-US"/>
              <a:pPr>
                <a:defRPr/>
              </a:pPr>
              <a:t>3</a:t>
            </a:fld>
            <a:endParaRPr lang="en-US"/>
          </a:p>
        </p:txBody>
      </p:sp>
      <p:sp>
        <p:nvSpPr>
          <p:cNvPr id="5123" name="Rectangle 2"/>
          <p:cNvSpPr>
            <a:spLocks noGrp="1" noChangeArrowheads="1"/>
          </p:cNvSpPr>
          <p:nvPr>
            <p:ph type="title"/>
          </p:nvPr>
        </p:nvSpPr>
        <p:spPr>
          <a:xfrm>
            <a:off x="1173163" y="457200"/>
            <a:ext cx="7772400" cy="609600"/>
          </a:xfrm>
        </p:spPr>
        <p:txBody>
          <a:bodyPr/>
          <a:lstStyle/>
          <a:p>
            <a:pPr algn="ctr" eaLnBrk="1" hangingPunct="1"/>
            <a:r>
              <a:rPr lang="en-US" sz="3600" b="1" smtClean="0"/>
              <a:t>What is a Bank?</a:t>
            </a:r>
            <a:br>
              <a:rPr lang="en-US" sz="3600" b="1" smtClean="0"/>
            </a:br>
            <a:r>
              <a:rPr lang="en-US" sz="3600" b="1" smtClean="0"/>
              <a:t>Expert’s Opinions</a:t>
            </a:r>
            <a:br>
              <a:rPr lang="en-US" sz="3600" b="1" smtClean="0"/>
            </a:br>
            <a:endParaRPr lang="en-US" sz="3600" b="1" smtClean="0"/>
          </a:p>
        </p:txBody>
      </p:sp>
      <p:sp>
        <p:nvSpPr>
          <p:cNvPr id="5124" name="Rectangle 3"/>
          <p:cNvSpPr>
            <a:spLocks noGrp="1" noChangeArrowheads="1"/>
          </p:cNvSpPr>
          <p:nvPr>
            <p:ph type="body" idx="1"/>
          </p:nvPr>
        </p:nvSpPr>
        <p:spPr>
          <a:xfrm>
            <a:off x="1173163" y="1219200"/>
            <a:ext cx="7772400" cy="4876800"/>
          </a:xfrm>
        </p:spPr>
        <p:txBody>
          <a:bodyPr/>
          <a:lstStyle/>
          <a:p>
            <a:pPr eaLnBrk="1" hangingPunct="1"/>
            <a:r>
              <a:rPr lang="en-US" sz="2400" smtClean="0"/>
              <a:t>“A dealer in debts – his own &amp; of other people”.                  				  </a:t>
            </a:r>
            <a:r>
              <a:rPr lang="en-US" sz="2400" b="1" smtClean="0"/>
              <a:t>Geoffrey Crowther</a:t>
            </a:r>
          </a:p>
          <a:p>
            <a:pPr eaLnBrk="1" hangingPunct="1"/>
            <a:r>
              <a:rPr lang="en-US" sz="2400" smtClean="0"/>
              <a:t>“A bank as an institution whose debts (bank deposits) are widely accepted in settlement of other people’s debts to each other”.</a:t>
            </a:r>
          </a:p>
          <a:p>
            <a:pPr lvl="1" eaLnBrk="1" hangingPunct="1">
              <a:buFontTx/>
              <a:buNone/>
            </a:pPr>
            <a:r>
              <a:rPr lang="en-US" sz="2000" smtClean="0"/>
              <a:t>					  </a:t>
            </a:r>
            <a:r>
              <a:rPr lang="en-US" sz="2400" b="1" smtClean="0"/>
              <a:t>R.S. Sayers</a:t>
            </a:r>
          </a:p>
          <a:p>
            <a:pPr eaLnBrk="1" hangingPunct="1"/>
            <a:r>
              <a:rPr lang="en-US" sz="2400" smtClean="0"/>
              <a:t>“No person or body, corporate or otherwise, can be a banker who does not (i) take deposit accounts, (ii) take current accounts, (iii) issue &amp; pay cheques, &amp; (iv) collect cheques, crossed &amp; uncrossed, for his customers”.</a:t>
            </a:r>
          </a:p>
          <a:p>
            <a:pPr eaLnBrk="1" hangingPunct="1">
              <a:buFont typeface="Wingdings" pitchFamily="2" charset="2"/>
              <a:buNone/>
            </a:pPr>
            <a:r>
              <a:rPr lang="en-US" sz="2400" smtClean="0"/>
              <a:t>                                                 </a:t>
            </a:r>
            <a:r>
              <a:rPr lang="en-US" sz="2400" b="1" smtClean="0"/>
              <a:t>Sir John Paget</a:t>
            </a:r>
            <a:endParaRPr lang="en-US"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219200" y="762000"/>
            <a:ext cx="7726362" cy="5334000"/>
          </a:xfrm>
        </p:spPr>
        <p:txBody>
          <a:bodyPr/>
          <a:lstStyle/>
          <a:p>
            <a:pPr>
              <a:buNone/>
            </a:pPr>
            <a:endParaRPr lang="en-US" sz="2000" dirty="0" smtClean="0">
              <a:solidFill>
                <a:schemeClr val="tx1"/>
              </a:solidFill>
              <a:latin typeface="+mn-lt"/>
              <a:ea typeface="+mn-ea"/>
              <a:cs typeface="+mn-cs"/>
            </a:endParaRPr>
          </a:p>
          <a:p>
            <a:endParaRPr lang="en-US" sz="2000" dirty="0"/>
          </a:p>
        </p:txBody>
      </p:sp>
      <p:sp>
        <p:nvSpPr>
          <p:cNvPr id="4" name="Slide Number Placeholder 3"/>
          <p:cNvSpPr>
            <a:spLocks noGrp="1"/>
          </p:cNvSpPr>
          <p:nvPr>
            <p:ph type="sldNum" sz="quarter" idx="12"/>
          </p:nvPr>
        </p:nvSpPr>
        <p:spPr/>
        <p:txBody>
          <a:bodyPr/>
          <a:lstStyle/>
          <a:p>
            <a:pPr>
              <a:defRPr/>
            </a:pPr>
            <a:fld id="{55DB365E-AAEA-4F8C-AFB8-C170B6E7CC92}" type="slidenum">
              <a:rPr lang="en-US" smtClean="0"/>
              <a:pPr>
                <a:defRPr/>
              </a:pPr>
              <a:t>4</a:t>
            </a:fld>
            <a:endParaRPr lang="en-US"/>
          </a:p>
        </p:txBody>
      </p:sp>
      <p:pic>
        <p:nvPicPr>
          <p:cNvPr id="17410" name="Picture 2" descr="Image result for a banker is a man who lends you"/>
          <p:cNvPicPr>
            <a:picLocks noChangeAspect="1" noChangeArrowheads="1"/>
          </p:cNvPicPr>
          <p:nvPr/>
        </p:nvPicPr>
        <p:blipFill>
          <a:blip r:embed="rId2"/>
          <a:srcRect/>
          <a:stretch>
            <a:fillRect/>
          </a:stretch>
        </p:blipFill>
        <p:spPr bwMode="auto">
          <a:xfrm>
            <a:off x="1142999" y="457200"/>
            <a:ext cx="7857891" cy="4800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00E0DF5-D32D-42A9-A3FC-591616F7C9F2}" type="slidenum">
              <a:rPr lang="en-US"/>
              <a:pPr>
                <a:defRPr/>
              </a:pPr>
              <a:t>5</a:t>
            </a:fld>
            <a:endParaRPr lang="en-US"/>
          </a:p>
        </p:txBody>
      </p:sp>
      <p:sp>
        <p:nvSpPr>
          <p:cNvPr id="6147" name="Rectangle 2"/>
          <p:cNvSpPr>
            <a:spLocks noGrp="1" noChangeArrowheads="1"/>
          </p:cNvSpPr>
          <p:nvPr>
            <p:ph type="title"/>
          </p:nvPr>
        </p:nvSpPr>
        <p:spPr/>
        <p:txBody>
          <a:bodyPr/>
          <a:lstStyle/>
          <a:p>
            <a:pPr eaLnBrk="1" hangingPunct="1"/>
            <a:r>
              <a:rPr lang="en-US" smtClean="0"/>
              <a:t>Definition of Bank (continued)</a:t>
            </a:r>
          </a:p>
        </p:txBody>
      </p:sp>
      <p:sp>
        <p:nvSpPr>
          <p:cNvPr id="6148" name="Rectangle 3"/>
          <p:cNvSpPr>
            <a:spLocks noGrp="1" noChangeArrowheads="1"/>
          </p:cNvSpPr>
          <p:nvPr>
            <p:ph type="body" idx="1"/>
          </p:nvPr>
        </p:nvSpPr>
        <p:spPr/>
        <p:txBody>
          <a:bodyPr/>
          <a:lstStyle/>
          <a:p>
            <a:pPr eaLnBrk="1" hangingPunct="1">
              <a:buFont typeface="Wingdings" pitchFamily="2" charset="2"/>
              <a:buNone/>
            </a:pPr>
            <a:r>
              <a:rPr lang="en-US" smtClean="0"/>
              <a:t>Definition in terms of –</a:t>
            </a:r>
          </a:p>
          <a:p>
            <a:pPr eaLnBrk="1" hangingPunct="1">
              <a:buFont typeface="Wingdings" pitchFamily="2" charset="2"/>
              <a:buNone/>
            </a:pPr>
            <a:endParaRPr lang="en-US" smtClean="0"/>
          </a:p>
          <a:p>
            <a:pPr eaLnBrk="1" hangingPunct="1">
              <a:buFont typeface="Wingdings" pitchFamily="2" charset="2"/>
              <a:buChar char="ü"/>
            </a:pPr>
            <a:r>
              <a:rPr lang="en-US" smtClean="0"/>
              <a:t>Services</a:t>
            </a:r>
          </a:p>
          <a:p>
            <a:pPr eaLnBrk="1" hangingPunct="1">
              <a:buFont typeface="Wingdings" pitchFamily="2" charset="2"/>
              <a:buChar char="ü"/>
            </a:pPr>
            <a:r>
              <a:rPr lang="en-US" smtClean="0"/>
              <a:t>Economic Function</a:t>
            </a:r>
          </a:p>
          <a:p>
            <a:pPr eaLnBrk="1" hangingPunct="1">
              <a:buFont typeface="Wingdings" pitchFamily="2" charset="2"/>
              <a:buChar char="ü"/>
            </a:pPr>
            <a:r>
              <a:rPr lang="en-US" smtClean="0"/>
              <a:t>Legal Existence</a:t>
            </a:r>
          </a:p>
          <a:p>
            <a:pPr eaLnBrk="1" hangingPunct="1">
              <a:buFont typeface="Wingdings" pitchFamily="2" charset="2"/>
              <a:buNone/>
            </a:pP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pPr>
              <a:defRPr/>
            </a:pPr>
            <a:fld id="{3E7F2C37-ACD2-4F78-B026-344A67AD03B5}" type="slidenum">
              <a:rPr lang="en-US"/>
              <a:pPr>
                <a:defRPr/>
              </a:pPr>
              <a:t>6</a:t>
            </a:fld>
            <a:endParaRPr lang="en-US"/>
          </a:p>
        </p:txBody>
      </p:sp>
      <p:sp>
        <p:nvSpPr>
          <p:cNvPr id="7171" name="Rectangle 2"/>
          <p:cNvSpPr>
            <a:spLocks noGrp="1" noChangeArrowheads="1"/>
          </p:cNvSpPr>
          <p:nvPr>
            <p:ph type="title"/>
          </p:nvPr>
        </p:nvSpPr>
        <p:spPr>
          <a:xfrm>
            <a:off x="1173163" y="457200"/>
            <a:ext cx="7772400" cy="457200"/>
          </a:xfrm>
        </p:spPr>
        <p:txBody>
          <a:bodyPr/>
          <a:lstStyle/>
          <a:p>
            <a:pPr algn="ctr" eaLnBrk="1" hangingPunct="1"/>
            <a:r>
              <a:rPr lang="en-US" b="1" smtClean="0"/>
              <a:t>Economic Function –</a:t>
            </a:r>
            <a:br>
              <a:rPr lang="en-US" b="1" smtClean="0"/>
            </a:br>
            <a:r>
              <a:rPr lang="en-US" b="1" smtClean="0"/>
              <a:t>Flow Of Funds</a:t>
            </a:r>
          </a:p>
        </p:txBody>
      </p:sp>
      <p:sp>
        <p:nvSpPr>
          <p:cNvPr id="7172" name="Rectangle 4"/>
          <p:cNvSpPr>
            <a:spLocks noChangeArrowheads="1"/>
          </p:cNvSpPr>
          <p:nvPr/>
        </p:nvSpPr>
        <p:spPr bwMode="auto">
          <a:xfrm>
            <a:off x="1371600" y="2743200"/>
            <a:ext cx="1905000" cy="1295400"/>
          </a:xfrm>
          <a:prstGeom prst="rect">
            <a:avLst/>
          </a:prstGeom>
          <a:solidFill>
            <a:schemeClr val="accent1"/>
          </a:solidFill>
          <a:ln w="9525">
            <a:solidFill>
              <a:schemeClr val="tx1"/>
            </a:solidFill>
            <a:miter lim="800000"/>
            <a:headEnd/>
            <a:tailEnd/>
          </a:ln>
        </p:spPr>
        <p:txBody>
          <a:bodyPr wrap="none" anchor="ctr"/>
          <a:lstStyle/>
          <a:p>
            <a:pPr algn="ctr"/>
            <a:r>
              <a:rPr lang="en-US">
                <a:latin typeface="Times New Roman" pitchFamily="18" charset="0"/>
              </a:rPr>
              <a:t>Surplus Units/</a:t>
            </a:r>
          </a:p>
          <a:p>
            <a:pPr algn="ctr"/>
            <a:r>
              <a:rPr lang="en-US">
                <a:latin typeface="Times New Roman" pitchFamily="18" charset="0"/>
              </a:rPr>
              <a:t>Depositors/</a:t>
            </a:r>
          </a:p>
          <a:p>
            <a:pPr algn="ctr"/>
            <a:r>
              <a:rPr lang="en-US">
                <a:latin typeface="Times New Roman" pitchFamily="18" charset="0"/>
              </a:rPr>
              <a:t>Savers</a:t>
            </a:r>
          </a:p>
        </p:txBody>
      </p:sp>
      <p:sp>
        <p:nvSpPr>
          <p:cNvPr id="7173" name="Rectangle 5"/>
          <p:cNvSpPr>
            <a:spLocks noChangeArrowheads="1"/>
          </p:cNvSpPr>
          <p:nvPr/>
        </p:nvSpPr>
        <p:spPr bwMode="auto">
          <a:xfrm>
            <a:off x="4267200" y="2743200"/>
            <a:ext cx="2133600" cy="1219200"/>
          </a:xfrm>
          <a:prstGeom prst="rect">
            <a:avLst/>
          </a:prstGeom>
          <a:solidFill>
            <a:schemeClr val="accent1"/>
          </a:solidFill>
          <a:ln w="9525">
            <a:solidFill>
              <a:schemeClr val="tx1"/>
            </a:solidFill>
            <a:miter lim="800000"/>
            <a:headEnd/>
            <a:tailEnd/>
          </a:ln>
        </p:spPr>
        <p:txBody>
          <a:bodyPr wrap="none" anchor="ctr"/>
          <a:lstStyle/>
          <a:p>
            <a:pPr algn="ctr"/>
            <a:r>
              <a:rPr lang="en-US" sz="4400" b="1">
                <a:solidFill>
                  <a:srgbClr val="FF0000"/>
                </a:solidFill>
                <a:latin typeface="Times New Roman" pitchFamily="18" charset="0"/>
              </a:rPr>
              <a:t>Bank </a:t>
            </a:r>
          </a:p>
        </p:txBody>
      </p:sp>
      <p:sp>
        <p:nvSpPr>
          <p:cNvPr id="7174" name="Rectangle 6"/>
          <p:cNvSpPr>
            <a:spLocks noChangeArrowheads="1"/>
          </p:cNvSpPr>
          <p:nvPr/>
        </p:nvSpPr>
        <p:spPr bwMode="auto">
          <a:xfrm>
            <a:off x="7010400" y="2667000"/>
            <a:ext cx="1752600" cy="1219200"/>
          </a:xfrm>
          <a:prstGeom prst="rect">
            <a:avLst/>
          </a:prstGeom>
          <a:solidFill>
            <a:schemeClr val="accent1"/>
          </a:solidFill>
          <a:ln w="9525">
            <a:solidFill>
              <a:schemeClr val="tx1"/>
            </a:solidFill>
            <a:miter lim="800000"/>
            <a:headEnd/>
            <a:tailEnd/>
          </a:ln>
        </p:spPr>
        <p:txBody>
          <a:bodyPr wrap="none" anchor="ctr"/>
          <a:lstStyle/>
          <a:p>
            <a:pPr algn="ctr"/>
            <a:r>
              <a:rPr lang="en-US">
                <a:latin typeface="Times New Roman" pitchFamily="18" charset="0"/>
              </a:rPr>
              <a:t>Deficit Units/</a:t>
            </a:r>
          </a:p>
          <a:p>
            <a:pPr algn="ctr"/>
            <a:r>
              <a:rPr lang="en-US">
                <a:latin typeface="Times New Roman" pitchFamily="18" charset="0"/>
              </a:rPr>
              <a:t>Borrowers/</a:t>
            </a:r>
          </a:p>
          <a:p>
            <a:pPr algn="ctr"/>
            <a:r>
              <a:rPr lang="en-US">
                <a:latin typeface="Times New Roman" pitchFamily="18" charset="0"/>
              </a:rPr>
              <a:t>Users</a:t>
            </a:r>
          </a:p>
        </p:txBody>
      </p:sp>
      <p:sp>
        <p:nvSpPr>
          <p:cNvPr id="7175" name="Line 7"/>
          <p:cNvSpPr>
            <a:spLocks noChangeShapeType="1"/>
          </p:cNvSpPr>
          <p:nvPr/>
        </p:nvSpPr>
        <p:spPr bwMode="auto">
          <a:xfrm flipV="1">
            <a:off x="2209800" y="2286000"/>
            <a:ext cx="0" cy="457200"/>
          </a:xfrm>
          <a:prstGeom prst="line">
            <a:avLst/>
          </a:prstGeom>
          <a:noFill/>
          <a:ln w="9525">
            <a:solidFill>
              <a:schemeClr val="tx1"/>
            </a:solidFill>
            <a:miter lim="800000"/>
            <a:headEnd/>
            <a:tailEnd/>
          </a:ln>
        </p:spPr>
        <p:txBody>
          <a:bodyPr wrap="none"/>
          <a:lstStyle/>
          <a:p>
            <a:endParaRPr lang="en-US"/>
          </a:p>
        </p:txBody>
      </p:sp>
      <p:sp>
        <p:nvSpPr>
          <p:cNvPr id="7176" name="Line 8"/>
          <p:cNvSpPr>
            <a:spLocks noChangeShapeType="1"/>
          </p:cNvSpPr>
          <p:nvPr/>
        </p:nvSpPr>
        <p:spPr bwMode="auto">
          <a:xfrm>
            <a:off x="2209800" y="2286000"/>
            <a:ext cx="2438400" cy="0"/>
          </a:xfrm>
          <a:prstGeom prst="line">
            <a:avLst/>
          </a:prstGeom>
          <a:noFill/>
          <a:ln w="9525">
            <a:solidFill>
              <a:schemeClr val="tx1"/>
            </a:solidFill>
            <a:miter lim="800000"/>
            <a:headEnd/>
            <a:tailEnd/>
          </a:ln>
        </p:spPr>
        <p:txBody>
          <a:bodyPr wrap="none"/>
          <a:lstStyle/>
          <a:p>
            <a:endParaRPr lang="en-US"/>
          </a:p>
        </p:txBody>
      </p:sp>
      <p:sp>
        <p:nvSpPr>
          <p:cNvPr id="7177" name="Line 9"/>
          <p:cNvSpPr>
            <a:spLocks noChangeShapeType="1"/>
          </p:cNvSpPr>
          <p:nvPr/>
        </p:nvSpPr>
        <p:spPr bwMode="auto">
          <a:xfrm>
            <a:off x="4648200" y="2286000"/>
            <a:ext cx="0" cy="457200"/>
          </a:xfrm>
          <a:prstGeom prst="line">
            <a:avLst/>
          </a:prstGeom>
          <a:noFill/>
          <a:ln w="9525">
            <a:solidFill>
              <a:schemeClr val="tx1"/>
            </a:solidFill>
            <a:miter lim="800000"/>
            <a:headEnd/>
            <a:tailEnd type="triangle" w="med" len="med"/>
          </a:ln>
        </p:spPr>
        <p:txBody>
          <a:bodyPr wrap="none"/>
          <a:lstStyle/>
          <a:p>
            <a:endParaRPr lang="en-US"/>
          </a:p>
        </p:txBody>
      </p:sp>
      <p:sp>
        <p:nvSpPr>
          <p:cNvPr id="7178" name="Line 10"/>
          <p:cNvSpPr>
            <a:spLocks noChangeShapeType="1"/>
          </p:cNvSpPr>
          <p:nvPr/>
        </p:nvSpPr>
        <p:spPr bwMode="auto">
          <a:xfrm flipV="1">
            <a:off x="7848600" y="2209800"/>
            <a:ext cx="0" cy="457200"/>
          </a:xfrm>
          <a:prstGeom prst="line">
            <a:avLst/>
          </a:prstGeom>
          <a:noFill/>
          <a:ln w="9525">
            <a:solidFill>
              <a:schemeClr val="tx1"/>
            </a:solidFill>
            <a:miter lim="800000"/>
            <a:headEnd/>
            <a:tailEnd/>
          </a:ln>
        </p:spPr>
        <p:txBody>
          <a:bodyPr wrap="none"/>
          <a:lstStyle/>
          <a:p>
            <a:endParaRPr lang="en-US"/>
          </a:p>
        </p:txBody>
      </p:sp>
      <p:sp>
        <p:nvSpPr>
          <p:cNvPr id="7179" name="Line 11"/>
          <p:cNvSpPr>
            <a:spLocks noChangeShapeType="1"/>
          </p:cNvSpPr>
          <p:nvPr/>
        </p:nvSpPr>
        <p:spPr bwMode="auto">
          <a:xfrm flipH="1">
            <a:off x="5791200" y="2209800"/>
            <a:ext cx="2057400" cy="0"/>
          </a:xfrm>
          <a:prstGeom prst="line">
            <a:avLst/>
          </a:prstGeom>
          <a:noFill/>
          <a:ln w="9525">
            <a:solidFill>
              <a:schemeClr val="tx1"/>
            </a:solidFill>
            <a:miter lim="800000"/>
            <a:headEnd/>
            <a:tailEnd/>
          </a:ln>
        </p:spPr>
        <p:txBody>
          <a:bodyPr wrap="none"/>
          <a:lstStyle/>
          <a:p>
            <a:endParaRPr lang="en-US"/>
          </a:p>
        </p:txBody>
      </p:sp>
      <p:sp>
        <p:nvSpPr>
          <p:cNvPr id="7180" name="Line 12"/>
          <p:cNvSpPr>
            <a:spLocks noChangeShapeType="1"/>
          </p:cNvSpPr>
          <p:nvPr/>
        </p:nvSpPr>
        <p:spPr bwMode="auto">
          <a:xfrm>
            <a:off x="5791200" y="22098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7181" name="Line 13"/>
          <p:cNvSpPr>
            <a:spLocks noChangeShapeType="1"/>
          </p:cNvSpPr>
          <p:nvPr/>
        </p:nvSpPr>
        <p:spPr bwMode="auto">
          <a:xfrm>
            <a:off x="4724400" y="3962400"/>
            <a:ext cx="0" cy="838200"/>
          </a:xfrm>
          <a:prstGeom prst="line">
            <a:avLst/>
          </a:prstGeom>
          <a:noFill/>
          <a:ln w="9525">
            <a:solidFill>
              <a:schemeClr val="tx1"/>
            </a:solidFill>
            <a:miter lim="800000"/>
            <a:headEnd/>
            <a:tailEnd/>
          </a:ln>
        </p:spPr>
        <p:txBody>
          <a:bodyPr wrap="none"/>
          <a:lstStyle/>
          <a:p>
            <a:endParaRPr lang="en-US"/>
          </a:p>
        </p:txBody>
      </p:sp>
      <p:sp>
        <p:nvSpPr>
          <p:cNvPr id="7182" name="Line 14"/>
          <p:cNvSpPr>
            <a:spLocks noChangeShapeType="1"/>
          </p:cNvSpPr>
          <p:nvPr/>
        </p:nvSpPr>
        <p:spPr bwMode="auto">
          <a:xfrm flipH="1">
            <a:off x="2209800" y="4800600"/>
            <a:ext cx="2514600" cy="0"/>
          </a:xfrm>
          <a:prstGeom prst="line">
            <a:avLst/>
          </a:prstGeom>
          <a:noFill/>
          <a:ln w="9525">
            <a:solidFill>
              <a:schemeClr val="tx1"/>
            </a:solidFill>
            <a:miter lim="800000"/>
            <a:headEnd/>
            <a:tailEnd/>
          </a:ln>
        </p:spPr>
        <p:txBody>
          <a:bodyPr wrap="none"/>
          <a:lstStyle/>
          <a:p>
            <a:endParaRPr lang="en-US"/>
          </a:p>
        </p:txBody>
      </p:sp>
      <p:sp>
        <p:nvSpPr>
          <p:cNvPr id="7183" name="Line 15"/>
          <p:cNvSpPr>
            <a:spLocks noChangeShapeType="1"/>
          </p:cNvSpPr>
          <p:nvPr/>
        </p:nvSpPr>
        <p:spPr bwMode="auto">
          <a:xfrm flipV="1">
            <a:off x="2209800" y="3962400"/>
            <a:ext cx="0" cy="838200"/>
          </a:xfrm>
          <a:prstGeom prst="line">
            <a:avLst/>
          </a:prstGeom>
          <a:noFill/>
          <a:ln w="9525">
            <a:solidFill>
              <a:schemeClr val="tx1"/>
            </a:solidFill>
            <a:miter lim="800000"/>
            <a:headEnd/>
            <a:tailEnd type="triangle" w="med" len="med"/>
          </a:ln>
        </p:spPr>
        <p:txBody>
          <a:bodyPr wrap="none"/>
          <a:lstStyle/>
          <a:p>
            <a:endParaRPr lang="en-US"/>
          </a:p>
        </p:txBody>
      </p:sp>
      <p:sp>
        <p:nvSpPr>
          <p:cNvPr id="7184" name="Line 18"/>
          <p:cNvSpPr>
            <a:spLocks noChangeShapeType="1"/>
          </p:cNvSpPr>
          <p:nvPr/>
        </p:nvSpPr>
        <p:spPr bwMode="auto">
          <a:xfrm>
            <a:off x="5791200" y="4800600"/>
            <a:ext cx="2209800" cy="0"/>
          </a:xfrm>
          <a:prstGeom prst="line">
            <a:avLst/>
          </a:prstGeom>
          <a:noFill/>
          <a:ln w="9525">
            <a:solidFill>
              <a:schemeClr val="tx1"/>
            </a:solidFill>
            <a:miter lim="800000"/>
            <a:headEnd/>
            <a:tailEnd/>
          </a:ln>
        </p:spPr>
        <p:txBody>
          <a:bodyPr wrap="none"/>
          <a:lstStyle/>
          <a:p>
            <a:endParaRPr lang="en-US"/>
          </a:p>
        </p:txBody>
      </p:sp>
      <p:sp>
        <p:nvSpPr>
          <p:cNvPr id="7185" name="Text Box 20"/>
          <p:cNvSpPr txBox="1">
            <a:spLocks noChangeArrowheads="1"/>
          </p:cNvSpPr>
          <p:nvPr/>
        </p:nvSpPr>
        <p:spPr bwMode="auto">
          <a:xfrm>
            <a:off x="2727325" y="1717675"/>
            <a:ext cx="1327150" cy="457200"/>
          </a:xfrm>
          <a:prstGeom prst="rect">
            <a:avLst/>
          </a:prstGeom>
          <a:noFill/>
          <a:ln w="9525">
            <a:noFill/>
            <a:miter lim="800000"/>
            <a:headEnd/>
            <a:tailEnd/>
          </a:ln>
        </p:spPr>
        <p:txBody>
          <a:bodyPr wrap="none">
            <a:spAutoFit/>
          </a:bodyPr>
          <a:lstStyle/>
          <a:p>
            <a:r>
              <a:rPr lang="en-US">
                <a:latin typeface="Times New Roman" pitchFamily="18" charset="0"/>
              </a:rPr>
              <a:t>Deposits </a:t>
            </a:r>
          </a:p>
        </p:txBody>
      </p:sp>
      <p:sp>
        <p:nvSpPr>
          <p:cNvPr id="7186" name="Text Box 21"/>
          <p:cNvSpPr txBox="1">
            <a:spLocks noChangeArrowheads="1"/>
          </p:cNvSpPr>
          <p:nvPr/>
        </p:nvSpPr>
        <p:spPr bwMode="auto">
          <a:xfrm>
            <a:off x="6232525" y="1641475"/>
            <a:ext cx="1311275" cy="457200"/>
          </a:xfrm>
          <a:prstGeom prst="rect">
            <a:avLst/>
          </a:prstGeom>
          <a:noFill/>
          <a:ln w="9525">
            <a:noFill/>
            <a:miter lim="800000"/>
            <a:headEnd/>
            <a:tailEnd/>
          </a:ln>
        </p:spPr>
        <p:txBody>
          <a:bodyPr wrap="none">
            <a:spAutoFit/>
          </a:bodyPr>
          <a:lstStyle/>
          <a:p>
            <a:r>
              <a:rPr lang="en-US">
                <a:latin typeface="Times New Roman" pitchFamily="18" charset="0"/>
              </a:rPr>
              <a:t>Borrows </a:t>
            </a:r>
          </a:p>
        </p:txBody>
      </p:sp>
      <p:sp>
        <p:nvSpPr>
          <p:cNvPr id="7187" name="Line 25"/>
          <p:cNvSpPr>
            <a:spLocks noChangeShapeType="1"/>
          </p:cNvSpPr>
          <p:nvPr/>
        </p:nvSpPr>
        <p:spPr bwMode="auto">
          <a:xfrm>
            <a:off x="8001000" y="3886200"/>
            <a:ext cx="0" cy="914400"/>
          </a:xfrm>
          <a:prstGeom prst="line">
            <a:avLst/>
          </a:prstGeom>
          <a:noFill/>
          <a:ln w="9525">
            <a:solidFill>
              <a:schemeClr val="tx1"/>
            </a:solidFill>
            <a:miter lim="800000"/>
            <a:headEnd/>
            <a:tailEnd/>
          </a:ln>
        </p:spPr>
        <p:txBody>
          <a:bodyPr wrap="none"/>
          <a:lstStyle/>
          <a:p>
            <a:endParaRPr lang="en-US"/>
          </a:p>
        </p:txBody>
      </p:sp>
      <p:sp>
        <p:nvSpPr>
          <p:cNvPr id="7188" name="Line 26"/>
          <p:cNvSpPr>
            <a:spLocks noChangeShapeType="1"/>
          </p:cNvSpPr>
          <p:nvPr/>
        </p:nvSpPr>
        <p:spPr bwMode="auto">
          <a:xfrm flipV="1">
            <a:off x="5791200" y="3962400"/>
            <a:ext cx="0" cy="838200"/>
          </a:xfrm>
          <a:prstGeom prst="line">
            <a:avLst/>
          </a:prstGeom>
          <a:noFill/>
          <a:ln w="9525">
            <a:solidFill>
              <a:schemeClr val="tx1"/>
            </a:solidFill>
            <a:miter lim="800000"/>
            <a:headEnd/>
            <a:tailEnd type="triangle" w="med" len="med"/>
          </a:ln>
        </p:spPr>
        <p:txBody>
          <a:bodyPr wrap="none"/>
          <a:lstStyle/>
          <a:p>
            <a:endParaRPr lang="en-US"/>
          </a:p>
        </p:txBody>
      </p:sp>
      <p:sp>
        <p:nvSpPr>
          <p:cNvPr id="7189" name="Text Box 27"/>
          <p:cNvSpPr txBox="1">
            <a:spLocks noChangeArrowheads="1"/>
          </p:cNvSpPr>
          <p:nvPr/>
        </p:nvSpPr>
        <p:spPr bwMode="auto">
          <a:xfrm>
            <a:off x="2803525" y="4381500"/>
            <a:ext cx="1358900" cy="366713"/>
          </a:xfrm>
          <a:prstGeom prst="rect">
            <a:avLst/>
          </a:prstGeom>
          <a:noFill/>
          <a:ln w="9525">
            <a:noFill/>
            <a:miter lim="800000"/>
            <a:headEnd/>
            <a:tailEnd/>
          </a:ln>
        </p:spPr>
        <p:txBody>
          <a:bodyPr wrap="none">
            <a:spAutoFit/>
          </a:bodyPr>
          <a:lstStyle/>
          <a:p>
            <a:r>
              <a:rPr lang="en-US" sz="1800">
                <a:latin typeface="Times New Roman" pitchFamily="18" charset="0"/>
              </a:rPr>
              <a:t>Pays Interest</a:t>
            </a:r>
          </a:p>
        </p:txBody>
      </p:sp>
      <p:sp>
        <p:nvSpPr>
          <p:cNvPr id="7190" name="Text Box 30"/>
          <p:cNvSpPr>
            <a:spLocks noGrp="1" noChangeArrowheads="1"/>
          </p:cNvSpPr>
          <p:nvPr>
            <p:ph type="body" idx="1"/>
          </p:nvPr>
        </p:nvSpPr>
        <p:spPr>
          <a:xfrm>
            <a:off x="990600" y="1295400"/>
            <a:ext cx="7954963" cy="4800600"/>
          </a:xfrm>
          <a:noFill/>
        </p:spPr>
        <p:txBody>
          <a:bodyPr/>
          <a:lstStyle/>
          <a:p>
            <a:pPr eaLnBrk="1" hangingPunct="1">
              <a:spcBef>
                <a:spcPct val="0"/>
              </a:spcBef>
              <a:buClrTx/>
              <a:buSzTx/>
              <a:buFontTx/>
              <a:buNone/>
            </a:pPr>
            <a:r>
              <a:rPr lang="en-US" sz="1800" smtClean="0">
                <a:latin typeface="Times New Roman" pitchFamily="18" charset="0"/>
              </a:rPr>
              <a:t>Receives Interest</a:t>
            </a:r>
          </a:p>
        </p:txBody>
      </p:sp>
      <p:sp>
        <p:nvSpPr>
          <p:cNvPr id="7191" name="Text Box 31"/>
          <p:cNvSpPr txBox="1">
            <a:spLocks noChangeArrowheads="1"/>
          </p:cNvSpPr>
          <p:nvPr/>
        </p:nvSpPr>
        <p:spPr bwMode="auto">
          <a:xfrm>
            <a:off x="5851525" y="4305300"/>
            <a:ext cx="1752600" cy="366713"/>
          </a:xfrm>
          <a:prstGeom prst="rect">
            <a:avLst/>
          </a:prstGeom>
          <a:noFill/>
          <a:ln w="9525">
            <a:noFill/>
            <a:miter lim="800000"/>
            <a:headEnd/>
            <a:tailEnd/>
          </a:ln>
        </p:spPr>
        <p:txBody>
          <a:bodyPr wrap="none">
            <a:spAutoFit/>
          </a:bodyPr>
          <a:lstStyle/>
          <a:p>
            <a:r>
              <a:rPr lang="en-US" sz="1800">
                <a:latin typeface="Times New Roman" pitchFamily="18" charset="0"/>
              </a:rPr>
              <a:t>Receives Interest</a:t>
            </a:r>
          </a:p>
        </p:txBody>
      </p:sp>
      <p:sp>
        <p:nvSpPr>
          <p:cNvPr id="7192" name="Text Box 32"/>
          <p:cNvSpPr txBox="1">
            <a:spLocks noChangeArrowheads="1"/>
          </p:cNvSpPr>
          <p:nvPr/>
        </p:nvSpPr>
        <p:spPr bwMode="auto">
          <a:xfrm>
            <a:off x="812800" y="5181600"/>
            <a:ext cx="8331200" cy="366713"/>
          </a:xfrm>
          <a:prstGeom prst="rect">
            <a:avLst/>
          </a:prstGeom>
          <a:noFill/>
          <a:ln w="9525">
            <a:noFill/>
            <a:miter lim="800000"/>
            <a:headEnd/>
            <a:tailEnd/>
          </a:ln>
        </p:spPr>
        <p:txBody>
          <a:bodyPr wrap="none">
            <a:spAutoFit/>
          </a:bodyPr>
          <a:lstStyle/>
          <a:p>
            <a:r>
              <a:rPr lang="en-US" sz="1800">
                <a:latin typeface="Arial" charset="0"/>
              </a:rPr>
              <a:t>Bank’s Margin = Interest received from borrower – Interest paid to the depositors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8F137D6-BAD6-4E54-8BB7-BF1FDA0243FB}" type="slidenum">
              <a:rPr lang="en-US"/>
              <a:pPr>
                <a:defRPr/>
              </a:pPr>
              <a:t>7</a:t>
            </a:fld>
            <a:endParaRPr lang="en-US"/>
          </a:p>
        </p:txBody>
      </p:sp>
      <p:sp>
        <p:nvSpPr>
          <p:cNvPr id="8195" name="Rectangle 2"/>
          <p:cNvSpPr>
            <a:spLocks noGrp="1" noChangeArrowheads="1"/>
          </p:cNvSpPr>
          <p:nvPr>
            <p:ph type="title"/>
          </p:nvPr>
        </p:nvSpPr>
        <p:spPr/>
        <p:txBody>
          <a:bodyPr/>
          <a:lstStyle/>
          <a:p>
            <a:pPr eaLnBrk="1" hangingPunct="1"/>
            <a:r>
              <a:rPr lang="en-US" smtClean="0"/>
              <a:t>Legal Existence</a:t>
            </a:r>
          </a:p>
        </p:txBody>
      </p:sp>
      <p:sp>
        <p:nvSpPr>
          <p:cNvPr id="8196" name="Rectangle 3"/>
          <p:cNvSpPr>
            <a:spLocks noGrp="1" noChangeArrowheads="1"/>
          </p:cNvSpPr>
          <p:nvPr>
            <p:ph type="body" idx="1"/>
          </p:nvPr>
        </p:nvSpPr>
        <p:spPr/>
        <p:txBody>
          <a:bodyPr/>
          <a:lstStyle/>
          <a:p>
            <a:pPr eaLnBrk="1" hangingPunct="1"/>
            <a:r>
              <a:rPr lang="en-US" i="1" dirty="0" smtClean="0"/>
              <a:t>“A bank as any institution that could qualify for deposit insurance administered by the </a:t>
            </a:r>
            <a:r>
              <a:rPr lang="en-US" dirty="0" smtClean="0">
                <a:solidFill>
                  <a:schemeClr val="tx1"/>
                </a:solidFill>
                <a:latin typeface="+mn-lt"/>
                <a:ea typeface="+mn-ea"/>
                <a:cs typeface="+mn-cs"/>
              </a:rPr>
              <a:t>Federal Deposit Insurance Corporation (</a:t>
            </a:r>
            <a:r>
              <a:rPr lang="en-US" i="1" dirty="0" smtClean="0"/>
              <a:t>FDIC)”</a:t>
            </a:r>
            <a:r>
              <a:rPr lang="en-US"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D0E211D-6703-4FAB-B353-2EA23CEF18EE}" type="slidenum">
              <a:rPr lang="en-US"/>
              <a:pPr>
                <a:defRPr/>
              </a:pPr>
              <a:t>8</a:t>
            </a:fld>
            <a:endParaRPr lang="en-US"/>
          </a:p>
        </p:txBody>
      </p:sp>
      <p:sp>
        <p:nvSpPr>
          <p:cNvPr id="9219" name="Rectangle 2"/>
          <p:cNvSpPr>
            <a:spLocks noGrp="1" noChangeArrowheads="1"/>
          </p:cNvSpPr>
          <p:nvPr>
            <p:ph type="title"/>
          </p:nvPr>
        </p:nvSpPr>
        <p:spPr>
          <a:xfrm>
            <a:off x="1173163" y="228600"/>
            <a:ext cx="7772400" cy="762000"/>
          </a:xfrm>
        </p:spPr>
        <p:txBody>
          <a:bodyPr/>
          <a:lstStyle/>
          <a:p>
            <a:pPr algn="ctr" eaLnBrk="1" hangingPunct="1"/>
            <a:r>
              <a:rPr lang="en-US" sz="3600" b="1" smtClean="0"/>
              <a:t>The Services Banks Offer Public</a:t>
            </a:r>
          </a:p>
        </p:txBody>
      </p:sp>
      <p:sp>
        <p:nvSpPr>
          <p:cNvPr id="9220" name="Rectangle 3"/>
          <p:cNvSpPr>
            <a:spLocks noGrp="1" noChangeArrowheads="1"/>
          </p:cNvSpPr>
          <p:nvPr>
            <p:ph type="body" idx="1"/>
          </p:nvPr>
        </p:nvSpPr>
        <p:spPr>
          <a:xfrm>
            <a:off x="1066800" y="990600"/>
            <a:ext cx="7878763" cy="5105400"/>
          </a:xfrm>
        </p:spPr>
        <p:txBody>
          <a:bodyPr/>
          <a:lstStyle/>
          <a:p>
            <a:pPr marL="609600" indent="-609600" eaLnBrk="1" hangingPunct="1">
              <a:lnSpc>
                <a:spcPct val="90000"/>
              </a:lnSpc>
              <a:buClr>
                <a:srgbClr val="FF0000"/>
              </a:buClr>
              <a:buFont typeface="Wingdings" pitchFamily="2" charset="2"/>
              <a:buAutoNum type="alphaUcPeriod"/>
            </a:pPr>
            <a:r>
              <a:rPr lang="en-US" sz="2800" b="1" smtClean="0"/>
              <a:t>Services Banks Have Offered Throughout History:</a:t>
            </a:r>
          </a:p>
          <a:p>
            <a:pPr marL="990600" lvl="1" indent="-533400" eaLnBrk="1" hangingPunct="1">
              <a:lnSpc>
                <a:spcPct val="90000"/>
              </a:lnSpc>
              <a:buFont typeface="Wingdings" pitchFamily="2" charset="2"/>
              <a:buAutoNum type="arabicPeriod"/>
            </a:pPr>
            <a:r>
              <a:rPr lang="en-US" sz="2400" b="1" smtClean="0"/>
              <a:t>Carrying out currency exchange.</a:t>
            </a:r>
          </a:p>
          <a:p>
            <a:pPr marL="990600" lvl="1" indent="-533400" eaLnBrk="1" hangingPunct="1">
              <a:lnSpc>
                <a:spcPct val="90000"/>
              </a:lnSpc>
              <a:buFont typeface="Wingdings" pitchFamily="2" charset="2"/>
              <a:buAutoNum type="arabicPeriod"/>
            </a:pPr>
            <a:r>
              <a:rPr lang="en-US" sz="2400" b="1" smtClean="0"/>
              <a:t>Discounting commercial notes &amp; making business loans.</a:t>
            </a:r>
          </a:p>
          <a:p>
            <a:pPr marL="990600" lvl="1" indent="-533400" eaLnBrk="1" hangingPunct="1">
              <a:lnSpc>
                <a:spcPct val="90000"/>
              </a:lnSpc>
              <a:buFont typeface="Wingdings" pitchFamily="2" charset="2"/>
              <a:buAutoNum type="arabicPeriod"/>
            </a:pPr>
            <a:r>
              <a:rPr lang="en-US" sz="2400" b="1" smtClean="0"/>
              <a:t>Offering savings deposits.</a:t>
            </a:r>
          </a:p>
          <a:p>
            <a:pPr marL="990600" lvl="1" indent="-533400" eaLnBrk="1" hangingPunct="1">
              <a:lnSpc>
                <a:spcPct val="90000"/>
              </a:lnSpc>
              <a:buFont typeface="Wingdings" pitchFamily="2" charset="2"/>
              <a:buAutoNum type="arabicPeriod"/>
            </a:pPr>
            <a:r>
              <a:rPr lang="en-US" sz="2400" b="1" smtClean="0"/>
              <a:t>Safekeeping of valuables &amp; certification of value.</a:t>
            </a:r>
          </a:p>
          <a:p>
            <a:pPr marL="990600" lvl="1" indent="-533400" eaLnBrk="1" hangingPunct="1">
              <a:lnSpc>
                <a:spcPct val="90000"/>
              </a:lnSpc>
              <a:buFont typeface="Wingdings" pitchFamily="2" charset="2"/>
              <a:buAutoNum type="arabicPeriod"/>
            </a:pPr>
            <a:r>
              <a:rPr lang="en-US" sz="2400" b="1" smtClean="0"/>
              <a:t>Supporting government activities with credit.</a:t>
            </a:r>
          </a:p>
          <a:p>
            <a:pPr marL="990600" lvl="1" indent="-533400" eaLnBrk="1" hangingPunct="1">
              <a:lnSpc>
                <a:spcPct val="90000"/>
              </a:lnSpc>
              <a:buFont typeface="Wingdings" pitchFamily="2" charset="2"/>
              <a:buAutoNum type="arabicPeriod"/>
            </a:pPr>
            <a:r>
              <a:rPr lang="en-US" sz="2400" b="1" smtClean="0"/>
              <a:t>Offering checking accounts (Demand deposits).</a:t>
            </a:r>
          </a:p>
          <a:p>
            <a:pPr marL="990600" lvl="1" indent="-533400" eaLnBrk="1" hangingPunct="1">
              <a:lnSpc>
                <a:spcPct val="90000"/>
              </a:lnSpc>
              <a:buFont typeface="Wingdings" pitchFamily="2" charset="2"/>
              <a:buAutoNum type="arabicPeriod"/>
            </a:pPr>
            <a:r>
              <a:rPr lang="en-US" sz="2400" b="1" smtClean="0"/>
              <a:t>Offering trust services (managing financial affairs/property, trustee for wills)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A5BA4AF-FCAC-4604-8627-14BB6AE8FD62}" type="slidenum">
              <a:rPr lang="en-US"/>
              <a:pPr>
                <a:defRPr/>
              </a:pPr>
              <a:t>9</a:t>
            </a:fld>
            <a:endParaRPr lang="en-US"/>
          </a:p>
        </p:txBody>
      </p:sp>
      <p:sp>
        <p:nvSpPr>
          <p:cNvPr id="10243" name="Rectangle 2"/>
          <p:cNvSpPr>
            <a:spLocks noGrp="1" noChangeArrowheads="1"/>
          </p:cNvSpPr>
          <p:nvPr>
            <p:ph type="title"/>
          </p:nvPr>
        </p:nvSpPr>
        <p:spPr>
          <a:xfrm>
            <a:off x="1173163" y="228600"/>
            <a:ext cx="7772400" cy="609600"/>
          </a:xfrm>
        </p:spPr>
        <p:txBody>
          <a:bodyPr/>
          <a:lstStyle/>
          <a:p>
            <a:pPr eaLnBrk="1" hangingPunct="1"/>
            <a:r>
              <a:rPr lang="en-US" sz="2400" b="1" smtClean="0"/>
              <a:t>The Services Banks Offer Public----Contd</a:t>
            </a:r>
          </a:p>
        </p:txBody>
      </p:sp>
      <p:sp>
        <p:nvSpPr>
          <p:cNvPr id="10244" name="Rectangle 3"/>
          <p:cNvSpPr>
            <a:spLocks noGrp="1" noChangeArrowheads="1"/>
          </p:cNvSpPr>
          <p:nvPr>
            <p:ph type="body" idx="1"/>
          </p:nvPr>
        </p:nvSpPr>
        <p:spPr>
          <a:xfrm>
            <a:off x="1173163" y="990600"/>
            <a:ext cx="7772400" cy="5105400"/>
          </a:xfrm>
        </p:spPr>
        <p:txBody>
          <a:bodyPr/>
          <a:lstStyle/>
          <a:p>
            <a:pPr marL="609600" indent="-609600" eaLnBrk="1" hangingPunct="1">
              <a:lnSpc>
                <a:spcPct val="90000"/>
              </a:lnSpc>
              <a:buClr>
                <a:srgbClr val="FF0000"/>
              </a:buClr>
              <a:buFont typeface="Wingdings" pitchFamily="2" charset="2"/>
              <a:buAutoNum type="alphaUcPeriod" startAt="2"/>
            </a:pPr>
            <a:r>
              <a:rPr lang="en-US" sz="2800" b="1" smtClean="0"/>
              <a:t>Services Banks have Developed More Recently:</a:t>
            </a:r>
          </a:p>
          <a:p>
            <a:pPr marL="990600" lvl="1" indent="-533400" eaLnBrk="1" hangingPunct="1">
              <a:lnSpc>
                <a:spcPct val="90000"/>
              </a:lnSpc>
              <a:buClr>
                <a:schemeClr val="tx1"/>
              </a:buClr>
              <a:buFont typeface="Wingdings" pitchFamily="2" charset="2"/>
              <a:buAutoNum type="arabicPeriod"/>
            </a:pPr>
            <a:r>
              <a:rPr lang="en-US" sz="2400" b="1" smtClean="0"/>
              <a:t>Granting Consumer Loans.</a:t>
            </a:r>
          </a:p>
          <a:p>
            <a:pPr marL="990600" lvl="1" indent="-533400" eaLnBrk="1" hangingPunct="1">
              <a:lnSpc>
                <a:spcPct val="90000"/>
              </a:lnSpc>
              <a:buClr>
                <a:schemeClr val="tx1"/>
              </a:buClr>
              <a:buFont typeface="Wingdings" pitchFamily="2" charset="2"/>
              <a:buAutoNum type="arabicPeriod"/>
            </a:pPr>
            <a:r>
              <a:rPr lang="en-US" sz="2400" b="1" smtClean="0"/>
              <a:t>Financial Advising.</a:t>
            </a:r>
          </a:p>
          <a:p>
            <a:pPr marL="990600" lvl="1" indent="-533400" eaLnBrk="1" hangingPunct="1">
              <a:lnSpc>
                <a:spcPct val="90000"/>
              </a:lnSpc>
              <a:buClr>
                <a:schemeClr val="tx1"/>
              </a:buClr>
              <a:buFont typeface="Wingdings" pitchFamily="2" charset="2"/>
              <a:buAutoNum type="arabicPeriod"/>
            </a:pPr>
            <a:r>
              <a:rPr lang="en-US" sz="2400" b="1" smtClean="0"/>
              <a:t>Cash Management.</a:t>
            </a:r>
          </a:p>
          <a:p>
            <a:pPr marL="990600" lvl="1" indent="-533400" eaLnBrk="1" hangingPunct="1">
              <a:lnSpc>
                <a:spcPct val="90000"/>
              </a:lnSpc>
              <a:buClr>
                <a:schemeClr val="tx1"/>
              </a:buClr>
              <a:buFont typeface="Wingdings" pitchFamily="2" charset="2"/>
              <a:buAutoNum type="arabicPeriod"/>
            </a:pPr>
            <a:r>
              <a:rPr lang="en-US" sz="2400" b="1" smtClean="0"/>
              <a:t>Offering Equipment Leasing.</a:t>
            </a:r>
          </a:p>
          <a:p>
            <a:pPr marL="990600" lvl="1" indent="-533400" eaLnBrk="1" hangingPunct="1">
              <a:lnSpc>
                <a:spcPct val="90000"/>
              </a:lnSpc>
              <a:buClr>
                <a:schemeClr val="tx1"/>
              </a:buClr>
              <a:buFont typeface="Wingdings" pitchFamily="2" charset="2"/>
              <a:buAutoNum type="arabicPeriod"/>
            </a:pPr>
            <a:r>
              <a:rPr lang="en-US" sz="2400" b="1" smtClean="0"/>
              <a:t>Making Venture Capital Loans.</a:t>
            </a:r>
          </a:p>
          <a:p>
            <a:pPr marL="990600" lvl="1" indent="-533400" eaLnBrk="1" hangingPunct="1">
              <a:lnSpc>
                <a:spcPct val="90000"/>
              </a:lnSpc>
              <a:buClr>
                <a:schemeClr val="tx1"/>
              </a:buClr>
              <a:buFont typeface="Wingdings" pitchFamily="2" charset="2"/>
              <a:buAutoNum type="arabicPeriod"/>
            </a:pPr>
            <a:r>
              <a:rPr lang="en-US" sz="2400" b="1" smtClean="0"/>
              <a:t>Selling Insurance.</a:t>
            </a:r>
          </a:p>
          <a:p>
            <a:pPr marL="990600" lvl="1" indent="-533400" eaLnBrk="1" hangingPunct="1">
              <a:lnSpc>
                <a:spcPct val="90000"/>
              </a:lnSpc>
              <a:buClr>
                <a:schemeClr val="tx1"/>
              </a:buClr>
              <a:buFont typeface="Wingdings" pitchFamily="2" charset="2"/>
              <a:buAutoNum type="arabicPeriod"/>
            </a:pPr>
            <a:r>
              <a:rPr lang="en-US" sz="2400" b="1" smtClean="0"/>
              <a:t>Selling Retirement Plans</a:t>
            </a:r>
          </a:p>
          <a:p>
            <a:pPr marL="990600" lvl="1" indent="-533400" eaLnBrk="1" hangingPunct="1">
              <a:lnSpc>
                <a:spcPct val="90000"/>
              </a:lnSpc>
              <a:buClr>
                <a:schemeClr val="tx1"/>
              </a:buClr>
              <a:buFont typeface="Wingdings" pitchFamily="2" charset="2"/>
              <a:buAutoNum type="arabicPeriod"/>
            </a:pPr>
            <a:r>
              <a:rPr lang="en-US" sz="2400" b="1" smtClean="0"/>
              <a:t>Security Brokerage.</a:t>
            </a:r>
          </a:p>
          <a:p>
            <a:pPr marL="990600" lvl="1" indent="-533400" eaLnBrk="1" hangingPunct="1">
              <a:lnSpc>
                <a:spcPct val="90000"/>
              </a:lnSpc>
              <a:buClr>
                <a:schemeClr val="tx1"/>
              </a:buClr>
              <a:buFont typeface="Wingdings" pitchFamily="2" charset="2"/>
              <a:buAutoNum type="arabicPeriod"/>
            </a:pPr>
            <a:r>
              <a:rPr lang="en-US" sz="2400" b="1" smtClean="0"/>
              <a:t>Offering Mutual Funds &amp; Annuities.</a:t>
            </a:r>
          </a:p>
          <a:p>
            <a:pPr marL="990600" lvl="1" indent="-533400" eaLnBrk="1" hangingPunct="1">
              <a:lnSpc>
                <a:spcPct val="90000"/>
              </a:lnSpc>
              <a:buClr>
                <a:schemeClr val="tx1"/>
              </a:buClr>
              <a:buFont typeface="Wingdings" pitchFamily="2" charset="2"/>
              <a:buAutoNum type="arabicPeriod"/>
            </a:pPr>
            <a:r>
              <a:rPr lang="en-US" sz="2400" b="1" smtClean="0"/>
              <a:t>Offering Merchant Banking Services.</a:t>
            </a:r>
          </a:p>
          <a:p>
            <a:pPr marL="990600" lvl="1" indent="-533400" eaLnBrk="1" hangingPunct="1">
              <a:lnSpc>
                <a:spcPct val="90000"/>
              </a:lnSpc>
              <a:buClr>
                <a:schemeClr val="tx1"/>
              </a:buClr>
              <a:buFont typeface="Wingdings" pitchFamily="2" charset="2"/>
              <a:buAutoNum type="arabicPeriod"/>
            </a:pPr>
            <a:endParaRPr lang="en-US" sz="2400" b="1" smtClean="0"/>
          </a:p>
          <a:p>
            <a:pPr marL="990600" lvl="1" indent="-533400" eaLnBrk="1" hangingPunct="1">
              <a:lnSpc>
                <a:spcPct val="90000"/>
              </a:lnSpc>
              <a:buClr>
                <a:schemeClr val="tx1"/>
              </a:buClr>
              <a:buFont typeface="Wingdings" pitchFamily="2" charset="2"/>
              <a:buAutoNum type="arabicPeriod"/>
            </a:pPr>
            <a:endParaRPr lang="en-US" sz="2400" b="1" smtClean="0"/>
          </a:p>
        </p:txBody>
      </p:sp>
    </p:spTree>
  </p:cSld>
  <p:clrMapOvr>
    <a:masterClrMapping/>
  </p:clrMapOvr>
</p:sld>
</file>

<file path=ppt/theme/theme1.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Designs\Dad`s Tie.pot</Template>
  <TotalTime>413</TotalTime>
  <Words>639</Words>
  <Application>Microsoft Office PowerPoint</Application>
  <PresentationFormat>On-screen Show (4:3)</PresentationFormat>
  <Paragraphs>172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Dad`s Tie</vt:lpstr>
      <vt:lpstr>Chapter: 01</vt:lpstr>
      <vt:lpstr>What is a Bank?</vt:lpstr>
      <vt:lpstr>What is a Bank? Expert’s Opinions </vt:lpstr>
      <vt:lpstr>Slide 4</vt:lpstr>
      <vt:lpstr>Definition of Bank (continued)</vt:lpstr>
      <vt:lpstr>Economic Function – Flow Of Funds</vt:lpstr>
      <vt:lpstr>Legal Existence</vt:lpstr>
      <vt:lpstr>The Services Banks Offer Public</vt:lpstr>
      <vt:lpstr>The Services Banks Offer Public----Contd</vt:lpstr>
      <vt:lpstr>The Services Banks Offer Public----Contd</vt:lpstr>
      <vt:lpstr>Considerations While Choosing a Bank </vt:lpstr>
      <vt:lpstr>Considerations While Choosing a Bank…Contd. </vt:lpstr>
      <vt:lpstr>Considerations While Choosing a Bank…Contd. </vt:lpstr>
      <vt:lpstr>Considerations While Choosing a Bank…Contd. </vt:lpstr>
      <vt:lpstr>Considerations While Choosing a Bank…Contd. </vt:lpstr>
      <vt:lpstr>Leading Competitors with Banks</vt:lpstr>
      <vt:lpstr>Types of Banks</vt:lpstr>
      <vt:lpstr>Types of Banks</vt:lpstr>
      <vt:lpstr>Are Banks Dying?</vt:lpstr>
    </vt:vector>
  </TitlesOfParts>
  <Company>Manarat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seniors</dc:creator>
  <cp:lastModifiedBy>Hp</cp:lastModifiedBy>
  <cp:revision>25</cp:revision>
  <cp:lastPrinted>1601-01-01T00:00:00Z</cp:lastPrinted>
  <dcterms:created xsi:type="dcterms:W3CDTF">2006-02-12T05:56:05Z</dcterms:created>
  <dcterms:modified xsi:type="dcterms:W3CDTF">2018-06-05T05:07:13Z</dcterms:modified>
</cp:coreProperties>
</file>