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90"/>
  </p:notesMasterIdLst>
  <p:handoutMasterIdLst>
    <p:handoutMasterId r:id="rId91"/>
  </p:handoutMasterIdLst>
  <p:sldIdLst>
    <p:sldId id="380" r:id="rId2"/>
    <p:sldId id="280" r:id="rId3"/>
    <p:sldId id="381" r:id="rId4"/>
    <p:sldId id="382" r:id="rId5"/>
    <p:sldId id="383" r:id="rId6"/>
    <p:sldId id="384" r:id="rId7"/>
    <p:sldId id="385" r:id="rId8"/>
    <p:sldId id="386" r:id="rId9"/>
    <p:sldId id="387" r:id="rId10"/>
    <p:sldId id="388" r:id="rId11"/>
    <p:sldId id="389" r:id="rId12"/>
    <p:sldId id="391" r:id="rId13"/>
    <p:sldId id="460" r:id="rId14"/>
    <p:sldId id="393" r:id="rId15"/>
    <p:sldId id="394" r:id="rId16"/>
    <p:sldId id="395" r:id="rId17"/>
    <p:sldId id="396" r:id="rId18"/>
    <p:sldId id="397" r:id="rId19"/>
    <p:sldId id="398" r:id="rId20"/>
    <p:sldId id="399" r:id="rId21"/>
    <p:sldId id="400" r:id="rId22"/>
    <p:sldId id="401" r:id="rId23"/>
    <p:sldId id="461" r:id="rId24"/>
    <p:sldId id="402" r:id="rId25"/>
    <p:sldId id="403" r:id="rId26"/>
    <p:sldId id="404" r:id="rId27"/>
    <p:sldId id="405" r:id="rId28"/>
    <p:sldId id="406" r:id="rId29"/>
    <p:sldId id="407" r:id="rId30"/>
    <p:sldId id="408" r:id="rId31"/>
    <p:sldId id="409" r:id="rId32"/>
    <p:sldId id="462"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63" r:id="rId48"/>
    <p:sldId id="424" r:id="rId49"/>
    <p:sldId id="425" r:id="rId50"/>
    <p:sldId id="426" r:id="rId51"/>
    <p:sldId id="427" r:id="rId52"/>
    <p:sldId id="428" r:id="rId53"/>
    <p:sldId id="429" r:id="rId54"/>
    <p:sldId id="430" r:id="rId55"/>
    <p:sldId id="464" r:id="rId56"/>
    <p:sldId id="431" r:id="rId57"/>
    <p:sldId id="432" r:id="rId58"/>
    <p:sldId id="433" r:id="rId59"/>
    <p:sldId id="434" r:id="rId60"/>
    <p:sldId id="435" r:id="rId61"/>
    <p:sldId id="436" r:id="rId62"/>
    <p:sldId id="437" r:id="rId63"/>
    <p:sldId id="438" r:id="rId64"/>
    <p:sldId id="465" r:id="rId65"/>
    <p:sldId id="439" r:id="rId66"/>
    <p:sldId id="440" r:id="rId67"/>
    <p:sldId id="441" r:id="rId68"/>
    <p:sldId id="442" r:id="rId69"/>
    <p:sldId id="443" r:id="rId70"/>
    <p:sldId id="466" r:id="rId71"/>
    <p:sldId id="444" r:id="rId72"/>
    <p:sldId id="445" r:id="rId73"/>
    <p:sldId id="446" r:id="rId74"/>
    <p:sldId id="447" r:id="rId75"/>
    <p:sldId id="448" r:id="rId76"/>
    <p:sldId id="449" r:id="rId77"/>
    <p:sldId id="450" r:id="rId78"/>
    <p:sldId id="451" r:id="rId79"/>
    <p:sldId id="452" r:id="rId80"/>
    <p:sldId id="453" r:id="rId81"/>
    <p:sldId id="454" r:id="rId82"/>
    <p:sldId id="467" r:id="rId83"/>
    <p:sldId id="455" r:id="rId84"/>
    <p:sldId id="468" r:id="rId85"/>
    <p:sldId id="456" r:id="rId86"/>
    <p:sldId id="457" r:id="rId87"/>
    <p:sldId id="458" r:id="rId88"/>
    <p:sldId id="284" r:id="rId89"/>
  </p:sldIdLst>
  <p:sldSz cx="9144000" cy="6858000" type="screen4x3"/>
  <p:notesSz cx="7010400" cy="9296400"/>
  <p:defaultTextStyle>
    <a:defPPr>
      <a:defRPr lang="en-US"/>
    </a:defPPr>
    <a:lvl1pPr algn="l" rtl="0" eaLnBrk="0" fontAlgn="base" hangingPunct="0">
      <a:spcBef>
        <a:spcPct val="0"/>
      </a:spcBef>
      <a:spcAft>
        <a:spcPct val="0"/>
      </a:spcAft>
      <a:defRPr sz="3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3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3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3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3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3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3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3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3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663300"/>
    <a:srgbClr val="006600"/>
    <a:srgbClr val="FFFF00"/>
    <a:srgbClr val="FFFFD5"/>
    <a:srgbClr val="FFFFEF"/>
    <a:srgbClr val="FBD979"/>
    <a:srgbClr val="89C4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slide" Target="slides/slide29.xml"/><Relationship Id="rId1" Type="http://schemas.openxmlformats.org/officeDocument/2006/relationships/slide" Target="slides/slide21.xml"/><Relationship Id="rId4"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5842000" y="0"/>
            <a:ext cx="1168400" cy="274638"/>
          </a:xfrm>
          <a:prstGeom prst="rect">
            <a:avLst/>
          </a:prstGeom>
          <a:noFill/>
          <a:ln w="9525">
            <a:noFill/>
            <a:miter lim="800000"/>
            <a:headEnd/>
            <a:tailEnd/>
          </a:ln>
          <a:effectLst/>
        </p:spPr>
        <p:txBody>
          <a:bodyPr>
            <a:spAutoFit/>
          </a:bodyPr>
          <a:lstStyle/>
          <a:p>
            <a:pPr algn="r">
              <a:spcBef>
                <a:spcPct val="50000"/>
              </a:spcBef>
            </a:pPr>
            <a:r>
              <a:rPr lang="en-US" sz="1200">
                <a:latin typeface="Times" charset="0"/>
              </a:rPr>
              <a:t>9-</a:t>
            </a:r>
            <a:fld id="{10459F32-CCCF-4634-B12E-87E29059444D}" type="slidenum">
              <a:rPr lang="en-US" sz="1200">
                <a:latin typeface="Times" charset="0"/>
              </a:rPr>
              <a:pPr algn="r">
                <a:spcBef>
                  <a:spcPct val="50000"/>
                </a:spcBef>
              </a:pPr>
              <a:t>‹#›</a:t>
            </a:fld>
            <a:endParaRPr lang="en-US" sz="1200">
              <a:latin typeface="Times"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34"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charset="0"/>
              </a:defRPr>
            </a:lvl1pPr>
          </a:lstStyle>
          <a:p>
            <a:r>
              <a:rPr lang="en-US"/>
              <a:t>9-</a:t>
            </a:r>
            <a:fld id="{FF031138-254F-49D3-9991-D9FD8D7B685C}" type="slidenum">
              <a:rPr lang="en-US"/>
              <a:pPr/>
              <a:t>‹#›</a:t>
            </a:fld>
            <a:endParaRPr lang="en-US"/>
          </a:p>
        </p:txBody>
      </p:sp>
      <p:sp>
        <p:nvSpPr>
          <p:cNvPr id="410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34"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D1D12466-6B25-43F3-89BA-0723F25E3AE4}"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p:cNvSpPr>
            <a:spLocks noGrp="1" noChangeArrowheads="1"/>
          </p:cNvSpPr>
          <p:nvPr>
            <p:ph type="dt" sz="quarter" idx="1"/>
          </p:nvPr>
        </p:nvSpPr>
        <p:spPr>
          <a:noFill/>
        </p:spPr>
        <p:txBody>
          <a:bodyPr/>
          <a:lstStyle/>
          <a:p>
            <a:r>
              <a:rPr lang="en-US"/>
              <a:t>9-</a:t>
            </a:r>
            <a:fld id="{623C87A3-C166-4527-968B-6B37EA2DF026}" type="slidenum">
              <a:rPr lang="en-US"/>
              <a:pPr/>
              <a:t>1</a:t>
            </a:fld>
            <a:endParaRPr lang="en-US"/>
          </a:p>
        </p:txBody>
      </p:sp>
      <p:sp>
        <p:nvSpPr>
          <p:cNvPr id="6146" name="Rectangle 7"/>
          <p:cNvSpPr>
            <a:spLocks noGrp="1" noChangeArrowheads="1"/>
          </p:cNvSpPr>
          <p:nvPr>
            <p:ph type="sldNum" sz="quarter" idx="5"/>
          </p:nvPr>
        </p:nvSpPr>
        <p:spPr>
          <a:noFill/>
        </p:spPr>
        <p:txBody>
          <a:bodyPr/>
          <a:lstStyle/>
          <a:p>
            <a:fld id="{9BBC62E9-085C-4466-A090-7AEFC336212B}" type="slidenum">
              <a:rPr lang="en-US"/>
              <a:pPr/>
              <a:t>1</a:t>
            </a:fld>
            <a:endParaRPr lang="en-US"/>
          </a:p>
        </p:txBody>
      </p:sp>
      <p:sp>
        <p:nvSpPr>
          <p:cNvPr id="6147" name="Rectangle 4"/>
          <p:cNvSpPr>
            <a:spLocks noRot="1" noChangeArrowheads="1" noTextEdit="1"/>
          </p:cNvSpPr>
          <p:nvPr>
            <p:ph type="sldImg"/>
          </p:nvPr>
        </p:nvSpPr>
        <p:spPr>
          <a:ln/>
        </p:spPr>
      </p:sp>
      <p:sp>
        <p:nvSpPr>
          <p:cNvPr id="614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Chapter 9 focuses on the steps taken by businesses to achieve their planned levels of profits – a process called profit planning. Profit planning is accomplished by preparing numerous budgets, which, when brought together, form an integrated business plan known as a master budget.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a:noFill/>
        </p:spPr>
        <p:txBody>
          <a:bodyPr/>
          <a:lstStyle/>
          <a:p>
            <a:r>
              <a:rPr lang="en-US"/>
              <a:t>9-</a:t>
            </a:r>
            <a:fld id="{54308F96-6D95-4875-8C7A-305777D3A71F}" type="slidenum">
              <a:rPr lang="en-US"/>
              <a:pPr/>
              <a:t>10</a:t>
            </a:fld>
            <a:endParaRPr lang="en-US"/>
          </a:p>
        </p:txBody>
      </p:sp>
      <p:sp>
        <p:nvSpPr>
          <p:cNvPr id="24578" name="Rectangle 7"/>
          <p:cNvSpPr>
            <a:spLocks noGrp="1" noChangeArrowheads="1"/>
          </p:cNvSpPr>
          <p:nvPr>
            <p:ph type="sldNum" sz="quarter" idx="5"/>
          </p:nvPr>
        </p:nvSpPr>
        <p:spPr>
          <a:noFill/>
        </p:spPr>
        <p:txBody>
          <a:bodyPr/>
          <a:lstStyle/>
          <a:p>
            <a:fld id="{BB380707-6C77-48F5-A5F4-7B56B406A614}" type="slidenum">
              <a:rPr lang="en-US"/>
              <a:pPr/>
              <a:t>10</a:t>
            </a:fld>
            <a:endParaRPr lang="en-US"/>
          </a:p>
        </p:txBody>
      </p:sp>
      <p:sp>
        <p:nvSpPr>
          <p:cNvPr id="24579" name="Rectangle 4"/>
          <p:cNvSpPr>
            <a:spLocks noRot="1" noChangeArrowheads="1" noTextEdit="1"/>
          </p:cNvSpPr>
          <p:nvPr>
            <p:ph type="sldImg"/>
          </p:nvPr>
        </p:nvSpPr>
        <p:spPr>
          <a:ln/>
        </p:spPr>
      </p:sp>
      <p:sp>
        <p:nvSpPr>
          <p:cNvPr id="2458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Self-imposed budgets should be reviewed by higher levels of management. Without such a review, self-imposed budgets may have too much </a:t>
            </a:r>
            <a:r>
              <a:rPr lang="ja-JP" altLang="en-US" smtClean="0">
                <a:ea typeface="ＭＳ Ｐゴシック" pitchFamily="34" charset="-128"/>
              </a:rPr>
              <a:t>“</a:t>
            </a:r>
            <a:r>
              <a:rPr lang="en-US" altLang="ja-JP" smtClean="0">
                <a:ea typeface="ＭＳ Ｐゴシック" pitchFamily="34" charset="-128"/>
              </a:rPr>
              <a:t>budgetary slack,</a:t>
            </a:r>
            <a:r>
              <a:rPr lang="ja-JP" altLang="en-US" smtClean="0">
                <a:ea typeface="ＭＳ Ｐゴシック" pitchFamily="34" charset="-128"/>
              </a:rPr>
              <a:t>”</a:t>
            </a:r>
            <a:r>
              <a:rPr lang="en-US" altLang="ja-JP" smtClean="0">
                <a:ea typeface="ＭＳ Ｐゴシック" pitchFamily="34" charset="-128"/>
              </a:rPr>
              <a:t> or may not be aligned with overall strategic objectives. Most companies do not rely exclusively upon self-imposed budgets in the sense that top managers usually initiate the budget process by issuing broad guidelines in terms of overall target profits or sales. Lower level managers are directed to prepare budgets that meet those targets.</a:t>
            </a:r>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dt" sz="quarter" idx="1"/>
          </p:nvPr>
        </p:nvSpPr>
        <p:spPr>
          <a:noFill/>
        </p:spPr>
        <p:txBody>
          <a:bodyPr/>
          <a:lstStyle/>
          <a:p>
            <a:r>
              <a:rPr lang="en-US"/>
              <a:t>9-</a:t>
            </a:r>
            <a:fld id="{B8586EF1-4D1E-43F8-A1B8-06A44FE11E47}" type="slidenum">
              <a:rPr lang="en-US"/>
              <a:pPr/>
              <a:t>11</a:t>
            </a:fld>
            <a:endParaRPr lang="en-US"/>
          </a:p>
        </p:txBody>
      </p:sp>
      <p:sp>
        <p:nvSpPr>
          <p:cNvPr id="26626" name="Rectangle 7"/>
          <p:cNvSpPr>
            <a:spLocks noGrp="1" noChangeArrowheads="1"/>
          </p:cNvSpPr>
          <p:nvPr>
            <p:ph type="sldNum" sz="quarter" idx="5"/>
          </p:nvPr>
        </p:nvSpPr>
        <p:spPr>
          <a:noFill/>
        </p:spPr>
        <p:txBody>
          <a:bodyPr/>
          <a:lstStyle/>
          <a:p>
            <a:fld id="{65B1DE44-C0D0-4090-B46C-A3DDE16D4E97}" type="slidenum">
              <a:rPr lang="en-US"/>
              <a:pPr/>
              <a:t>11</a:t>
            </a:fld>
            <a:endParaRPr lang="en-US"/>
          </a:p>
        </p:txBody>
      </p:sp>
      <p:sp>
        <p:nvSpPr>
          <p:cNvPr id="26627" name="Rectangle 4"/>
          <p:cNvSpPr>
            <a:spLocks noRot="1" noChangeArrowheads="1" noTextEdit="1"/>
          </p:cNvSpPr>
          <p:nvPr>
            <p:ph type="sldImg"/>
          </p:nvPr>
        </p:nvSpPr>
        <p:spPr>
          <a:ln/>
        </p:spPr>
      </p:sp>
      <p:sp>
        <p:nvSpPr>
          <p:cNvPr id="2662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Without the clear and unconditional support of top management, any budget process is bound to fail. Employees must believe that the budgets prepared are meaningful to the decision process of managers. While budgets help managers control activities, the most successful use of budgeting is to reward behavior that management is trying to encourage.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a:noFill/>
        </p:spPr>
        <p:txBody>
          <a:bodyPr/>
          <a:lstStyle/>
          <a:p>
            <a:r>
              <a:rPr lang="en-US"/>
              <a:t>9-</a:t>
            </a:r>
            <a:fld id="{E0879656-1512-4E5B-8842-F00ABB1132D0}" type="slidenum">
              <a:rPr lang="en-US"/>
              <a:pPr/>
              <a:t>12</a:t>
            </a:fld>
            <a:endParaRPr lang="en-US"/>
          </a:p>
        </p:txBody>
      </p:sp>
      <p:sp>
        <p:nvSpPr>
          <p:cNvPr id="28674" name="Rectangle 7"/>
          <p:cNvSpPr>
            <a:spLocks noGrp="1" noChangeArrowheads="1"/>
          </p:cNvSpPr>
          <p:nvPr>
            <p:ph type="sldNum" sz="quarter" idx="5"/>
          </p:nvPr>
        </p:nvSpPr>
        <p:spPr>
          <a:noFill/>
        </p:spPr>
        <p:txBody>
          <a:bodyPr/>
          <a:lstStyle/>
          <a:p>
            <a:fld id="{9360F2CC-73D0-47C9-99A0-9A1985332B76}" type="slidenum">
              <a:rPr lang="en-US"/>
              <a:pPr/>
              <a:t>12</a:t>
            </a:fld>
            <a:endParaRPr lang="en-US"/>
          </a:p>
        </p:txBody>
      </p:sp>
      <p:sp>
        <p:nvSpPr>
          <p:cNvPr id="28675" name="Rectangle 4"/>
          <p:cNvSpPr>
            <a:spLocks noRot="1" noChangeArrowheads="1" noTextEdit="1"/>
          </p:cNvSpPr>
          <p:nvPr>
            <p:ph type="sldImg"/>
          </p:nvPr>
        </p:nvSpPr>
        <p:spPr>
          <a:ln/>
        </p:spPr>
      </p:sp>
      <p:sp>
        <p:nvSpPr>
          <p:cNvPr id="2867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A budget committee is usually responsible for </a:t>
            </a:r>
            <a:r>
              <a:rPr lang="en-US" u="sng" smtClean="0">
                <a:ea typeface="ＭＳ Ｐゴシック" pitchFamily="34" charset="-128"/>
              </a:rPr>
              <a:t>overall policy</a:t>
            </a:r>
            <a:r>
              <a:rPr lang="en-US" smtClean="0">
                <a:ea typeface="ＭＳ Ｐゴシック" pitchFamily="34" charset="-128"/>
              </a:rPr>
              <a:t> relating to the budget program, for </a:t>
            </a:r>
            <a:r>
              <a:rPr lang="en-US" u="sng" smtClean="0">
                <a:ea typeface="ＭＳ Ｐゴシック" pitchFamily="34" charset="-128"/>
              </a:rPr>
              <a:t>coordinating </a:t>
            </a:r>
            <a:r>
              <a:rPr lang="en-US" smtClean="0">
                <a:ea typeface="ＭＳ Ｐゴシック" pitchFamily="34" charset="-128"/>
              </a:rPr>
              <a:t>the preparation of the budget, for </a:t>
            </a:r>
            <a:r>
              <a:rPr lang="en-US" u="sng" smtClean="0">
                <a:ea typeface="ＭＳ Ｐゴシック" pitchFamily="34" charset="-128"/>
              </a:rPr>
              <a:t>resolving</a:t>
            </a:r>
            <a:r>
              <a:rPr lang="en-US" smtClean="0">
                <a:ea typeface="ＭＳ Ｐゴシック" pitchFamily="34" charset="-128"/>
              </a:rPr>
              <a:t> disputes related to the budget, and for </a:t>
            </a:r>
            <a:r>
              <a:rPr lang="en-US" u="sng" smtClean="0">
                <a:ea typeface="ＭＳ Ｐゴシック" pitchFamily="34" charset="-128"/>
              </a:rPr>
              <a:t>approving </a:t>
            </a:r>
            <a:r>
              <a:rPr lang="en-US" smtClean="0">
                <a:ea typeface="ＭＳ Ｐゴシック" pitchFamily="34" charset="-128"/>
              </a:rPr>
              <a:t>the final budget. This committee may consist of the president and vice presidents in charge of various functions, such as sales, production, purchasing, and the controller.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dt" sz="quarter" idx="1"/>
          </p:nvPr>
        </p:nvSpPr>
        <p:spPr>
          <a:noFill/>
        </p:spPr>
        <p:txBody>
          <a:bodyPr/>
          <a:lstStyle/>
          <a:p>
            <a:r>
              <a:rPr lang="en-US"/>
              <a:t>9-</a:t>
            </a:r>
            <a:fld id="{04EA99EA-FE40-49B8-81B0-C28F279C7886}" type="slidenum">
              <a:rPr lang="en-US"/>
              <a:pPr/>
              <a:t>13</a:t>
            </a:fld>
            <a:endParaRPr lang="en-US"/>
          </a:p>
        </p:txBody>
      </p:sp>
      <p:sp>
        <p:nvSpPr>
          <p:cNvPr id="30722" name="Rectangle 7"/>
          <p:cNvSpPr>
            <a:spLocks noGrp="1" noChangeArrowheads="1"/>
          </p:cNvSpPr>
          <p:nvPr>
            <p:ph type="sldNum" sz="quarter" idx="5"/>
          </p:nvPr>
        </p:nvSpPr>
        <p:spPr>
          <a:noFill/>
        </p:spPr>
        <p:txBody>
          <a:bodyPr/>
          <a:lstStyle/>
          <a:p>
            <a:fld id="{916D1BBB-1226-4DCD-BEE6-3134457168FE}" type="slidenum">
              <a:rPr lang="en-US"/>
              <a:pPr/>
              <a:t>13</a:t>
            </a:fld>
            <a:endParaRPr lang="en-US"/>
          </a:p>
        </p:txBody>
      </p:sp>
      <p:sp>
        <p:nvSpPr>
          <p:cNvPr id="30723" name="Rectangle 1026"/>
          <p:cNvSpPr>
            <a:spLocks noRot="1" noChangeArrowheads="1" noTextEdit="1"/>
          </p:cNvSpPr>
          <p:nvPr>
            <p:ph type="sldImg"/>
          </p:nvPr>
        </p:nvSpPr>
        <p:spPr>
          <a:ln/>
        </p:spPr>
      </p:sp>
      <p:sp>
        <p:nvSpPr>
          <p:cNvPr id="30724" name="Rectangle 1027"/>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2 is to prepare a sales budget, including a schedule of expected cash collections.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dt" sz="quarter" idx="1"/>
          </p:nvPr>
        </p:nvSpPr>
        <p:spPr>
          <a:noFill/>
        </p:spPr>
        <p:txBody>
          <a:bodyPr/>
          <a:lstStyle/>
          <a:p>
            <a:r>
              <a:rPr lang="en-US"/>
              <a:t>9-</a:t>
            </a:r>
            <a:fld id="{C12D2FA0-A946-43A5-BC83-00249649D02F}" type="slidenum">
              <a:rPr lang="en-US"/>
              <a:pPr/>
              <a:t>14</a:t>
            </a:fld>
            <a:endParaRPr lang="en-US"/>
          </a:p>
        </p:txBody>
      </p:sp>
      <p:sp>
        <p:nvSpPr>
          <p:cNvPr id="32770" name="Rectangle 7"/>
          <p:cNvSpPr>
            <a:spLocks noGrp="1" noChangeArrowheads="1"/>
          </p:cNvSpPr>
          <p:nvPr>
            <p:ph type="sldNum" sz="quarter" idx="5"/>
          </p:nvPr>
        </p:nvSpPr>
        <p:spPr>
          <a:noFill/>
        </p:spPr>
        <p:txBody>
          <a:bodyPr/>
          <a:lstStyle/>
          <a:p>
            <a:fld id="{FF382D30-9458-4131-9CCB-5C354E76F885}" type="slidenum">
              <a:rPr lang="en-US"/>
              <a:pPr/>
              <a:t>14</a:t>
            </a:fld>
            <a:endParaRPr lang="en-US"/>
          </a:p>
        </p:txBody>
      </p:sp>
      <p:sp>
        <p:nvSpPr>
          <p:cNvPr id="32771" name="Rectangle 4"/>
          <p:cNvSpPr>
            <a:spLocks noRot="1" noChangeArrowheads="1" noTextEdit="1"/>
          </p:cNvSpPr>
          <p:nvPr>
            <p:ph type="sldImg"/>
          </p:nvPr>
        </p:nvSpPr>
        <p:spPr>
          <a:ln/>
        </p:spPr>
      </p:sp>
      <p:sp>
        <p:nvSpPr>
          <p:cNvPr id="3277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marketing department of Royal Company prepares the following information that will be used to prepare a budget for the quarter ending June 30th.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dt" sz="quarter" idx="1"/>
          </p:nvPr>
        </p:nvSpPr>
        <p:spPr>
          <a:noFill/>
        </p:spPr>
        <p:txBody>
          <a:bodyPr/>
          <a:lstStyle/>
          <a:p>
            <a:r>
              <a:rPr lang="en-US"/>
              <a:t>9-</a:t>
            </a:r>
            <a:fld id="{DE61663A-DC1F-43CB-937B-382CD1D2AD66}" type="slidenum">
              <a:rPr lang="en-US"/>
              <a:pPr/>
              <a:t>15</a:t>
            </a:fld>
            <a:endParaRPr lang="en-US"/>
          </a:p>
        </p:txBody>
      </p:sp>
      <p:sp>
        <p:nvSpPr>
          <p:cNvPr id="34818" name="Rectangle 7"/>
          <p:cNvSpPr>
            <a:spLocks noGrp="1" noChangeArrowheads="1"/>
          </p:cNvSpPr>
          <p:nvPr>
            <p:ph type="sldNum" sz="quarter" idx="5"/>
          </p:nvPr>
        </p:nvSpPr>
        <p:spPr>
          <a:noFill/>
        </p:spPr>
        <p:txBody>
          <a:bodyPr/>
          <a:lstStyle/>
          <a:p>
            <a:fld id="{7F317AD5-C82A-4C2A-86F9-85F8E3C1CEF3}" type="slidenum">
              <a:rPr lang="en-US"/>
              <a:pPr/>
              <a:t>15</a:t>
            </a:fld>
            <a:endParaRPr lang="en-US"/>
          </a:p>
        </p:txBody>
      </p:sp>
      <p:sp>
        <p:nvSpPr>
          <p:cNvPr id="34819" name="Rectangle 4"/>
          <p:cNvSpPr>
            <a:spLocks noRot="1" noChangeArrowheads="1" noTextEdit="1"/>
          </p:cNvSpPr>
          <p:nvPr>
            <p:ph type="sldImg"/>
          </p:nvPr>
        </p:nvSpPr>
        <p:spPr>
          <a:ln/>
        </p:spPr>
      </p:sp>
      <p:sp>
        <p:nvSpPr>
          <p:cNvPr id="3482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Royal sells only one product and that product has a selling price of $10 per unit. To calculate the total sales in dollars for any period, we multiply the projected sales in units times the unit selling price. As you can see, Royal forecasts unit sales of 100,000 and total sales revenue of $1,000,000 for the quarter ended June 30</a:t>
            </a:r>
            <a:r>
              <a:rPr lang="en-US" baseline="30000" smtClean="0">
                <a:ea typeface="ＭＳ Ｐゴシック" pitchFamily="34" charset="-128"/>
              </a:rPr>
              <a:t>th</a:t>
            </a:r>
            <a:r>
              <a:rPr lang="en-US" smtClean="0">
                <a:ea typeface="ＭＳ Ｐゴシック" pitchFamily="34" charset="-128"/>
              </a:rPr>
              <a:t>.</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Once we complete the sales budget, we can move on to the expected cash collections from sales.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dt" sz="quarter" idx="1"/>
          </p:nvPr>
        </p:nvSpPr>
        <p:spPr>
          <a:noFill/>
        </p:spPr>
        <p:txBody>
          <a:bodyPr/>
          <a:lstStyle/>
          <a:p>
            <a:r>
              <a:rPr lang="en-US"/>
              <a:t>9-</a:t>
            </a:r>
            <a:fld id="{43147ADD-6999-4FC2-AED5-572CE6600FC0}" type="slidenum">
              <a:rPr lang="en-US"/>
              <a:pPr/>
              <a:t>16</a:t>
            </a:fld>
            <a:endParaRPr lang="en-US"/>
          </a:p>
        </p:txBody>
      </p:sp>
      <p:sp>
        <p:nvSpPr>
          <p:cNvPr id="36866" name="Rectangle 7"/>
          <p:cNvSpPr>
            <a:spLocks noGrp="1" noChangeArrowheads="1"/>
          </p:cNvSpPr>
          <p:nvPr>
            <p:ph type="sldNum" sz="quarter" idx="5"/>
          </p:nvPr>
        </p:nvSpPr>
        <p:spPr>
          <a:noFill/>
        </p:spPr>
        <p:txBody>
          <a:bodyPr/>
          <a:lstStyle/>
          <a:p>
            <a:fld id="{67D93783-7F79-462F-BBB2-AFD0A7026CDD}" type="slidenum">
              <a:rPr lang="en-US"/>
              <a:pPr/>
              <a:t>16</a:t>
            </a:fld>
            <a:endParaRPr lang="en-US"/>
          </a:p>
        </p:txBody>
      </p:sp>
      <p:sp>
        <p:nvSpPr>
          <p:cNvPr id="36867" name="Rectangle 4"/>
          <p:cNvSpPr>
            <a:spLocks noRot="1" noChangeArrowheads="1" noTextEdit="1"/>
          </p:cNvSpPr>
          <p:nvPr>
            <p:ph type="sldImg"/>
          </p:nvPr>
        </p:nvSpPr>
        <p:spPr>
          <a:ln/>
        </p:spPr>
      </p:sp>
      <p:sp>
        <p:nvSpPr>
          <p:cNvPr id="3686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All sales at Royal are made on account. The company collects 70 percent of the sales revenue in the month of sale, 25 percent in the following month, and estimates that 5 percent of all credit sales will prove uncollectible.</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At the start of the quarter, Royal had $30,000 in accounts receivable that were deemed to be fully collectible.</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Let</a:t>
            </a:r>
            <a:r>
              <a:rPr lang="ja-JP" altLang="en-US" smtClean="0">
                <a:ea typeface="ＭＳ Ｐゴシック" pitchFamily="34" charset="-128"/>
              </a:rPr>
              <a:t>’</a:t>
            </a:r>
            <a:r>
              <a:rPr lang="en-US" altLang="ja-JP" smtClean="0">
                <a:ea typeface="ＭＳ Ｐゴシック" pitchFamily="34" charset="-128"/>
              </a:rPr>
              <a:t>s prepare the budget of expected cash collections on sales.</a:t>
            </a:r>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dt" sz="quarter" idx="1"/>
          </p:nvPr>
        </p:nvSpPr>
        <p:spPr>
          <a:noFill/>
        </p:spPr>
        <p:txBody>
          <a:bodyPr/>
          <a:lstStyle/>
          <a:p>
            <a:r>
              <a:rPr lang="en-US"/>
              <a:t>9-</a:t>
            </a:r>
            <a:fld id="{BDEE1BB7-E4B9-4F10-A4EC-CCC765470772}" type="slidenum">
              <a:rPr lang="en-US"/>
              <a:pPr/>
              <a:t>17</a:t>
            </a:fld>
            <a:endParaRPr lang="en-US"/>
          </a:p>
        </p:txBody>
      </p:sp>
      <p:sp>
        <p:nvSpPr>
          <p:cNvPr id="38914" name="Rectangle 7"/>
          <p:cNvSpPr>
            <a:spLocks noGrp="1" noChangeArrowheads="1"/>
          </p:cNvSpPr>
          <p:nvPr>
            <p:ph type="sldNum" sz="quarter" idx="5"/>
          </p:nvPr>
        </p:nvSpPr>
        <p:spPr>
          <a:noFill/>
        </p:spPr>
        <p:txBody>
          <a:bodyPr/>
          <a:lstStyle/>
          <a:p>
            <a:fld id="{D7059CC5-6D3D-4767-A85C-6560FD3ED3E4}" type="slidenum">
              <a:rPr lang="en-US"/>
              <a:pPr/>
              <a:t>17</a:t>
            </a:fld>
            <a:endParaRPr lang="en-US"/>
          </a:p>
        </p:txBody>
      </p:sp>
      <p:sp>
        <p:nvSpPr>
          <p:cNvPr id="38915" name="Rectangle 4"/>
          <p:cNvSpPr>
            <a:spLocks noRot="1" noChangeArrowheads="1" noTextEdit="1"/>
          </p:cNvSpPr>
          <p:nvPr>
            <p:ph type="sldImg"/>
          </p:nvPr>
        </p:nvSpPr>
        <p:spPr>
          <a:ln/>
        </p:spPr>
      </p:sp>
      <p:sp>
        <p:nvSpPr>
          <p:cNvPr id="3891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expect to collect all $30,000 in accounts receivable during the month of April.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dt" sz="quarter" idx="1"/>
          </p:nvPr>
        </p:nvSpPr>
        <p:spPr>
          <a:noFill/>
        </p:spPr>
        <p:txBody>
          <a:bodyPr/>
          <a:lstStyle/>
          <a:p>
            <a:r>
              <a:rPr lang="en-US"/>
              <a:t>9-</a:t>
            </a:r>
            <a:fld id="{30934E9E-2D26-41D8-8DB8-B8BBA718E4F4}" type="slidenum">
              <a:rPr lang="en-US"/>
              <a:pPr/>
              <a:t>18</a:t>
            </a:fld>
            <a:endParaRPr lang="en-US"/>
          </a:p>
        </p:txBody>
      </p:sp>
      <p:sp>
        <p:nvSpPr>
          <p:cNvPr id="40962" name="Rectangle 7"/>
          <p:cNvSpPr>
            <a:spLocks noGrp="1" noChangeArrowheads="1"/>
          </p:cNvSpPr>
          <p:nvPr>
            <p:ph type="sldNum" sz="quarter" idx="5"/>
          </p:nvPr>
        </p:nvSpPr>
        <p:spPr>
          <a:noFill/>
        </p:spPr>
        <p:txBody>
          <a:bodyPr/>
          <a:lstStyle/>
          <a:p>
            <a:fld id="{2DA627EF-8EA4-4F2A-AA52-A628B83DDBCA}" type="slidenum">
              <a:rPr lang="en-US"/>
              <a:pPr/>
              <a:t>18</a:t>
            </a:fld>
            <a:endParaRPr lang="en-US"/>
          </a:p>
        </p:txBody>
      </p:sp>
      <p:sp>
        <p:nvSpPr>
          <p:cNvPr id="40963" name="Rectangle 4"/>
          <p:cNvSpPr>
            <a:spLocks noRot="1" noChangeArrowheads="1" noTextEdit="1"/>
          </p:cNvSpPr>
          <p:nvPr>
            <p:ph type="sldImg"/>
          </p:nvPr>
        </p:nvSpPr>
        <p:spPr>
          <a:ln/>
        </p:spPr>
      </p:sp>
      <p:sp>
        <p:nvSpPr>
          <p:cNvPr id="4096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In addition to the $30,000, we expect to collect 70% of the project sales for April of $200,000. So we will collect another $140,000 in April. Notice that 25% of April projected sales will be collected in May. In other words, $50,000 of April sales will be collected in May.</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dt" sz="quarter" idx="1"/>
          </p:nvPr>
        </p:nvSpPr>
        <p:spPr>
          <a:noFill/>
        </p:spPr>
        <p:txBody>
          <a:bodyPr/>
          <a:lstStyle/>
          <a:p>
            <a:r>
              <a:rPr lang="en-US"/>
              <a:t>9-</a:t>
            </a:r>
            <a:fld id="{74F9774D-140F-45E8-9F51-D3E5107A3E79}" type="slidenum">
              <a:rPr lang="en-US"/>
              <a:pPr/>
              <a:t>19</a:t>
            </a:fld>
            <a:endParaRPr lang="en-US"/>
          </a:p>
        </p:txBody>
      </p:sp>
      <p:sp>
        <p:nvSpPr>
          <p:cNvPr id="43010" name="Rectangle 7"/>
          <p:cNvSpPr>
            <a:spLocks noGrp="1" noChangeArrowheads="1"/>
          </p:cNvSpPr>
          <p:nvPr>
            <p:ph type="sldNum" sz="quarter" idx="5"/>
          </p:nvPr>
        </p:nvSpPr>
        <p:spPr>
          <a:noFill/>
        </p:spPr>
        <p:txBody>
          <a:bodyPr/>
          <a:lstStyle/>
          <a:p>
            <a:fld id="{00AD31A3-A89A-4856-A3FD-A6328203046B}" type="slidenum">
              <a:rPr lang="en-US"/>
              <a:pPr/>
              <a:t>19</a:t>
            </a:fld>
            <a:endParaRPr lang="en-US"/>
          </a:p>
        </p:txBody>
      </p:sp>
      <p:sp>
        <p:nvSpPr>
          <p:cNvPr id="43011" name="Rectangle 4"/>
          <p:cNvSpPr>
            <a:spLocks noRot="1" noChangeArrowheads="1" noTextEdit="1"/>
          </p:cNvSpPr>
          <p:nvPr>
            <p:ph type="sldImg"/>
          </p:nvPr>
        </p:nvSpPr>
        <p:spPr>
          <a:ln/>
        </p:spPr>
      </p:sp>
      <p:sp>
        <p:nvSpPr>
          <p:cNvPr id="4301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follow a similar procedure for the month of May. 70% of May projected sales will be collected in May. This amounts to $350,000. </a:t>
            </a:r>
          </a:p>
          <a:p>
            <a:pPr eaLnBrk="1" hangingPunct="1"/>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Can you complete the final month of June to get the total expected cash collections for the quarter?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Grp="1" noChangeArrowheads="1"/>
          </p:cNvSpPr>
          <p:nvPr>
            <p:ph type="dt" sz="quarter" idx="1"/>
          </p:nvPr>
        </p:nvSpPr>
        <p:spPr>
          <a:noFill/>
        </p:spPr>
        <p:txBody>
          <a:bodyPr/>
          <a:lstStyle/>
          <a:p>
            <a:r>
              <a:rPr lang="en-US"/>
              <a:t>9-</a:t>
            </a:r>
            <a:fld id="{9E7CF3A2-02FB-4FB7-80DD-529FAE4ED28A}" type="slidenum">
              <a:rPr lang="en-US"/>
              <a:pPr/>
              <a:t>2</a:t>
            </a:fld>
            <a:endParaRPr lang="en-US"/>
          </a:p>
        </p:txBody>
      </p:sp>
      <p:sp>
        <p:nvSpPr>
          <p:cNvPr id="8194" name="Rectangle 7"/>
          <p:cNvSpPr>
            <a:spLocks noGrp="1" noChangeArrowheads="1"/>
          </p:cNvSpPr>
          <p:nvPr>
            <p:ph type="sldNum" sz="quarter" idx="5"/>
          </p:nvPr>
        </p:nvSpPr>
        <p:spPr>
          <a:noFill/>
        </p:spPr>
        <p:txBody>
          <a:bodyPr/>
          <a:lstStyle/>
          <a:p>
            <a:fld id="{7EF15E35-856D-4C50-A35D-E2C612AA82E6}" type="slidenum">
              <a:rPr lang="en-US"/>
              <a:pPr/>
              <a:t>2</a:t>
            </a:fld>
            <a:endParaRPr lang="en-U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1 is to understand why organizations budget and the processes they use to create budgets.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dt" sz="quarter" idx="1"/>
          </p:nvPr>
        </p:nvSpPr>
        <p:spPr>
          <a:noFill/>
        </p:spPr>
        <p:txBody>
          <a:bodyPr/>
          <a:lstStyle/>
          <a:p>
            <a:r>
              <a:rPr lang="en-US"/>
              <a:t>9-</a:t>
            </a:r>
            <a:fld id="{39B68C61-E44A-4298-8430-483BE1F8D6D0}" type="slidenum">
              <a:rPr lang="en-US"/>
              <a:pPr/>
              <a:t>20</a:t>
            </a:fld>
            <a:endParaRPr lang="en-US"/>
          </a:p>
        </p:txBody>
      </p:sp>
      <p:sp>
        <p:nvSpPr>
          <p:cNvPr id="45058" name="Rectangle 7"/>
          <p:cNvSpPr>
            <a:spLocks noGrp="1" noChangeArrowheads="1"/>
          </p:cNvSpPr>
          <p:nvPr>
            <p:ph type="sldNum" sz="quarter" idx="5"/>
          </p:nvPr>
        </p:nvSpPr>
        <p:spPr>
          <a:noFill/>
        </p:spPr>
        <p:txBody>
          <a:bodyPr/>
          <a:lstStyle/>
          <a:p>
            <a:fld id="{A2E79D3E-DDED-4E32-AF67-FA06E33586B8}" type="slidenum">
              <a:rPr lang="en-US"/>
              <a:pPr/>
              <a:t>20</a:t>
            </a:fld>
            <a:endParaRPr lang="en-US"/>
          </a:p>
        </p:txBody>
      </p:sp>
      <p:sp>
        <p:nvSpPr>
          <p:cNvPr id="45059" name="Rectangle 4"/>
          <p:cNvSpPr>
            <a:spLocks noRot="1" noChangeArrowheads="1" noTextEdit="1"/>
          </p:cNvSpPr>
          <p:nvPr>
            <p:ph type="sldImg"/>
          </p:nvPr>
        </p:nvSpPr>
        <p:spPr>
          <a:ln/>
        </p:spPr>
      </p:sp>
      <p:sp>
        <p:nvSpPr>
          <p:cNvPr id="4506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Take your time and remember that we are asking for the total cash collections for the quarter ended June 30th.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dt" sz="quarter" idx="1"/>
          </p:nvPr>
        </p:nvSpPr>
        <p:spPr>
          <a:noFill/>
        </p:spPr>
        <p:txBody>
          <a:bodyPr/>
          <a:lstStyle/>
          <a:p>
            <a:r>
              <a:rPr lang="en-US"/>
              <a:t>9-</a:t>
            </a:r>
            <a:fld id="{8CCDA913-4B1C-48D0-82C5-C7DB410300AA}" type="slidenum">
              <a:rPr lang="en-US"/>
              <a:pPr/>
              <a:t>21</a:t>
            </a:fld>
            <a:endParaRPr lang="en-US"/>
          </a:p>
        </p:txBody>
      </p:sp>
      <p:sp>
        <p:nvSpPr>
          <p:cNvPr id="47106" name="Rectangle 7"/>
          <p:cNvSpPr>
            <a:spLocks noGrp="1" noChangeArrowheads="1"/>
          </p:cNvSpPr>
          <p:nvPr>
            <p:ph type="sldNum" sz="quarter" idx="5"/>
          </p:nvPr>
        </p:nvSpPr>
        <p:spPr>
          <a:noFill/>
        </p:spPr>
        <p:txBody>
          <a:bodyPr/>
          <a:lstStyle/>
          <a:p>
            <a:fld id="{DDAE7AF9-4C11-4C65-A201-97E2E1F8B930}" type="slidenum">
              <a:rPr lang="en-US"/>
              <a:pPr/>
              <a:t>21</a:t>
            </a:fld>
            <a:endParaRPr lang="en-US"/>
          </a:p>
        </p:txBody>
      </p:sp>
      <p:sp>
        <p:nvSpPr>
          <p:cNvPr id="47107" name="Rectangle 4"/>
          <p:cNvSpPr>
            <a:spLocks noRot="1" noChangeArrowheads="1" noTextEdit="1"/>
          </p:cNvSpPr>
          <p:nvPr>
            <p:ph type="sldImg"/>
          </p:nvPr>
        </p:nvSpPr>
        <p:spPr>
          <a:ln/>
        </p:spPr>
      </p:sp>
      <p:sp>
        <p:nvSpPr>
          <p:cNvPr id="4710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How did you do? We will show you the computations on the next screen.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dt" sz="quarter" idx="1"/>
          </p:nvPr>
        </p:nvSpPr>
        <p:spPr>
          <a:noFill/>
        </p:spPr>
        <p:txBody>
          <a:bodyPr/>
          <a:lstStyle/>
          <a:p>
            <a:r>
              <a:rPr lang="en-US"/>
              <a:t>9-</a:t>
            </a:r>
            <a:fld id="{818EE2FA-4046-4B44-A295-9937E905D6D9}" type="slidenum">
              <a:rPr lang="en-US"/>
              <a:pPr/>
              <a:t>22</a:t>
            </a:fld>
            <a:endParaRPr lang="en-US"/>
          </a:p>
        </p:txBody>
      </p:sp>
      <p:sp>
        <p:nvSpPr>
          <p:cNvPr id="49154" name="Rectangle 7"/>
          <p:cNvSpPr>
            <a:spLocks noGrp="1" noChangeArrowheads="1"/>
          </p:cNvSpPr>
          <p:nvPr>
            <p:ph type="sldNum" sz="quarter" idx="5"/>
          </p:nvPr>
        </p:nvSpPr>
        <p:spPr>
          <a:noFill/>
        </p:spPr>
        <p:txBody>
          <a:bodyPr/>
          <a:lstStyle/>
          <a:p>
            <a:fld id="{4A09B8FD-5F78-4000-B224-77F5AF387C44}" type="slidenum">
              <a:rPr lang="en-US"/>
              <a:pPr/>
              <a:t>22</a:t>
            </a:fld>
            <a:endParaRPr lang="en-US"/>
          </a:p>
        </p:txBody>
      </p:sp>
      <p:sp>
        <p:nvSpPr>
          <p:cNvPr id="49155" name="Rectangle 4"/>
          <p:cNvSpPr>
            <a:spLocks noRot="1" noChangeArrowheads="1" noTextEdit="1"/>
          </p:cNvSpPr>
          <p:nvPr>
            <p:ph type="sldImg"/>
          </p:nvPr>
        </p:nvSpPr>
        <p:spPr>
          <a:ln/>
        </p:spPr>
      </p:sp>
      <p:sp>
        <p:nvSpPr>
          <p:cNvPr id="4915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expect to collect $210,000 from June sales in the month of June. When we carry all the cash collections to the Quarter column, you can see that we expect to collect $905,000 for the quarter.</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Now let</a:t>
            </a:r>
            <a:r>
              <a:rPr lang="ja-JP" altLang="en-US" smtClean="0">
                <a:ea typeface="ＭＳ Ｐゴシック" pitchFamily="34" charset="-128"/>
              </a:rPr>
              <a:t>’</a:t>
            </a:r>
            <a:r>
              <a:rPr lang="en-US" altLang="ja-JP" smtClean="0">
                <a:ea typeface="ＭＳ Ｐゴシック" pitchFamily="34" charset="-128"/>
              </a:rPr>
              <a:t>s turn our attention to the production budget.</a:t>
            </a:r>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dt" sz="quarter" idx="1"/>
          </p:nvPr>
        </p:nvSpPr>
        <p:spPr>
          <a:noFill/>
        </p:spPr>
        <p:txBody>
          <a:bodyPr/>
          <a:lstStyle/>
          <a:p>
            <a:r>
              <a:rPr lang="en-US"/>
              <a:t>9-</a:t>
            </a:r>
            <a:fld id="{F9928141-EB2A-4798-B876-6FB401A97A79}" type="slidenum">
              <a:rPr lang="en-US"/>
              <a:pPr/>
              <a:t>23</a:t>
            </a:fld>
            <a:endParaRPr lang="en-US"/>
          </a:p>
        </p:txBody>
      </p:sp>
      <p:sp>
        <p:nvSpPr>
          <p:cNvPr id="51202" name="Rectangle 7"/>
          <p:cNvSpPr>
            <a:spLocks noGrp="1" noChangeArrowheads="1"/>
          </p:cNvSpPr>
          <p:nvPr>
            <p:ph type="sldNum" sz="quarter" idx="5"/>
          </p:nvPr>
        </p:nvSpPr>
        <p:spPr>
          <a:noFill/>
        </p:spPr>
        <p:txBody>
          <a:bodyPr/>
          <a:lstStyle/>
          <a:p>
            <a:fld id="{E7AEB0EF-E989-4AE8-9BB5-001A980A380F}" type="slidenum">
              <a:rPr lang="en-US"/>
              <a:pPr/>
              <a:t>23</a:t>
            </a:fld>
            <a:endParaRPr 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3 is to prepare a production budget.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dt" sz="quarter" idx="1"/>
          </p:nvPr>
        </p:nvSpPr>
        <p:spPr>
          <a:noFill/>
        </p:spPr>
        <p:txBody>
          <a:bodyPr/>
          <a:lstStyle/>
          <a:p>
            <a:r>
              <a:rPr lang="en-US"/>
              <a:t>9-</a:t>
            </a:r>
            <a:fld id="{02AE04D0-31EC-4D39-949B-DBE77C47788D}" type="slidenum">
              <a:rPr lang="en-US"/>
              <a:pPr/>
              <a:t>24</a:t>
            </a:fld>
            <a:endParaRPr lang="en-US"/>
          </a:p>
        </p:txBody>
      </p:sp>
      <p:sp>
        <p:nvSpPr>
          <p:cNvPr id="53250" name="Rectangle 7"/>
          <p:cNvSpPr>
            <a:spLocks noGrp="1" noChangeArrowheads="1"/>
          </p:cNvSpPr>
          <p:nvPr>
            <p:ph type="sldNum" sz="quarter" idx="5"/>
          </p:nvPr>
        </p:nvSpPr>
        <p:spPr>
          <a:noFill/>
        </p:spPr>
        <p:txBody>
          <a:bodyPr/>
          <a:lstStyle/>
          <a:p>
            <a:fld id="{11CC2408-1066-4E6B-AE4A-497B06CE8783}" type="slidenum">
              <a:rPr lang="en-US"/>
              <a:pPr/>
              <a:t>24</a:t>
            </a:fld>
            <a:endParaRPr lang="en-US"/>
          </a:p>
        </p:txBody>
      </p:sp>
      <p:sp>
        <p:nvSpPr>
          <p:cNvPr id="53251" name="Rectangle 4"/>
          <p:cNvSpPr>
            <a:spLocks noRot="1" noChangeArrowheads="1" noTextEdit="1"/>
          </p:cNvSpPr>
          <p:nvPr>
            <p:ph type="sldImg"/>
          </p:nvPr>
        </p:nvSpPr>
        <p:spPr>
          <a:ln/>
        </p:spPr>
      </p:sp>
      <p:sp>
        <p:nvSpPr>
          <p:cNvPr id="5325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After we have budgeted our sales and expected cash collection, we must make sure the our production is adequate to meet the forecasted sales and provide a sufficient ending inventory. We need inventory on hand at the end of the period to minimize the likelihood of an inventory stock-out.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dt" sz="quarter" idx="1"/>
          </p:nvPr>
        </p:nvSpPr>
        <p:spPr>
          <a:noFill/>
        </p:spPr>
        <p:txBody>
          <a:bodyPr/>
          <a:lstStyle/>
          <a:p>
            <a:r>
              <a:rPr lang="en-US"/>
              <a:t>9-</a:t>
            </a:r>
            <a:fld id="{220D4E6E-8DB7-4374-9E62-EB484C76A80B}" type="slidenum">
              <a:rPr lang="en-US"/>
              <a:pPr/>
              <a:t>25</a:t>
            </a:fld>
            <a:endParaRPr lang="en-US"/>
          </a:p>
        </p:txBody>
      </p:sp>
      <p:sp>
        <p:nvSpPr>
          <p:cNvPr id="55298" name="Rectangle 7"/>
          <p:cNvSpPr>
            <a:spLocks noGrp="1" noChangeArrowheads="1"/>
          </p:cNvSpPr>
          <p:nvPr>
            <p:ph type="sldNum" sz="quarter" idx="5"/>
          </p:nvPr>
        </p:nvSpPr>
        <p:spPr>
          <a:noFill/>
        </p:spPr>
        <p:txBody>
          <a:bodyPr/>
          <a:lstStyle/>
          <a:p>
            <a:fld id="{62A7134C-F310-46C1-8408-49C1D5C5551C}" type="slidenum">
              <a:rPr lang="en-US"/>
              <a:pPr/>
              <a:t>25</a:t>
            </a:fld>
            <a:endParaRPr lang="en-US"/>
          </a:p>
        </p:txBody>
      </p:sp>
      <p:sp>
        <p:nvSpPr>
          <p:cNvPr id="55299" name="Rectangle 4"/>
          <p:cNvSpPr>
            <a:spLocks noRot="1" noChangeArrowheads="1" noTextEdit="1"/>
          </p:cNvSpPr>
          <p:nvPr>
            <p:ph type="sldImg"/>
          </p:nvPr>
        </p:nvSpPr>
        <p:spPr>
          <a:ln/>
        </p:spPr>
      </p:sp>
      <p:sp>
        <p:nvSpPr>
          <p:cNvPr id="5530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management at Royal wants to minimize the probability of a stock out of inventory items. A policy has been implemented that requires the company to maintain ending inventory of 20 percent of the following month</a:t>
            </a:r>
            <a:r>
              <a:rPr lang="ja-JP" altLang="en-US" smtClean="0">
                <a:ea typeface="ＭＳ Ｐゴシック" pitchFamily="34" charset="-128"/>
              </a:rPr>
              <a:t>’</a:t>
            </a:r>
            <a:r>
              <a:rPr lang="en-US" altLang="ja-JP" smtClean="0">
                <a:ea typeface="ＭＳ Ｐゴシック" pitchFamily="34" charset="-128"/>
              </a:rPr>
              <a:t>s budgeted sales. At the beginning of the quarter, Royal had 4,000 units in inventory.</a:t>
            </a:r>
            <a:br>
              <a:rPr lang="en-US" altLang="ja-JP" smtClean="0">
                <a:ea typeface="ＭＳ Ｐゴシック" pitchFamily="34" charset="-128"/>
              </a:rPr>
            </a:br>
            <a:r>
              <a:rPr lang="en-US" altLang="ja-JP" smtClean="0">
                <a:ea typeface="ＭＳ Ｐゴシック" pitchFamily="34" charset="-128"/>
              </a:rPr>
              <a:t/>
            </a:r>
            <a:br>
              <a:rPr lang="en-US" altLang="ja-JP" smtClean="0">
                <a:ea typeface="ＭＳ Ｐゴシック" pitchFamily="34" charset="-128"/>
              </a:rPr>
            </a:br>
            <a:r>
              <a:rPr lang="en-US" altLang="ja-JP" smtClean="0">
                <a:ea typeface="ＭＳ Ｐゴシック" pitchFamily="34" charset="-128"/>
              </a:rPr>
              <a:t>Let</a:t>
            </a:r>
            <a:r>
              <a:rPr lang="ja-JP" altLang="en-US" smtClean="0">
                <a:ea typeface="ＭＳ Ｐゴシック" pitchFamily="34" charset="-128"/>
              </a:rPr>
              <a:t>’</a:t>
            </a:r>
            <a:r>
              <a:rPr lang="en-US" altLang="ja-JP" smtClean="0">
                <a:ea typeface="ＭＳ Ｐゴシック" pitchFamily="34" charset="-128"/>
              </a:rPr>
              <a:t>s get started on the production budget.</a:t>
            </a:r>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dt" sz="quarter" idx="1"/>
          </p:nvPr>
        </p:nvSpPr>
        <p:spPr>
          <a:noFill/>
        </p:spPr>
        <p:txBody>
          <a:bodyPr/>
          <a:lstStyle/>
          <a:p>
            <a:r>
              <a:rPr lang="en-US"/>
              <a:t>9-</a:t>
            </a:r>
            <a:fld id="{12CC16EE-4A01-4BC6-BAEF-D96B27F29B3C}" type="slidenum">
              <a:rPr lang="en-US"/>
              <a:pPr/>
              <a:t>26</a:t>
            </a:fld>
            <a:endParaRPr lang="en-US"/>
          </a:p>
        </p:txBody>
      </p:sp>
      <p:sp>
        <p:nvSpPr>
          <p:cNvPr id="57346" name="Rectangle 7"/>
          <p:cNvSpPr>
            <a:spLocks noGrp="1" noChangeArrowheads="1"/>
          </p:cNvSpPr>
          <p:nvPr>
            <p:ph type="sldNum" sz="quarter" idx="5"/>
          </p:nvPr>
        </p:nvSpPr>
        <p:spPr>
          <a:noFill/>
        </p:spPr>
        <p:txBody>
          <a:bodyPr/>
          <a:lstStyle/>
          <a:p>
            <a:fld id="{DB28BC61-77CC-4777-AAB7-D248AC65A9AA}" type="slidenum">
              <a:rPr lang="en-US"/>
              <a:pPr/>
              <a:t>26</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We start our production budget with the budgeted sales in units.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type="dt" sz="quarter" idx="1"/>
          </p:nvPr>
        </p:nvSpPr>
        <p:spPr>
          <a:noFill/>
        </p:spPr>
        <p:txBody>
          <a:bodyPr/>
          <a:lstStyle/>
          <a:p>
            <a:r>
              <a:rPr lang="en-US"/>
              <a:t>9-</a:t>
            </a:r>
            <a:fld id="{E9B64B07-DE9F-4D34-B90D-7E6B3899520D}" type="slidenum">
              <a:rPr lang="en-US"/>
              <a:pPr/>
              <a:t>27</a:t>
            </a:fld>
            <a:endParaRPr lang="en-US"/>
          </a:p>
        </p:txBody>
      </p:sp>
      <p:sp>
        <p:nvSpPr>
          <p:cNvPr id="59394" name="Rectangle 7"/>
          <p:cNvSpPr>
            <a:spLocks noGrp="1" noChangeArrowheads="1"/>
          </p:cNvSpPr>
          <p:nvPr>
            <p:ph type="sldNum" sz="quarter" idx="5"/>
          </p:nvPr>
        </p:nvSpPr>
        <p:spPr>
          <a:noFill/>
        </p:spPr>
        <p:txBody>
          <a:bodyPr/>
          <a:lstStyle/>
          <a:p>
            <a:fld id="{4B84D3CE-EECE-4E7F-A7EA-B24ED4B34C6E}" type="slidenum">
              <a:rPr lang="en-US"/>
              <a:pPr/>
              <a:t>27</a:t>
            </a:fld>
            <a:endParaRPr lang="en-US"/>
          </a:p>
        </p:txBody>
      </p:sp>
      <p:sp>
        <p:nvSpPr>
          <p:cNvPr id="59395" name="Rectangle 4"/>
          <p:cNvSpPr>
            <a:spLocks noRot="1" noChangeArrowheads="1" noTextEdit="1"/>
          </p:cNvSpPr>
          <p:nvPr>
            <p:ph type="sldImg"/>
          </p:nvPr>
        </p:nvSpPr>
        <p:spPr>
          <a:ln/>
        </p:spPr>
      </p:sp>
      <p:sp>
        <p:nvSpPr>
          <p:cNvPr id="5939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Part I</a:t>
            </a:r>
          </a:p>
          <a:p>
            <a:pPr eaLnBrk="1" hangingPunct="1"/>
            <a:r>
              <a:rPr lang="en-US" smtClean="0">
                <a:ea typeface="ＭＳ Ｐゴシック" pitchFamily="34" charset="-128"/>
              </a:rPr>
              <a:t>Here is the completed production budget for April. Let</a:t>
            </a:r>
            <a:r>
              <a:rPr lang="ja-JP" altLang="en-US" smtClean="0">
                <a:ea typeface="ＭＳ Ｐゴシック" pitchFamily="34" charset="-128"/>
              </a:rPr>
              <a:t>’</a:t>
            </a:r>
            <a:r>
              <a:rPr lang="en-US" altLang="ja-JP" smtClean="0">
                <a:ea typeface="ＭＳ Ｐゴシック" pitchFamily="34" charset="-128"/>
              </a:rPr>
              <a:t>s see how we put the budget together. We start the monthly budget with projected sales in units for the month. These numbers come from our sales budget.</a:t>
            </a:r>
            <a:br>
              <a:rPr lang="en-US" altLang="ja-JP" smtClean="0">
                <a:ea typeface="ＭＳ Ｐゴシック" pitchFamily="34" charset="-128"/>
              </a:rPr>
            </a:br>
            <a:r>
              <a:rPr lang="en-US" altLang="ja-JP" smtClean="0">
                <a:ea typeface="ＭＳ Ｐゴシック" pitchFamily="34" charset="-128"/>
              </a:rPr>
              <a:t/>
            </a:r>
            <a:br>
              <a:rPr lang="en-US" altLang="ja-JP" smtClean="0">
                <a:ea typeface="ＭＳ Ｐゴシック" pitchFamily="34" charset="-128"/>
              </a:rPr>
            </a:br>
            <a:r>
              <a:rPr lang="en-US" altLang="ja-JP" smtClean="0">
                <a:ea typeface="ＭＳ Ｐゴシック" pitchFamily="34" charset="-128"/>
              </a:rPr>
              <a:t>Part II</a:t>
            </a:r>
          </a:p>
          <a:p>
            <a:pPr eaLnBrk="1" hangingPunct="1"/>
            <a:r>
              <a:rPr lang="en-US" smtClean="0">
                <a:ea typeface="ＭＳ Ｐゴシック" pitchFamily="34" charset="-128"/>
              </a:rPr>
              <a:t>The desired ending inventory is recognition of management</a:t>
            </a:r>
            <a:r>
              <a:rPr lang="ja-JP" altLang="en-US" smtClean="0">
                <a:ea typeface="ＭＳ Ｐゴシック" pitchFamily="34" charset="-128"/>
              </a:rPr>
              <a:t>’</a:t>
            </a:r>
            <a:r>
              <a:rPr lang="en-US" altLang="ja-JP" smtClean="0">
                <a:ea typeface="ＭＳ Ｐゴシック" pitchFamily="34" charset="-128"/>
              </a:rPr>
              <a:t>s policy against stock-out of inventory. We determine the number of units by multiplying May</a:t>
            </a:r>
            <a:r>
              <a:rPr lang="ja-JP" altLang="en-US" smtClean="0">
                <a:ea typeface="ＭＳ Ｐゴシック" pitchFamily="34" charset="-128"/>
              </a:rPr>
              <a:t>’</a:t>
            </a:r>
            <a:r>
              <a:rPr lang="en-US" altLang="ja-JP" smtClean="0">
                <a:ea typeface="ＭＳ Ｐゴシック" pitchFamily="34" charset="-128"/>
              </a:rPr>
              <a:t>s projected unit sales times the 20% established by management as part of its policy. We add the desired ending inventory in units to the projected sales to get our total unit needs for the month.</a:t>
            </a:r>
            <a:br>
              <a:rPr lang="en-US" altLang="ja-JP" smtClean="0">
                <a:ea typeface="ＭＳ Ｐゴシック" pitchFamily="34" charset="-128"/>
              </a:rPr>
            </a:br>
            <a:r>
              <a:rPr lang="en-US" altLang="ja-JP" smtClean="0">
                <a:ea typeface="ＭＳ Ｐゴシック" pitchFamily="34" charset="-128"/>
              </a:rPr>
              <a:t/>
            </a:r>
            <a:br>
              <a:rPr lang="en-US" altLang="ja-JP" smtClean="0">
                <a:ea typeface="ＭＳ Ｐゴシック" pitchFamily="34" charset="-128"/>
              </a:rPr>
            </a:br>
            <a:r>
              <a:rPr lang="en-US" altLang="ja-JP" smtClean="0">
                <a:ea typeface="ＭＳ Ｐゴシック" pitchFamily="34" charset="-128"/>
              </a:rPr>
              <a:t>Part III</a:t>
            </a:r>
          </a:p>
          <a:p>
            <a:pPr eaLnBrk="1" hangingPunct="1"/>
            <a:r>
              <a:rPr lang="en-US" smtClean="0">
                <a:ea typeface="ＭＳ Ｐゴシック" pitchFamily="34" charset="-128"/>
              </a:rPr>
              <a:t>Finally, we subtract the current period</a:t>
            </a:r>
            <a:r>
              <a:rPr lang="ja-JP" altLang="en-US" smtClean="0">
                <a:ea typeface="ＭＳ Ｐゴシック" pitchFamily="34" charset="-128"/>
              </a:rPr>
              <a:t>’</a:t>
            </a:r>
            <a:r>
              <a:rPr lang="en-US" altLang="ja-JP" smtClean="0">
                <a:ea typeface="ＭＳ Ｐゴシック" pitchFamily="34" charset="-128"/>
              </a:rPr>
              <a:t>s inventory. In our case, Royal had 4,000 units in inventory at the end of March. We have now calculated our required production for the month of April.</a:t>
            </a:r>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dt" sz="quarter" idx="1"/>
          </p:nvPr>
        </p:nvSpPr>
        <p:spPr>
          <a:noFill/>
        </p:spPr>
        <p:txBody>
          <a:bodyPr/>
          <a:lstStyle/>
          <a:p>
            <a:r>
              <a:rPr lang="en-US"/>
              <a:t>9-</a:t>
            </a:r>
            <a:fld id="{D1F766E2-EFFF-43AB-B522-8D9E7478DF5C}" type="slidenum">
              <a:rPr lang="en-US"/>
              <a:pPr/>
              <a:t>28</a:t>
            </a:fld>
            <a:endParaRPr lang="en-US"/>
          </a:p>
        </p:txBody>
      </p:sp>
      <p:sp>
        <p:nvSpPr>
          <p:cNvPr id="61442" name="Rectangle 7"/>
          <p:cNvSpPr>
            <a:spLocks noGrp="1" noChangeArrowheads="1"/>
          </p:cNvSpPr>
          <p:nvPr>
            <p:ph type="sldNum" sz="quarter" idx="5"/>
          </p:nvPr>
        </p:nvSpPr>
        <p:spPr>
          <a:noFill/>
        </p:spPr>
        <p:txBody>
          <a:bodyPr/>
          <a:lstStyle/>
          <a:p>
            <a:fld id="{80E7D4C8-C6C4-4EBF-9AA7-0D064790A7A2}" type="slidenum">
              <a:rPr lang="en-US"/>
              <a:pPr/>
              <a:t>28</a:t>
            </a:fld>
            <a:endParaRPr lang="en-US"/>
          </a:p>
        </p:txBody>
      </p:sp>
      <p:sp>
        <p:nvSpPr>
          <p:cNvPr id="61443" name="Rectangle 4"/>
          <p:cNvSpPr>
            <a:spLocks noRot="1" noChangeArrowheads="1" noTextEdit="1"/>
          </p:cNvSpPr>
          <p:nvPr>
            <p:ph type="sldImg"/>
          </p:nvPr>
        </p:nvSpPr>
        <p:spPr>
          <a:ln/>
        </p:spPr>
      </p:sp>
      <p:sp>
        <p:nvSpPr>
          <p:cNvPr id="6144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What did you calculate as the required production for May?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dt" sz="quarter" idx="1"/>
          </p:nvPr>
        </p:nvSpPr>
        <p:spPr>
          <a:noFill/>
        </p:spPr>
        <p:txBody>
          <a:bodyPr/>
          <a:lstStyle/>
          <a:p>
            <a:r>
              <a:rPr lang="en-US"/>
              <a:t>9-</a:t>
            </a:r>
            <a:fld id="{8E745A4A-C53B-44AA-B9C9-F9E5673BC2BC}" type="slidenum">
              <a:rPr lang="en-US"/>
              <a:pPr/>
              <a:t>29</a:t>
            </a:fld>
            <a:endParaRPr lang="en-US"/>
          </a:p>
        </p:txBody>
      </p:sp>
      <p:sp>
        <p:nvSpPr>
          <p:cNvPr id="63490" name="Rectangle 7"/>
          <p:cNvSpPr>
            <a:spLocks noGrp="1" noChangeArrowheads="1"/>
          </p:cNvSpPr>
          <p:nvPr>
            <p:ph type="sldNum" sz="quarter" idx="5"/>
          </p:nvPr>
        </p:nvSpPr>
        <p:spPr>
          <a:noFill/>
        </p:spPr>
        <p:txBody>
          <a:bodyPr/>
          <a:lstStyle/>
          <a:p>
            <a:fld id="{89DC23AE-72EF-4B55-B6B5-CC49363B5F83}" type="slidenum">
              <a:rPr lang="en-US"/>
              <a:pPr/>
              <a:t>29</a:t>
            </a:fld>
            <a:endParaRPr lang="en-US"/>
          </a:p>
        </p:txBody>
      </p:sp>
      <p:sp>
        <p:nvSpPr>
          <p:cNvPr id="63491" name="Rectangle 4"/>
          <p:cNvSpPr>
            <a:spLocks noRot="1" noChangeArrowheads="1" noTextEdit="1"/>
          </p:cNvSpPr>
          <p:nvPr>
            <p:ph type="sldImg"/>
          </p:nvPr>
        </p:nvSpPr>
        <p:spPr>
          <a:ln/>
        </p:spPr>
      </p:sp>
      <p:sp>
        <p:nvSpPr>
          <p:cNvPr id="6349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correct answer is 46,000 units. We will show you the calculation of this amount on the next screen.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a:spLocks noGrp="1" noChangeArrowheads="1"/>
          </p:cNvSpPr>
          <p:nvPr>
            <p:ph type="dt" sz="quarter" idx="1"/>
          </p:nvPr>
        </p:nvSpPr>
        <p:spPr>
          <a:noFill/>
        </p:spPr>
        <p:txBody>
          <a:bodyPr/>
          <a:lstStyle/>
          <a:p>
            <a:r>
              <a:rPr lang="en-US"/>
              <a:t>9-</a:t>
            </a:r>
            <a:fld id="{CB0C14B8-8F34-45A3-B367-CF9F3352D35F}" type="slidenum">
              <a:rPr lang="en-US"/>
              <a:pPr/>
              <a:t>3</a:t>
            </a:fld>
            <a:endParaRPr lang="en-US"/>
          </a:p>
        </p:txBody>
      </p:sp>
      <p:sp>
        <p:nvSpPr>
          <p:cNvPr id="10242" name="Rectangle 7"/>
          <p:cNvSpPr>
            <a:spLocks noGrp="1" noChangeArrowheads="1"/>
          </p:cNvSpPr>
          <p:nvPr>
            <p:ph type="sldNum" sz="quarter" idx="5"/>
          </p:nvPr>
        </p:nvSpPr>
        <p:spPr>
          <a:noFill/>
        </p:spPr>
        <p:txBody>
          <a:bodyPr/>
          <a:lstStyle/>
          <a:p>
            <a:fld id="{AAB5254A-24AD-4B45-8534-9D6F654D7993}" type="slidenum">
              <a:rPr lang="en-US"/>
              <a:pPr/>
              <a:t>3</a:t>
            </a:fld>
            <a:endParaRPr 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Budgeting helps managers make decisions about resources needed and financial results expected for the coming period. Budgets are used to control activities of an organization because they set out a plan for the entire organization.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dt" sz="quarter" idx="1"/>
          </p:nvPr>
        </p:nvSpPr>
        <p:spPr>
          <a:noFill/>
        </p:spPr>
        <p:txBody>
          <a:bodyPr/>
          <a:lstStyle/>
          <a:p>
            <a:r>
              <a:rPr lang="en-US"/>
              <a:t>9-</a:t>
            </a:r>
            <a:fld id="{83DD29D2-918D-4218-AFA4-389D1F80A22A}" type="slidenum">
              <a:rPr lang="en-US"/>
              <a:pPr/>
              <a:t>30</a:t>
            </a:fld>
            <a:endParaRPr lang="en-US"/>
          </a:p>
        </p:txBody>
      </p:sp>
      <p:sp>
        <p:nvSpPr>
          <p:cNvPr id="65538" name="Rectangle 7"/>
          <p:cNvSpPr>
            <a:spLocks noGrp="1" noChangeArrowheads="1"/>
          </p:cNvSpPr>
          <p:nvPr>
            <p:ph type="sldNum" sz="quarter" idx="5"/>
          </p:nvPr>
        </p:nvSpPr>
        <p:spPr>
          <a:noFill/>
        </p:spPr>
        <p:txBody>
          <a:bodyPr/>
          <a:lstStyle/>
          <a:p>
            <a:fld id="{64AF2971-1578-4017-9535-76FD58C64006}" type="slidenum">
              <a:rPr lang="en-US"/>
              <a:pPr/>
              <a:t>30</a:t>
            </a:fld>
            <a:endParaRPr lang="en-US"/>
          </a:p>
        </p:txBody>
      </p:sp>
      <p:sp>
        <p:nvSpPr>
          <p:cNvPr id="65539" name="Rectangle 4"/>
          <p:cNvSpPr>
            <a:spLocks noRot="1" noChangeArrowheads="1" noTextEdit="1"/>
          </p:cNvSpPr>
          <p:nvPr>
            <p:ph type="sldImg"/>
          </p:nvPr>
        </p:nvSpPr>
        <p:spPr>
          <a:ln/>
        </p:spPr>
      </p:sp>
      <p:sp>
        <p:nvSpPr>
          <p:cNvPr id="6554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Notice that the desired ending inventory for April becomes the beginning inventory for May.</a:t>
            </a:r>
          </a:p>
          <a:p>
            <a:pPr eaLnBrk="1" hangingPunct="1"/>
            <a:endParaRPr lang="en-US" smtClean="0">
              <a:ea typeface="ＭＳ Ｐゴシック" pitchFamily="34" charset="-128"/>
            </a:endParaRPr>
          </a:p>
          <a:p>
            <a:pPr eaLnBrk="1" hangingPunct="1"/>
            <a:r>
              <a:rPr lang="en-US" smtClean="0">
                <a:ea typeface="ＭＳ Ｐゴシック" pitchFamily="34" charset="-128"/>
              </a:rPr>
              <a:t>Now let</a:t>
            </a:r>
            <a:r>
              <a:rPr lang="ja-JP" altLang="en-US" smtClean="0">
                <a:ea typeface="ＭＳ Ｐゴシック" pitchFamily="34" charset="-128"/>
              </a:rPr>
              <a:t>’</a:t>
            </a:r>
            <a:r>
              <a:rPr lang="en-US" altLang="ja-JP" smtClean="0">
                <a:ea typeface="ＭＳ Ｐゴシック" pitchFamily="34" charset="-128"/>
              </a:rPr>
              <a:t>s complete the schedule.</a:t>
            </a:r>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dt" sz="quarter" idx="1"/>
          </p:nvPr>
        </p:nvSpPr>
        <p:spPr>
          <a:noFill/>
        </p:spPr>
        <p:txBody>
          <a:bodyPr/>
          <a:lstStyle/>
          <a:p>
            <a:r>
              <a:rPr lang="en-US"/>
              <a:t>9-</a:t>
            </a:r>
            <a:fld id="{F847B658-6E68-44EE-BA98-40BCEB8BCC74}" type="slidenum">
              <a:rPr lang="en-US"/>
              <a:pPr/>
              <a:t>31</a:t>
            </a:fld>
            <a:endParaRPr lang="en-US"/>
          </a:p>
        </p:txBody>
      </p:sp>
      <p:sp>
        <p:nvSpPr>
          <p:cNvPr id="67586" name="Rectangle 7"/>
          <p:cNvSpPr>
            <a:spLocks noGrp="1" noChangeArrowheads="1"/>
          </p:cNvSpPr>
          <p:nvPr>
            <p:ph type="sldNum" sz="quarter" idx="5"/>
          </p:nvPr>
        </p:nvSpPr>
        <p:spPr>
          <a:noFill/>
        </p:spPr>
        <p:txBody>
          <a:bodyPr/>
          <a:lstStyle/>
          <a:p>
            <a:fld id="{7CE1EA51-BF9B-4E0E-AB00-F05C9CEE132E}" type="slidenum">
              <a:rPr lang="en-US"/>
              <a:pPr/>
              <a:t>31</a:t>
            </a:fld>
            <a:endParaRPr lang="en-US"/>
          </a:p>
        </p:txBody>
      </p:sp>
      <p:sp>
        <p:nvSpPr>
          <p:cNvPr id="67587" name="Rectangle 4"/>
          <p:cNvSpPr>
            <a:spLocks noRot="1" noChangeArrowheads="1" noTextEdit="1"/>
          </p:cNvSpPr>
          <p:nvPr>
            <p:ph type="sldImg"/>
          </p:nvPr>
        </p:nvSpPr>
        <p:spPr>
          <a:ln/>
        </p:spPr>
      </p:sp>
      <p:sp>
        <p:nvSpPr>
          <p:cNvPr id="6758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Part I</a:t>
            </a:r>
          </a:p>
          <a:p>
            <a:pPr eaLnBrk="1" hangingPunct="1"/>
            <a:r>
              <a:rPr lang="en-US" smtClean="0">
                <a:ea typeface="ＭＳ Ｐゴシック" pitchFamily="34" charset="-128"/>
              </a:rPr>
              <a:t>We have assumed an ending inventory on June 30th of 5,000 units. If you refer back to the sales data, July sales units are estimated to be 25,000, and 20% of 25,000 equals 5,000 units.</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Part II</a:t>
            </a:r>
          </a:p>
          <a:p>
            <a:pPr eaLnBrk="1" hangingPunct="1"/>
            <a:r>
              <a:rPr lang="en-US" smtClean="0">
                <a:ea typeface="ＭＳ Ｐゴシック" pitchFamily="34" charset="-128"/>
              </a:rPr>
              <a:t>The ending inventory at June 30th becomes the ending inventory for the quarter.</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Part III</a:t>
            </a:r>
          </a:p>
          <a:p>
            <a:pPr eaLnBrk="1" hangingPunct="1"/>
            <a:r>
              <a:rPr lang="en-US" smtClean="0">
                <a:ea typeface="ＭＳ Ｐゴシック" pitchFamily="34" charset="-128"/>
              </a:rPr>
              <a:t>The beginning inventory comes from the March 31st inventory of 4,000 units. Be careful that you don</a:t>
            </a:r>
            <a:r>
              <a:rPr lang="ja-JP" altLang="en-US" smtClean="0">
                <a:ea typeface="ＭＳ Ｐゴシック" pitchFamily="34" charset="-128"/>
              </a:rPr>
              <a:t>’</a:t>
            </a:r>
            <a:r>
              <a:rPr lang="en-US" altLang="ja-JP" smtClean="0">
                <a:ea typeface="ＭＳ Ｐゴシック" pitchFamily="34" charset="-128"/>
              </a:rPr>
              <a:t>t just carry the 6,000 units at the beginning of June to the beginning inventory for the quarter column. It is a common mistake.</a:t>
            </a:r>
            <a:br>
              <a:rPr lang="en-US" altLang="ja-JP" smtClean="0">
                <a:ea typeface="ＭＳ Ｐゴシック" pitchFamily="34" charset="-128"/>
              </a:rPr>
            </a:br>
            <a:r>
              <a:rPr lang="en-US" altLang="ja-JP" smtClean="0">
                <a:ea typeface="ＭＳ Ｐゴシック" pitchFamily="34" charset="-128"/>
              </a:rPr>
              <a:t/>
            </a:r>
            <a:br>
              <a:rPr lang="en-US" altLang="ja-JP" smtClean="0">
                <a:ea typeface="ＭＳ Ｐゴシック" pitchFamily="34" charset="-128"/>
              </a:rPr>
            </a:br>
            <a:r>
              <a:rPr lang="en-US" altLang="ja-JP" smtClean="0">
                <a:ea typeface="ＭＳ Ｐゴシック" pitchFamily="34" charset="-128"/>
              </a:rPr>
              <a:t>For the quarter, we will need to produce 101,000 units to meet our sales and inventory goals. Now that we know our required production, let</a:t>
            </a:r>
            <a:r>
              <a:rPr lang="ja-JP" altLang="en-US" smtClean="0">
                <a:ea typeface="ＭＳ Ｐゴシック" pitchFamily="34" charset="-128"/>
              </a:rPr>
              <a:t>’</a:t>
            </a:r>
            <a:r>
              <a:rPr lang="en-US" altLang="ja-JP" smtClean="0">
                <a:ea typeface="ＭＳ Ｐゴシック" pitchFamily="34" charset="-128"/>
              </a:rPr>
              <a:t>s look at the direct materials budget.</a:t>
            </a:r>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dt" sz="quarter" idx="1"/>
          </p:nvPr>
        </p:nvSpPr>
        <p:spPr>
          <a:noFill/>
        </p:spPr>
        <p:txBody>
          <a:bodyPr/>
          <a:lstStyle/>
          <a:p>
            <a:r>
              <a:rPr lang="en-US"/>
              <a:t>9-</a:t>
            </a:r>
            <a:fld id="{29D49D1F-2CA8-467A-8B64-20812FD50857}" type="slidenum">
              <a:rPr lang="en-US"/>
              <a:pPr/>
              <a:t>32</a:t>
            </a:fld>
            <a:endParaRPr lang="en-US"/>
          </a:p>
        </p:txBody>
      </p:sp>
      <p:sp>
        <p:nvSpPr>
          <p:cNvPr id="69634" name="Rectangle 7"/>
          <p:cNvSpPr>
            <a:spLocks noGrp="1" noChangeArrowheads="1"/>
          </p:cNvSpPr>
          <p:nvPr>
            <p:ph type="sldNum" sz="quarter" idx="5"/>
          </p:nvPr>
        </p:nvSpPr>
        <p:spPr>
          <a:noFill/>
        </p:spPr>
        <p:txBody>
          <a:bodyPr/>
          <a:lstStyle/>
          <a:p>
            <a:fld id="{4BB7BAEB-897D-4023-9977-C2A31D1A9020}" type="slidenum">
              <a:rPr lang="en-US"/>
              <a:pPr/>
              <a:t>32</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4 is to prepare a direct materials budget, including a schedule of expected cash disbursements for purchases of materials.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dt" sz="quarter" idx="1"/>
          </p:nvPr>
        </p:nvSpPr>
        <p:spPr>
          <a:noFill/>
        </p:spPr>
        <p:txBody>
          <a:bodyPr/>
          <a:lstStyle/>
          <a:p>
            <a:r>
              <a:rPr lang="en-US"/>
              <a:t>9-</a:t>
            </a:r>
            <a:fld id="{45700FB3-1479-497A-ADA4-F70B2AE4A225}" type="slidenum">
              <a:rPr lang="en-US"/>
              <a:pPr/>
              <a:t>33</a:t>
            </a:fld>
            <a:endParaRPr lang="en-US"/>
          </a:p>
        </p:txBody>
      </p:sp>
      <p:sp>
        <p:nvSpPr>
          <p:cNvPr id="71682" name="Rectangle 7"/>
          <p:cNvSpPr>
            <a:spLocks noGrp="1" noChangeArrowheads="1"/>
          </p:cNvSpPr>
          <p:nvPr>
            <p:ph type="sldNum" sz="quarter" idx="5"/>
          </p:nvPr>
        </p:nvSpPr>
        <p:spPr>
          <a:noFill/>
        </p:spPr>
        <p:txBody>
          <a:bodyPr/>
          <a:lstStyle/>
          <a:p>
            <a:fld id="{87F3929A-AD70-4E1F-A8F1-57BB17EAAB48}" type="slidenum">
              <a:rPr lang="en-US"/>
              <a:pPr/>
              <a:t>33</a:t>
            </a:fld>
            <a:endParaRPr lang="en-US"/>
          </a:p>
        </p:txBody>
      </p:sp>
      <p:sp>
        <p:nvSpPr>
          <p:cNvPr id="71683" name="Rectangle 4"/>
          <p:cNvSpPr>
            <a:spLocks noRot="1" noChangeArrowheads="1" noTextEdit="1"/>
          </p:cNvSpPr>
          <p:nvPr>
            <p:ph type="sldImg"/>
          </p:nvPr>
        </p:nvSpPr>
        <p:spPr>
          <a:ln/>
        </p:spPr>
      </p:sp>
      <p:sp>
        <p:nvSpPr>
          <p:cNvPr id="7168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Each good unit of output requires 5 pounds of direct material. Management does not want to run out of direct materials, so a policy has been established that materials on hand at the end of each month must be equal to 10% of the following month</a:t>
            </a:r>
            <a:r>
              <a:rPr lang="ja-JP" altLang="en-US" smtClean="0">
                <a:ea typeface="ＭＳ Ｐゴシック" pitchFamily="34" charset="-128"/>
              </a:rPr>
              <a:t>’</a:t>
            </a:r>
            <a:r>
              <a:rPr lang="en-US" altLang="ja-JP" smtClean="0">
                <a:ea typeface="ＭＳ Ｐゴシック" pitchFamily="34" charset="-128"/>
              </a:rPr>
              <a:t>s production. At the beginning of the month, Royal has 13,000 pounds of direct material on hand. Each pound of direct material costs 40 cents.</a:t>
            </a:r>
            <a:br>
              <a:rPr lang="en-US" altLang="ja-JP" smtClean="0">
                <a:ea typeface="ＭＳ Ｐゴシック" pitchFamily="34" charset="-128"/>
              </a:rPr>
            </a:br>
            <a:r>
              <a:rPr lang="en-US" altLang="ja-JP" smtClean="0">
                <a:ea typeface="ＭＳ Ｐゴシック" pitchFamily="34" charset="-128"/>
              </a:rPr>
              <a:t/>
            </a:r>
            <a:br>
              <a:rPr lang="en-US" altLang="ja-JP" smtClean="0">
                <a:ea typeface="ＭＳ Ｐゴシック" pitchFamily="34" charset="-128"/>
              </a:rPr>
            </a:br>
            <a:r>
              <a:rPr lang="en-US" altLang="ja-JP" smtClean="0">
                <a:ea typeface="ＭＳ Ｐゴシック" pitchFamily="34" charset="-128"/>
              </a:rPr>
              <a:t>Let</a:t>
            </a:r>
            <a:r>
              <a:rPr lang="ja-JP" altLang="en-US" smtClean="0">
                <a:ea typeface="ＭＳ Ｐゴシック" pitchFamily="34" charset="-128"/>
              </a:rPr>
              <a:t>’</a:t>
            </a:r>
            <a:r>
              <a:rPr lang="en-US" altLang="ja-JP" smtClean="0">
                <a:ea typeface="ＭＳ Ｐゴシック" pitchFamily="34" charset="-128"/>
              </a:rPr>
              <a:t>s complete the direct materials budget.</a:t>
            </a:r>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dt" sz="quarter" idx="1"/>
          </p:nvPr>
        </p:nvSpPr>
        <p:spPr>
          <a:noFill/>
        </p:spPr>
        <p:txBody>
          <a:bodyPr/>
          <a:lstStyle/>
          <a:p>
            <a:r>
              <a:rPr lang="en-US"/>
              <a:t>9-</a:t>
            </a:r>
            <a:fld id="{FA10A634-DD9F-45C8-8753-3103263C731D}" type="slidenum">
              <a:rPr lang="en-US"/>
              <a:pPr/>
              <a:t>34</a:t>
            </a:fld>
            <a:endParaRPr lang="en-US"/>
          </a:p>
        </p:txBody>
      </p:sp>
      <p:sp>
        <p:nvSpPr>
          <p:cNvPr id="73730" name="Rectangle 7"/>
          <p:cNvSpPr>
            <a:spLocks noGrp="1" noChangeArrowheads="1"/>
          </p:cNvSpPr>
          <p:nvPr>
            <p:ph type="sldNum" sz="quarter" idx="5"/>
          </p:nvPr>
        </p:nvSpPr>
        <p:spPr>
          <a:noFill/>
        </p:spPr>
        <p:txBody>
          <a:bodyPr/>
          <a:lstStyle/>
          <a:p>
            <a:fld id="{C2018323-A59B-4BAC-A954-DB2430AF5470}" type="slidenum">
              <a:rPr lang="en-US"/>
              <a:pPr/>
              <a:t>34</a:t>
            </a:fld>
            <a:endParaRPr lang="en-US"/>
          </a:p>
        </p:txBody>
      </p:sp>
      <p:sp>
        <p:nvSpPr>
          <p:cNvPr id="73731" name="Rectangle 4"/>
          <p:cNvSpPr>
            <a:spLocks noRot="1" noChangeArrowheads="1" noTextEdit="1"/>
          </p:cNvSpPr>
          <p:nvPr>
            <p:ph type="sldImg"/>
          </p:nvPr>
        </p:nvSpPr>
        <p:spPr>
          <a:ln/>
        </p:spPr>
      </p:sp>
      <p:sp>
        <p:nvSpPr>
          <p:cNvPr id="7373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first step in preparing the direct materials budget is to insert the required production in units from the production budget.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dt" sz="quarter" idx="1"/>
          </p:nvPr>
        </p:nvSpPr>
        <p:spPr>
          <a:noFill/>
        </p:spPr>
        <p:txBody>
          <a:bodyPr/>
          <a:lstStyle/>
          <a:p>
            <a:r>
              <a:rPr lang="en-US"/>
              <a:t>9-</a:t>
            </a:r>
            <a:fld id="{403E0AAF-1712-46CC-B896-916F3FFC4059}" type="slidenum">
              <a:rPr lang="en-US"/>
              <a:pPr/>
              <a:t>35</a:t>
            </a:fld>
            <a:endParaRPr lang="en-US"/>
          </a:p>
        </p:txBody>
      </p:sp>
      <p:sp>
        <p:nvSpPr>
          <p:cNvPr id="75778" name="Rectangle 7"/>
          <p:cNvSpPr>
            <a:spLocks noGrp="1" noChangeArrowheads="1"/>
          </p:cNvSpPr>
          <p:nvPr>
            <p:ph type="sldNum" sz="quarter" idx="5"/>
          </p:nvPr>
        </p:nvSpPr>
        <p:spPr>
          <a:noFill/>
        </p:spPr>
        <p:txBody>
          <a:bodyPr/>
          <a:lstStyle/>
          <a:p>
            <a:fld id="{4473E544-58B8-49D2-A944-2126330F6603}" type="slidenum">
              <a:rPr lang="en-US"/>
              <a:pPr/>
              <a:t>35</a:t>
            </a:fld>
            <a:endParaRPr lang="en-US"/>
          </a:p>
        </p:txBody>
      </p:sp>
      <p:sp>
        <p:nvSpPr>
          <p:cNvPr id="75779" name="Rectangle 4"/>
          <p:cNvSpPr>
            <a:spLocks noRot="1" noChangeArrowheads="1" noTextEdit="1"/>
          </p:cNvSpPr>
          <p:nvPr>
            <p:ph type="sldImg"/>
          </p:nvPr>
        </p:nvSpPr>
        <p:spPr>
          <a:ln/>
        </p:spPr>
      </p:sp>
      <p:sp>
        <p:nvSpPr>
          <p:cNvPr id="7578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begin with our required production from the production budget just completed. We multiply the required unit production by the number of pounds of direct materials needed. Five pounds per unit is used, so for April</a:t>
            </a:r>
            <a:r>
              <a:rPr lang="ja-JP" altLang="en-US" smtClean="0">
                <a:ea typeface="ＭＳ Ｐゴシック" pitchFamily="34" charset="-128"/>
              </a:rPr>
              <a:t>’</a:t>
            </a:r>
            <a:r>
              <a:rPr lang="en-US" altLang="ja-JP" smtClean="0">
                <a:ea typeface="ＭＳ Ｐゴシック" pitchFamily="34" charset="-128"/>
              </a:rPr>
              <a:t>s production, we will need 130,000 pounds of direct materials.</a:t>
            </a:r>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dt" sz="quarter" idx="1"/>
          </p:nvPr>
        </p:nvSpPr>
        <p:spPr>
          <a:noFill/>
        </p:spPr>
        <p:txBody>
          <a:bodyPr/>
          <a:lstStyle/>
          <a:p>
            <a:r>
              <a:rPr lang="en-US"/>
              <a:t>9-</a:t>
            </a:r>
            <a:fld id="{EE46B147-25F7-4839-979C-185145042941}" type="slidenum">
              <a:rPr lang="en-US"/>
              <a:pPr/>
              <a:t>36</a:t>
            </a:fld>
            <a:endParaRPr lang="en-US"/>
          </a:p>
        </p:txBody>
      </p:sp>
      <p:sp>
        <p:nvSpPr>
          <p:cNvPr id="77826" name="Rectangle 7"/>
          <p:cNvSpPr>
            <a:spLocks noGrp="1" noChangeArrowheads="1"/>
          </p:cNvSpPr>
          <p:nvPr>
            <p:ph type="sldNum" sz="quarter" idx="5"/>
          </p:nvPr>
        </p:nvSpPr>
        <p:spPr>
          <a:noFill/>
        </p:spPr>
        <p:txBody>
          <a:bodyPr/>
          <a:lstStyle/>
          <a:p>
            <a:fld id="{60CFE1F6-85CC-4540-8C51-A61E7DF75EA8}" type="slidenum">
              <a:rPr lang="en-US"/>
              <a:pPr/>
              <a:t>36</a:t>
            </a:fld>
            <a:endParaRPr lang="en-US"/>
          </a:p>
        </p:txBody>
      </p:sp>
      <p:sp>
        <p:nvSpPr>
          <p:cNvPr id="77827" name="Rectangle 4"/>
          <p:cNvSpPr>
            <a:spLocks noRot="1" noChangeArrowheads="1" noTextEdit="1"/>
          </p:cNvSpPr>
          <p:nvPr>
            <p:ph type="sldImg"/>
          </p:nvPr>
        </p:nvSpPr>
        <p:spPr>
          <a:ln/>
        </p:spPr>
      </p:sp>
      <p:sp>
        <p:nvSpPr>
          <p:cNvPr id="7782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Part I</a:t>
            </a:r>
          </a:p>
          <a:p>
            <a:pPr eaLnBrk="1" hangingPunct="1"/>
            <a:r>
              <a:rPr lang="en-US" smtClean="0">
                <a:ea typeface="ＭＳ Ｐゴシック" pitchFamily="34" charset="-128"/>
              </a:rPr>
              <a:t>To our production needs, we must add the number of pounds necessary to meet management</a:t>
            </a:r>
            <a:r>
              <a:rPr lang="ja-JP" altLang="en-US" smtClean="0">
                <a:ea typeface="ＭＳ Ｐゴシック" pitchFamily="34" charset="-128"/>
              </a:rPr>
              <a:t>’</a:t>
            </a:r>
            <a:r>
              <a:rPr lang="en-US" altLang="ja-JP" smtClean="0">
                <a:ea typeface="ＭＳ Ｐゴシック" pitchFamily="34" charset="-128"/>
              </a:rPr>
              <a:t>s policy regarding minimum inventory levels. The ending inventory for April is equal to 10% of May</a:t>
            </a:r>
            <a:r>
              <a:rPr lang="ja-JP" altLang="en-US" smtClean="0">
                <a:ea typeface="ＭＳ Ｐゴシック" pitchFamily="34" charset="-128"/>
              </a:rPr>
              <a:t>’</a:t>
            </a:r>
            <a:r>
              <a:rPr lang="en-US" altLang="ja-JP" smtClean="0">
                <a:ea typeface="ＭＳ Ｐゴシック" pitchFamily="34" charset="-128"/>
              </a:rPr>
              <a:t>s production needs, or 23,000 pounds. The total number of pounds needed in April is 153,000 pounds.</a:t>
            </a:r>
          </a:p>
          <a:p>
            <a:pPr eaLnBrk="1" hangingPunct="1"/>
            <a:endParaRPr lang="en-US" smtClean="0">
              <a:ea typeface="ＭＳ Ｐゴシック" pitchFamily="34" charset="-128"/>
            </a:endParaRPr>
          </a:p>
          <a:p>
            <a:pPr eaLnBrk="1" hangingPunct="1"/>
            <a:r>
              <a:rPr lang="en-US" smtClean="0">
                <a:ea typeface="ＭＳ Ｐゴシック" pitchFamily="34" charset="-128"/>
              </a:rPr>
              <a:t>Part II</a:t>
            </a:r>
          </a:p>
          <a:p>
            <a:pPr eaLnBrk="1" hangingPunct="1"/>
            <a:r>
              <a:rPr lang="en-US" smtClean="0">
                <a:ea typeface="ＭＳ Ｐゴシック" pitchFamily="34" charset="-128"/>
              </a:rPr>
              <a:t>Finally, we subtract our materials on hand to determine the number of pounds of material that must be purchased. During April, Royal must purchase 140,000 pounds of direct materials.</a:t>
            </a:r>
          </a:p>
          <a:p>
            <a:pPr eaLnBrk="1" hangingPunct="1"/>
            <a:endParaRPr lang="en-US" smtClean="0">
              <a:ea typeface="ＭＳ Ｐゴシック" pitchFamily="34" charset="-128"/>
            </a:endParaRPr>
          </a:p>
          <a:p>
            <a:pPr eaLnBrk="1" hangingPunct="1"/>
            <a:r>
              <a:rPr lang="en-US" smtClean="0">
                <a:ea typeface="ＭＳ Ｐゴシック" pitchFamily="34" charset="-128"/>
              </a:rPr>
              <a:t>Part III</a:t>
            </a:r>
          </a:p>
          <a:p>
            <a:pPr eaLnBrk="1" hangingPunct="1"/>
            <a:r>
              <a:rPr lang="en-US" smtClean="0">
                <a:ea typeface="ＭＳ Ｐゴシック" pitchFamily="34" charset="-128"/>
              </a:rPr>
              <a:t>Why don</a:t>
            </a:r>
            <a:r>
              <a:rPr lang="ja-JP" altLang="en-US" smtClean="0">
                <a:ea typeface="ＭＳ Ｐゴシック" pitchFamily="34" charset="-128"/>
              </a:rPr>
              <a:t>’</a:t>
            </a:r>
            <a:r>
              <a:rPr lang="en-US" altLang="ja-JP" smtClean="0">
                <a:ea typeface="ＭＳ Ｐゴシック" pitchFamily="34" charset="-128"/>
              </a:rPr>
              <a:t>t you calculate the materials to be purchased in May?</a:t>
            </a:r>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ChangeArrowheads="1"/>
          </p:cNvSpPr>
          <p:nvPr>
            <p:ph type="dt" sz="quarter" idx="1"/>
          </p:nvPr>
        </p:nvSpPr>
        <p:spPr>
          <a:noFill/>
        </p:spPr>
        <p:txBody>
          <a:bodyPr/>
          <a:lstStyle/>
          <a:p>
            <a:r>
              <a:rPr lang="en-US"/>
              <a:t>9-</a:t>
            </a:r>
            <a:fld id="{9A9C7D2D-93FF-485B-8895-5EEA67FF21BB}" type="slidenum">
              <a:rPr lang="en-US"/>
              <a:pPr/>
              <a:t>37</a:t>
            </a:fld>
            <a:endParaRPr lang="en-US"/>
          </a:p>
        </p:txBody>
      </p:sp>
      <p:sp>
        <p:nvSpPr>
          <p:cNvPr id="79874" name="Rectangle 7"/>
          <p:cNvSpPr>
            <a:spLocks noGrp="1" noChangeArrowheads="1"/>
          </p:cNvSpPr>
          <p:nvPr>
            <p:ph type="sldNum" sz="quarter" idx="5"/>
          </p:nvPr>
        </p:nvSpPr>
        <p:spPr>
          <a:noFill/>
        </p:spPr>
        <p:txBody>
          <a:bodyPr/>
          <a:lstStyle/>
          <a:p>
            <a:fld id="{F13C0645-3374-4959-95EB-FD74F5D49ED5}" type="slidenum">
              <a:rPr lang="en-US"/>
              <a:pPr/>
              <a:t>37</a:t>
            </a:fld>
            <a:endParaRPr lang="en-US"/>
          </a:p>
        </p:txBody>
      </p:sp>
      <p:sp>
        <p:nvSpPr>
          <p:cNvPr id="79875" name="Rectangle 4"/>
          <p:cNvSpPr>
            <a:spLocks noRot="1" noChangeArrowheads="1" noTextEdit="1"/>
          </p:cNvSpPr>
          <p:nvPr>
            <p:ph type="sldImg"/>
          </p:nvPr>
        </p:nvSpPr>
        <p:spPr>
          <a:ln/>
        </p:spPr>
      </p:sp>
      <p:sp>
        <p:nvSpPr>
          <p:cNvPr id="7987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What was the result of your calculation?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noChangeArrowheads="1"/>
          </p:cNvSpPr>
          <p:nvPr>
            <p:ph type="dt" sz="quarter" idx="1"/>
          </p:nvPr>
        </p:nvSpPr>
        <p:spPr>
          <a:noFill/>
        </p:spPr>
        <p:txBody>
          <a:bodyPr/>
          <a:lstStyle/>
          <a:p>
            <a:r>
              <a:rPr lang="en-US"/>
              <a:t>9-</a:t>
            </a:r>
            <a:fld id="{011573FB-1099-4560-BE47-CB43410FBAFF}" type="slidenum">
              <a:rPr lang="en-US"/>
              <a:pPr/>
              <a:t>38</a:t>
            </a:fld>
            <a:endParaRPr lang="en-US"/>
          </a:p>
        </p:txBody>
      </p:sp>
      <p:sp>
        <p:nvSpPr>
          <p:cNvPr id="81922" name="Rectangle 7"/>
          <p:cNvSpPr>
            <a:spLocks noGrp="1" noChangeArrowheads="1"/>
          </p:cNvSpPr>
          <p:nvPr>
            <p:ph type="sldNum" sz="quarter" idx="5"/>
          </p:nvPr>
        </p:nvSpPr>
        <p:spPr>
          <a:noFill/>
        </p:spPr>
        <p:txBody>
          <a:bodyPr/>
          <a:lstStyle/>
          <a:p>
            <a:fld id="{389C759C-9D3A-489B-AF51-771A1B4A231C}" type="slidenum">
              <a:rPr lang="en-US"/>
              <a:pPr/>
              <a:t>38</a:t>
            </a:fld>
            <a:endParaRPr lang="en-US"/>
          </a:p>
        </p:txBody>
      </p:sp>
      <p:sp>
        <p:nvSpPr>
          <p:cNvPr id="81923" name="Rectangle 4"/>
          <p:cNvSpPr>
            <a:spLocks noRot="1" noChangeArrowheads="1" noTextEdit="1"/>
          </p:cNvSpPr>
          <p:nvPr>
            <p:ph type="sldImg"/>
          </p:nvPr>
        </p:nvSpPr>
        <p:spPr>
          <a:ln/>
        </p:spPr>
      </p:sp>
      <p:sp>
        <p:nvSpPr>
          <p:cNvPr id="8192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correct answer is 221,500 pounds. Let</a:t>
            </a:r>
            <a:r>
              <a:rPr lang="ja-JP" altLang="en-US" smtClean="0">
                <a:ea typeface="ＭＳ Ｐゴシック" pitchFamily="34" charset="-128"/>
              </a:rPr>
              <a:t>’</a:t>
            </a:r>
            <a:r>
              <a:rPr lang="en-US" altLang="ja-JP" smtClean="0">
                <a:ea typeface="ＭＳ Ｐゴシック" pitchFamily="34" charset="-128"/>
              </a:rPr>
              <a:t>s see how we got this value.</a:t>
            </a:r>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type="dt" sz="quarter" idx="1"/>
          </p:nvPr>
        </p:nvSpPr>
        <p:spPr>
          <a:noFill/>
        </p:spPr>
        <p:txBody>
          <a:bodyPr/>
          <a:lstStyle/>
          <a:p>
            <a:r>
              <a:rPr lang="en-US"/>
              <a:t>9-</a:t>
            </a:r>
            <a:fld id="{05A31ABD-6032-4D90-8DD2-C96B55F7DEA2}" type="slidenum">
              <a:rPr lang="en-US"/>
              <a:pPr/>
              <a:t>39</a:t>
            </a:fld>
            <a:endParaRPr lang="en-US"/>
          </a:p>
        </p:txBody>
      </p:sp>
      <p:sp>
        <p:nvSpPr>
          <p:cNvPr id="83970" name="Rectangle 7"/>
          <p:cNvSpPr>
            <a:spLocks noGrp="1" noChangeArrowheads="1"/>
          </p:cNvSpPr>
          <p:nvPr>
            <p:ph type="sldNum" sz="quarter" idx="5"/>
          </p:nvPr>
        </p:nvSpPr>
        <p:spPr>
          <a:noFill/>
        </p:spPr>
        <p:txBody>
          <a:bodyPr/>
          <a:lstStyle/>
          <a:p>
            <a:fld id="{A8B2D4F9-B5E3-48F2-A75D-C70273EF4CC0}" type="slidenum">
              <a:rPr lang="en-US"/>
              <a:pPr/>
              <a:t>39</a:t>
            </a:fld>
            <a:endParaRPr 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Recall that the ending inventory in one month becomes the beginning inventory in the next month. You can see that 221,500 pounds of material must be purchased in May. Now, let</a:t>
            </a:r>
            <a:r>
              <a:rPr lang="ja-JP" altLang="en-US" smtClean="0">
                <a:ea typeface="ＭＳ Ｐゴシック" pitchFamily="34" charset="-128"/>
              </a:rPr>
              <a:t>’</a:t>
            </a:r>
            <a:r>
              <a:rPr lang="en-US" altLang="ja-JP" smtClean="0">
                <a:ea typeface="ＭＳ Ｐゴシック" pitchFamily="34" charset="-128"/>
              </a:rPr>
              <a:t>s complete the remainder of the schedule.</a:t>
            </a: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noChangeArrowheads="1"/>
          </p:cNvSpPr>
          <p:nvPr>
            <p:ph type="dt" sz="quarter" idx="1"/>
          </p:nvPr>
        </p:nvSpPr>
        <p:spPr>
          <a:noFill/>
        </p:spPr>
        <p:txBody>
          <a:bodyPr/>
          <a:lstStyle/>
          <a:p>
            <a:r>
              <a:rPr lang="en-US"/>
              <a:t>9-</a:t>
            </a:r>
            <a:fld id="{D03E2D63-6498-441E-846F-E8B93BCBA273}" type="slidenum">
              <a:rPr lang="en-US"/>
              <a:pPr/>
              <a:t>4</a:t>
            </a:fld>
            <a:endParaRPr lang="en-US"/>
          </a:p>
        </p:txBody>
      </p:sp>
      <p:sp>
        <p:nvSpPr>
          <p:cNvPr id="12290" name="Rectangle 7"/>
          <p:cNvSpPr>
            <a:spLocks noGrp="1" noChangeArrowheads="1"/>
          </p:cNvSpPr>
          <p:nvPr>
            <p:ph type="sldNum" sz="quarter" idx="5"/>
          </p:nvPr>
        </p:nvSpPr>
        <p:spPr>
          <a:noFill/>
        </p:spPr>
        <p:txBody>
          <a:bodyPr/>
          <a:lstStyle/>
          <a:p>
            <a:fld id="{7A9150D7-FE3F-4A03-927A-7FCCF6A1A6B0}" type="slidenum">
              <a:rPr lang="en-US"/>
              <a:pPr/>
              <a:t>4</a:t>
            </a:fld>
            <a:endParaRPr lang="en-US"/>
          </a:p>
        </p:txBody>
      </p:sp>
      <p:sp>
        <p:nvSpPr>
          <p:cNvPr id="12291" name="Rectangle 4"/>
          <p:cNvSpPr>
            <a:spLocks noRot="1" noChangeArrowheads="1" noTextEdit="1"/>
          </p:cNvSpPr>
          <p:nvPr>
            <p:ph type="sldImg"/>
          </p:nvPr>
        </p:nvSpPr>
        <p:spPr>
          <a:ln/>
        </p:spPr>
      </p:sp>
      <p:sp>
        <p:nvSpPr>
          <p:cNvPr id="1229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To be effective, a good budgeting system must provide for both planning and control. Good planning without effective control is time wasted.</a:t>
            </a:r>
          </a:p>
          <a:p>
            <a:pPr eaLnBrk="1" hangingPunct="1"/>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dt" sz="quarter" idx="1"/>
          </p:nvPr>
        </p:nvSpPr>
        <p:spPr>
          <a:noFill/>
        </p:spPr>
        <p:txBody>
          <a:bodyPr/>
          <a:lstStyle/>
          <a:p>
            <a:r>
              <a:rPr lang="en-US"/>
              <a:t>9-</a:t>
            </a:r>
            <a:fld id="{B848C37B-DBA6-465F-AAC8-2A9B8AC56122}" type="slidenum">
              <a:rPr lang="en-US"/>
              <a:pPr/>
              <a:t>40</a:t>
            </a:fld>
            <a:endParaRPr lang="en-US"/>
          </a:p>
        </p:txBody>
      </p:sp>
      <p:sp>
        <p:nvSpPr>
          <p:cNvPr id="86018" name="Rectangle 7"/>
          <p:cNvSpPr>
            <a:spLocks noGrp="1" noChangeArrowheads="1"/>
          </p:cNvSpPr>
          <p:nvPr>
            <p:ph type="sldNum" sz="quarter" idx="5"/>
          </p:nvPr>
        </p:nvSpPr>
        <p:spPr>
          <a:noFill/>
        </p:spPr>
        <p:txBody>
          <a:bodyPr/>
          <a:lstStyle/>
          <a:p>
            <a:fld id="{1514D98A-E3D0-42F7-B918-C4EE2A425B41}" type="slidenum">
              <a:rPr lang="en-US"/>
              <a:pPr/>
              <a:t>40</a:t>
            </a:fld>
            <a:endParaRPr lang="en-US"/>
          </a:p>
        </p:txBody>
      </p:sp>
      <p:sp>
        <p:nvSpPr>
          <p:cNvPr id="86019" name="Rectangle 4"/>
          <p:cNvSpPr>
            <a:spLocks noRot="1" noChangeArrowheads="1" noTextEdit="1"/>
          </p:cNvSpPr>
          <p:nvPr>
            <p:ph type="sldImg"/>
          </p:nvPr>
        </p:nvSpPr>
        <p:spPr>
          <a:ln/>
        </p:spPr>
      </p:sp>
      <p:sp>
        <p:nvSpPr>
          <p:cNvPr id="8602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Here is the complete schedule for May and June. Once again, you can see that the ending inventory in May becomes the beginning inventory in June. Notice that we assumed an ending inventory of 11,500 pounds. For the quarter, we will need to purchase 503,500 pounds of direct materials.</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Did you remember to bring the beginning inventory from April to the quarter column?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dt" sz="quarter" idx="1"/>
          </p:nvPr>
        </p:nvSpPr>
        <p:spPr>
          <a:noFill/>
        </p:spPr>
        <p:txBody>
          <a:bodyPr/>
          <a:lstStyle/>
          <a:p>
            <a:r>
              <a:rPr lang="en-US"/>
              <a:t>9-</a:t>
            </a:r>
            <a:fld id="{EE662E6C-87DA-43B5-849E-FD221F51801A}" type="slidenum">
              <a:rPr lang="en-US"/>
              <a:pPr/>
              <a:t>41</a:t>
            </a:fld>
            <a:endParaRPr lang="en-US"/>
          </a:p>
        </p:txBody>
      </p:sp>
      <p:sp>
        <p:nvSpPr>
          <p:cNvPr id="88066" name="Rectangle 7"/>
          <p:cNvSpPr>
            <a:spLocks noGrp="1" noChangeArrowheads="1"/>
          </p:cNvSpPr>
          <p:nvPr>
            <p:ph type="sldNum" sz="quarter" idx="5"/>
          </p:nvPr>
        </p:nvSpPr>
        <p:spPr>
          <a:noFill/>
        </p:spPr>
        <p:txBody>
          <a:bodyPr/>
          <a:lstStyle/>
          <a:p>
            <a:fld id="{ACFA9B13-AD56-4340-B087-006C9CCF5730}" type="slidenum">
              <a:rPr lang="en-US"/>
              <a:pPr/>
              <a:t>41</a:t>
            </a:fld>
            <a:endParaRPr lang="en-US"/>
          </a:p>
        </p:txBody>
      </p:sp>
      <p:sp>
        <p:nvSpPr>
          <p:cNvPr id="88067" name="Rectangle 4"/>
          <p:cNvSpPr>
            <a:spLocks noRot="1" noChangeArrowheads="1" noTextEdit="1"/>
          </p:cNvSpPr>
          <p:nvPr>
            <p:ph type="sldImg"/>
          </p:nvPr>
        </p:nvSpPr>
        <p:spPr>
          <a:ln/>
        </p:spPr>
      </p:sp>
      <p:sp>
        <p:nvSpPr>
          <p:cNvPr id="8806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Recall that Royal pays 40 cents per pound of direct materials. The company pays for one-half of its purchases in the month of the purchase and one-half in the following month. At the beginning of the quarter, Royal owed creditors $12,000 for purchases of direct materials.</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Let</a:t>
            </a:r>
            <a:r>
              <a:rPr lang="ja-JP" altLang="en-US" smtClean="0">
                <a:ea typeface="ＭＳ Ｐゴシック" pitchFamily="34" charset="-128"/>
              </a:rPr>
              <a:t>’</a:t>
            </a:r>
            <a:r>
              <a:rPr lang="en-US" altLang="ja-JP" smtClean="0">
                <a:ea typeface="ＭＳ Ｐゴシック" pitchFamily="34" charset="-128"/>
              </a:rPr>
              <a:t>s begin the expected cash disbursement for direct materials schedule.</a:t>
            </a:r>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noChangeArrowheads="1"/>
          </p:cNvSpPr>
          <p:nvPr>
            <p:ph type="dt" sz="quarter" idx="1"/>
          </p:nvPr>
        </p:nvSpPr>
        <p:spPr>
          <a:noFill/>
        </p:spPr>
        <p:txBody>
          <a:bodyPr/>
          <a:lstStyle/>
          <a:p>
            <a:r>
              <a:rPr lang="en-US"/>
              <a:t>9-</a:t>
            </a:r>
            <a:fld id="{BFBFFDE9-1D7B-4097-AE06-716D7418E0C5}" type="slidenum">
              <a:rPr lang="en-US"/>
              <a:pPr/>
              <a:t>42</a:t>
            </a:fld>
            <a:endParaRPr lang="en-US"/>
          </a:p>
        </p:txBody>
      </p:sp>
      <p:sp>
        <p:nvSpPr>
          <p:cNvPr id="90114" name="Rectangle 7"/>
          <p:cNvSpPr>
            <a:spLocks noGrp="1" noChangeArrowheads="1"/>
          </p:cNvSpPr>
          <p:nvPr>
            <p:ph type="sldNum" sz="quarter" idx="5"/>
          </p:nvPr>
        </p:nvSpPr>
        <p:spPr>
          <a:noFill/>
        </p:spPr>
        <p:txBody>
          <a:bodyPr/>
          <a:lstStyle/>
          <a:p>
            <a:fld id="{DF8AA479-B17D-4CAA-A59B-1C9D648C24D4}" type="slidenum">
              <a:rPr lang="en-US"/>
              <a:pPr/>
              <a:t>42</a:t>
            </a:fld>
            <a:endParaRPr lang="en-US"/>
          </a:p>
        </p:txBody>
      </p:sp>
      <p:sp>
        <p:nvSpPr>
          <p:cNvPr id="90115" name="Rectangle 4"/>
          <p:cNvSpPr>
            <a:spLocks noRot="1" noChangeArrowheads="1" noTextEdit="1"/>
          </p:cNvSpPr>
          <p:nvPr>
            <p:ph type="sldImg"/>
          </p:nvPr>
        </p:nvSpPr>
        <p:spPr>
          <a:ln/>
        </p:spPr>
      </p:sp>
      <p:sp>
        <p:nvSpPr>
          <p:cNvPr id="9011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will pay the $12,000 from March in the month of April.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noChangeArrowheads="1"/>
          </p:cNvSpPr>
          <p:nvPr>
            <p:ph type="dt" sz="quarter" idx="1"/>
          </p:nvPr>
        </p:nvSpPr>
        <p:spPr>
          <a:noFill/>
        </p:spPr>
        <p:txBody>
          <a:bodyPr/>
          <a:lstStyle/>
          <a:p>
            <a:r>
              <a:rPr lang="en-US"/>
              <a:t>9-</a:t>
            </a:r>
            <a:fld id="{A521E5DF-E927-44DD-B565-05CA76FDEF63}" type="slidenum">
              <a:rPr lang="en-US"/>
              <a:pPr/>
              <a:t>43</a:t>
            </a:fld>
            <a:endParaRPr lang="en-US"/>
          </a:p>
        </p:txBody>
      </p:sp>
      <p:sp>
        <p:nvSpPr>
          <p:cNvPr id="92162" name="Rectangle 7"/>
          <p:cNvSpPr>
            <a:spLocks noGrp="1" noChangeArrowheads="1"/>
          </p:cNvSpPr>
          <p:nvPr>
            <p:ph type="sldNum" sz="quarter" idx="5"/>
          </p:nvPr>
        </p:nvSpPr>
        <p:spPr>
          <a:noFill/>
        </p:spPr>
        <p:txBody>
          <a:bodyPr/>
          <a:lstStyle/>
          <a:p>
            <a:fld id="{1348D4A8-18F7-4F7B-8E0D-6243E591FB01}" type="slidenum">
              <a:rPr lang="en-US"/>
              <a:pPr/>
              <a:t>43</a:t>
            </a:fld>
            <a:endParaRPr lang="en-US"/>
          </a:p>
        </p:txBody>
      </p:sp>
      <p:sp>
        <p:nvSpPr>
          <p:cNvPr id="92163" name="Rectangle 1028"/>
          <p:cNvSpPr>
            <a:spLocks noRot="1" noChangeArrowheads="1" noTextEdit="1"/>
          </p:cNvSpPr>
          <p:nvPr>
            <p:ph type="sldImg"/>
          </p:nvPr>
        </p:nvSpPr>
        <p:spPr>
          <a:ln/>
        </p:spPr>
      </p:sp>
      <p:sp>
        <p:nvSpPr>
          <p:cNvPr id="92164" name="Rectangle 1029"/>
          <p:cNvSpPr>
            <a:spLocks noGrp="1" noChangeArrowheads="1"/>
          </p:cNvSpPr>
          <p:nvPr>
            <p:ph type="body" idx="1"/>
          </p:nvPr>
        </p:nvSpPr>
        <p:spPr>
          <a:noFill/>
        </p:spPr>
        <p:txBody>
          <a:bodyPr/>
          <a:lstStyle/>
          <a:p>
            <a:pPr eaLnBrk="1" hangingPunct="1"/>
            <a:r>
              <a:rPr lang="en-US" smtClean="0">
                <a:ea typeface="ＭＳ Ｐゴシック" pitchFamily="34" charset="-128"/>
              </a:rPr>
              <a:t>In addition to the $12,000, Royal will pay one-half of the cost of purchasing 140,000 pounds of direct material at 40 cents per pound ($56,000). </a:t>
            </a:r>
          </a:p>
          <a:p>
            <a:pPr eaLnBrk="1" hangingPunct="1"/>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Please complete the schedule for the quarter and see how your work is progressing.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Grp="1" noChangeArrowheads="1"/>
          </p:cNvSpPr>
          <p:nvPr>
            <p:ph type="dt" sz="quarter" idx="1"/>
          </p:nvPr>
        </p:nvSpPr>
        <p:spPr>
          <a:noFill/>
        </p:spPr>
        <p:txBody>
          <a:bodyPr/>
          <a:lstStyle/>
          <a:p>
            <a:r>
              <a:rPr lang="en-US"/>
              <a:t>9-</a:t>
            </a:r>
            <a:fld id="{9ED606ED-FD14-4BDF-AB18-5F2648DBF03E}" type="slidenum">
              <a:rPr lang="en-US"/>
              <a:pPr/>
              <a:t>44</a:t>
            </a:fld>
            <a:endParaRPr lang="en-US"/>
          </a:p>
        </p:txBody>
      </p:sp>
      <p:sp>
        <p:nvSpPr>
          <p:cNvPr id="94210" name="Rectangle 7"/>
          <p:cNvSpPr>
            <a:spLocks noGrp="1" noChangeArrowheads="1"/>
          </p:cNvSpPr>
          <p:nvPr>
            <p:ph type="sldNum" sz="quarter" idx="5"/>
          </p:nvPr>
        </p:nvSpPr>
        <p:spPr>
          <a:noFill/>
        </p:spPr>
        <p:txBody>
          <a:bodyPr/>
          <a:lstStyle/>
          <a:p>
            <a:fld id="{E38F01E1-6EA2-476C-BA48-80A14FB49E80}" type="slidenum">
              <a:rPr lang="en-US"/>
              <a:pPr/>
              <a:t>44</a:t>
            </a:fld>
            <a:endParaRPr lang="en-US"/>
          </a:p>
        </p:txBody>
      </p:sp>
      <p:sp>
        <p:nvSpPr>
          <p:cNvPr id="94211" name="Rectangle 4"/>
          <p:cNvSpPr>
            <a:spLocks noRot="1" noChangeArrowheads="1" noTextEdit="1"/>
          </p:cNvSpPr>
          <p:nvPr>
            <p:ph type="sldImg"/>
          </p:nvPr>
        </p:nvSpPr>
        <p:spPr>
          <a:ln/>
        </p:spPr>
      </p:sp>
      <p:sp>
        <p:nvSpPr>
          <p:cNvPr id="9421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Which answer did you get for total cash disbursements for the quarter?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dt" sz="quarter" idx="1"/>
          </p:nvPr>
        </p:nvSpPr>
        <p:spPr>
          <a:noFill/>
        </p:spPr>
        <p:txBody>
          <a:bodyPr/>
          <a:lstStyle/>
          <a:p>
            <a:r>
              <a:rPr lang="en-US"/>
              <a:t>9-</a:t>
            </a:r>
            <a:fld id="{F8B155BC-6834-4601-80CE-B356C620635E}" type="slidenum">
              <a:rPr lang="en-US"/>
              <a:pPr/>
              <a:t>45</a:t>
            </a:fld>
            <a:endParaRPr lang="en-US"/>
          </a:p>
        </p:txBody>
      </p:sp>
      <p:sp>
        <p:nvSpPr>
          <p:cNvPr id="96258" name="Rectangle 7"/>
          <p:cNvSpPr>
            <a:spLocks noGrp="1" noChangeArrowheads="1"/>
          </p:cNvSpPr>
          <p:nvPr>
            <p:ph type="sldNum" sz="quarter" idx="5"/>
          </p:nvPr>
        </p:nvSpPr>
        <p:spPr>
          <a:noFill/>
        </p:spPr>
        <p:txBody>
          <a:bodyPr/>
          <a:lstStyle/>
          <a:p>
            <a:fld id="{B3C664C5-E752-4D86-ADF4-EAF98C04EFC2}" type="slidenum">
              <a:rPr lang="en-US"/>
              <a:pPr/>
              <a:t>45</a:t>
            </a:fld>
            <a:endParaRPr lang="en-US"/>
          </a:p>
        </p:txBody>
      </p:sp>
      <p:sp>
        <p:nvSpPr>
          <p:cNvPr id="96259" name="Rectangle 1028"/>
          <p:cNvSpPr>
            <a:spLocks noRot="1" noChangeArrowheads="1" noTextEdit="1"/>
          </p:cNvSpPr>
          <p:nvPr>
            <p:ph type="sldImg"/>
          </p:nvPr>
        </p:nvSpPr>
        <p:spPr>
          <a:ln/>
        </p:spPr>
      </p:sp>
      <p:sp>
        <p:nvSpPr>
          <p:cNvPr id="96260" name="Rectangle 1029"/>
          <p:cNvSpPr>
            <a:spLocks noGrp="1" noChangeArrowheads="1"/>
          </p:cNvSpPr>
          <p:nvPr>
            <p:ph type="body" idx="1"/>
          </p:nvPr>
        </p:nvSpPr>
        <p:spPr>
          <a:noFill/>
        </p:spPr>
        <p:txBody>
          <a:bodyPr/>
          <a:lstStyle/>
          <a:p>
            <a:pPr eaLnBrk="1" hangingPunct="1"/>
            <a:r>
              <a:rPr lang="en-US" smtClean="0">
                <a:ea typeface="ＭＳ Ｐゴシック" pitchFamily="34" charset="-128"/>
              </a:rPr>
              <a:t>The correct answer is $185,000. Let</a:t>
            </a:r>
            <a:r>
              <a:rPr lang="ja-JP" altLang="en-US" smtClean="0">
                <a:ea typeface="ＭＳ Ｐゴシック" pitchFamily="34" charset="-128"/>
              </a:rPr>
              <a:t>’</a:t>
            </a:r>
            <a:r>
              <a:rPr lang="en-US" altLang="ja-JP" smtClean="0">
                <a:ea typeface="ＭＳ Ｐゴシック" pitchFamily="34" charset="-128"/>
              </a:rPr>
              <a:t>s look at the completed schedule to see how we arrived at this answer.</a:t>
            </a:r>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type="dt" sz="quarter" idx="1"/>
          </p:nvPr>
        </p:nvSpPr>
        <p:spPr>
          <a:noFill/>
        </p:spPr>
        <p:txBody>
          <a:bodyPr/>
          <a:lstStyle/>
          <a:p>
            <a:r>
              <a:rPr lang="en-US"/>
              <a:t>9-</a:t>
            </a:r>
            <a:fld id="{DECF3585-3ACB-4094-AD76-C3763FC2BDC0}" type="slidenum">
              <a:rPr lang="en-US"/>
              <a:pPr/>
              <a:t>46</a:t>
            </a:fld>
            <a:endParaRPr lang="en-US"/>
          </a:p>
        </p:txBody>
      </p:sp>
      <p:sp>
        <p:nvSpPr>
          <p:cNvPr id="98306" name="Rectangle 7"/>
          <p:cNvSpPr>
            <a:spLocks noGrp="1" noChangeArrowheads="1"/>
          </p:cNvSpPr>
          <p:nvPr>
            <p:ph type="sldNum" sz="quarter" idx="5"/>
          </p:nvPr>
        </p:nvSpPr>
        <p:spPr>
          <a:noFill/>
        </p:spPr>
        <p:txBody>
          <a:bodyPr/>
          <a:lstStyle/>
          <a:p>
            <a:fld id="{7EAEA023-3118-4D7B-BEA3-8C889966FAC9}" type="slidenum">
              <a:rPr lang="en-US"/>
              <a:pPr/>
              <a:t>46</a:t>
            </a:fld>
            <a:endParaRPr lang="en-US"/>
          </a:p>
        </p:txBody>
      </p:sp>
      <p:sp>
        <p:nvSpPr>
          <p:cNvPr id="98307" name="Rectangle 4"/>
          <p:cNvSpPr>
            <a:spLocks noRot="1" noChangeArrowheads="1" noTextEdit="1"/>
          </p:cNvSpPr>
          <p:nvPr>
            <p:ph type="sldImg"/>
          </p:nvPr>
        </p:nvSpPr>
        <p:spPr>
          <a:ln/>
        </p:spPr>
      </p:sp>
      <p:sp>
        <p:nvSpPr>
          <p:cNvPr id="9830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computations are very similar to those we made for the expected cash collections on sales.</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Now let</a:t>
            </a:r>
            <a:r>
              <a:rPr lang="ja-JP" altLang="en-US" smtClean="0">
                <a:ea typeface="ＭＳ Ｐゴシック" pitchFamily="34" charset="-128"/>
              </a:rPr>
              <a:t>’</a:t>
            </a:r>
            <a:r>
              <a:rPr lang="en-US" altLang="ja-JP" smtClean="0">
                <a:ea typeface="ＭＳ Ｐゴシック" pitchFamily="34" charset="-128"/>
              </a:rPr>
              <a:t>s move to the direct labor budget.</a:t>
            </a:r>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Grp="1" noChangeArrowheads="1"/>
          </p:cNvSpPr>
          <p:nvPr>
            <p:ph type="dt" sz="quarter" idx="1"/>
          </p:nvPr>
        </p:nvSpPr>
        <p:spPr>
          <a:noFill/>
        </p:spPr>
        <p:txBody>
          <a:bodyPr/>
          <a:lstStyle/>
          <a:p>
            <a:r>
              <a:rPr lang="en-US"/>
              <a:t>9-</a:t>
            </a:r>
            <a:fld id="{3D64DD2A-D6B8-4CE9-BACB-8A315A543DCE}" type="slidenum">
              <a:rPr lang="en-US"/>
              <a:pPr/>
              <a:t>47</a:t>
            </a:fld>
            <a:endParaRPr lang="en-US"/>
          </a:p>
        </p:txBody>
      </p:sp>
      <p:sp>
        <p:nvSpPr>
          <p:cNvPr id="100354" name="Rectangle 7"/>
          <p:cNvSpPr>
            <a:spLocks noGrp="1" noChangeArrowheads="1"/>
          </p:cNvSpPr>
          <p:nvPr>
            <p:ph type="sldNum" sz="quarter" idx="5"/>
          </p:nvPr>
        </p:nvSpPr>
        <p:spPr>
          <a:noFill/>
        </p:spPr>
        <p:txBody>
          <a:bodyPr/>
          <a:lstStyle/>
          <a:p>
            <a:fld id="{F83C57CF-1220-41AC-832C-C5CCE1D05E61}" type="slidenum">
              <a:rPr lang="en-US"/>
              <a:pPr/>
              <a:t>47</a:t>
            </a:fld>
            <a:endParaRPr lang="en-US"/>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5 is to prepare a direct labor budget.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noChangeArrowheads="1"/>
          </p:cNvSpPr>
          <p:nvPr>
            <p:ph type="dt" sz="quarter" idx="1"/>
          </p:nvPr>
        </p:nvSpPr>
        <p:spPr>
          <a:noFill/>
        </p:spPr>
        <p:txBody>
          <a:bodyPr/>
          <a:lstStyle/>
          <a:p>
            <a:r>
              <a:rPr lang="en-US"/>
              <a:t>9-</a:t>
            </a:r>
            <a:fld id="{C5A4541C-B158-47FC-BCA5-FA264ECF1D88}" type="slidenum">
              <a:rPr lang="en-US"/>
              <a:pPr/>
              <a:t>48</a:t>
            </a:fld>
            <a:endParaRPr lang="en-US"/>
          </a:p>
        </p:txBody>
      </p:sp>
      <p:sp>
        <p:nvSpPr>
          <p:cNvPr id="102402" name="Rectangle 7"/>
          <p:cNvSpPr>
            <a:spLocks noGrp="1" noChangeArrowheads="1"/>
          </p:cNvSpPr>
          <p:nvPr>
            <p:ph type="sldNum" sz="quarter" idx="5"/>
          </p:nvPr>
        </p:nvSpPr>
        <p:spPr>
          <a:noFill/>
        </p:spPr>
        <p:txBody>
          <a:bodyPr/>
          <a:lstStyle/>
          <a:p>
            <a:fld id="{218E575D-9754-41E7-82F5-53067428B2A5}" type="slidenum">
              <a:rPr lang="en-US"/>
              <a:pPr/>
              <a:t>48</a:t>
            </a:fld>
            <a:endParaRPr lang="en-US"/>
          </a:p>
        </p:txBody>
      </p:sp>
      <p:sp>
        <p:nvSpPr>
          <p:cNvPr id="102403" name="Rectangle 4"/>
          <p:cNvSpPr>
            <a:spLocks noRot="1" noChangeArrowheads="1" noTextEdit="1"/>
          </p:cNvSpPr>
          <p:nvPr>
            <p:ph type="sldImg"/>
          </p:nvPr>
        </p:nvSpPr>
        <p:spPr>
          <a:ln/>
        </p:spPr>
      </p:sp>
      <p:sp>
        <p:nvSpPr>
          <p:cNvPr id="10240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Carefully review the information on the screen. A unique aspect of direct labor at Royal is the no overtime policy. The company agrees to no layoffs of employees if work is slow, but in return, pays its employees straight time at $10 per hour for all hours worked. With the current work force, Royal will have to pay for a minimum of 1,500 hours of direct labor regardless of the work available.</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Let</a:t>
            </a:r>
            <a:r>
              <a:rPr lang="ja-JP" altLang="en-US" smtClean="0">
                <a:ea typeface="ＭＳ Ｐゴシック" pitchFamily="34" charset="-128"/>
              </a:rPr>
              <a:t>’</a:t>
            </a:r>
            <a:r>
              <a:rPr lang="en-US" altLang="ja-JP" smtClean="0">
                <a:ea typeface="ＭＳ Ｐゴシック" pitchFamily="34" charset="-128"/>
              </a:rPr>
              <a:t>s prepare this budget.</a:t>
            </a:r>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noChangeArrowheads="1"/>
          </p:cNvSpPr>
          <p:nvPr>
            <p:ph type="dt" sz="quarter" idx="1"/>
          </p:nvPr>
        </p:nvSpPr>
        <p:spPr>
          <a:noFill/>
        </p:spPr>
        <p:txBody>
          <a:bodyPr/>
          <a:lstStyle/>
          <a:p>
            <a:r>
              <a:rPr lang="en-US"/>
              <a:t>9-</a:t>
            </a:r>
            <a:fld id="{70EF3551-095B-4EC4-97AA-848839C78D78}" type="slidenum">
              <a:rPr lang="en-US"/>
              <a:pPr/>
              <a:t>49</a:t>
            </a:fld>
            <a:endParaRPr lang="en-US"/>
          </a:p>
        </p:txBody>
      </p:sp>
      <p:sp>
        <p:nvSpPr>
          <p:cNvPr id="104450" name="Rectangle 7"/>
          <p:cNvSpPr>
            <a:spLocks noGrp="1" noChangeArrowheads="1"/>
          </p:cNvSpPr>
          <p:nvPr>
            <p:ph type="sldNum" sz="quarter" idx="5"/>
          </p:nvPr>
        </p:nvSpPr>
        <p:spPr>
          <a:noFill/>
        </p:spPr>
        <p:txBody>
          <a:bodyPr/>
          <a:lstStyle/>
          <a:p>
            <a:fld id="{18C96194-32D6-4C01-AB7E-A4DB4DB77348}" type="slidenum">
              <a:rPr lang="en-US"/>
              <a:pPr/>
              <a:t>49</a:t>
            </a:fld>
            <a:endParaRPr lang="en-US"/>
          </a:p>
        </p:txBody>
      </p:sp>
      <p:sp>
        <p:nvSpPr>
          <p:cNvPr id="104451" name="Rectangle 4"/>
          <p:cNvSpPr>
            <a:spLocks noRot="1" noChangeArrowheads="1" noTextEdit="1"/>
          </p:cNvSpPr>
          <p:nvPr>
            <p:ph type="sldImg"/>
          </p:nvPr>
        </p:nvSpPr>
        <p:spPr>
          <a:ln/>
        </p:spPr>
      </p:sp>
      <p:sp>
        <p:nvSpPr>
          <p:cNvPr id="10445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first step in preparing the direct labor budget is to insert the production in units from the production budget.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a:noFill/>
        </p:spPr>
        <p:txBody>
          <a:bodyPr/>
          <a:lstStyle/>
          <a:p>
            <a:r>
              <a:rPr lang="en-US"/>
              <a:t>9-</a:t>
            </a:r>
            <a:fld id="{4BEC61CF-A346-4196-B257-B543CCA13C35}" type="slidenum">
              <a:rPr lang="en-US"/>
              <a:pPr/>
              <a:t>5</a:t>
            </a:fld>
            <a:endParaRPr lang="en-US"/>
          </a:p>
        </p:txBody>
      </p:sp>
      <p:sp>
        <p:nvSpPr>
          <p:cNvPr id="14338" name="Rectangle 7"/>
          <p:cNvSpPr>
            <a:spLocks noGrp="1" noChangeArrowheads="1"/>
          </p:cNvSpPr>
          <p:nvPr>
            <p:ph type="sldNum" sz="quarter" idx="5"/>
          </p:nvPr>
        </p:nvSpPr>
        <p:spPr>
          <a:noFill/>
        </p:spPr>
        <p:txBody>
          <a:bodyPr/>
          <a:lstStyle/>
          <a:p>
            <a:fld id="{411AB771-1179-44AA-A77D-FC7F46C70F46}" type="slidenum">
              <a:rPr lang="en-US"/>
              <a:pPr/>
              <a:t>5</a:t>
            </a:fld>
            <a:endParaRPr lang="en-US"/>
          </a:p>
        </p:txBody>
      </p:sp>
      <p:sp>
        <p:nvSpPr>
          <p:cNvPr id="14339" name="Rectangle 4"/>
          <p:cNvSpPr>
            <a:spLocks noRot="1" noChangeArrowheads="1" noTextEdit="1"/>
          </p:cNvSpPr>
          <p:nvPr>
            <p:ph type="sldImg"/>
          </p:nvPr>
        </p:nvSpPr>
        <p:spPr>
          <a:ln/>
        </p:spPr>
      </p:sp>
      <p:sp>
        <p:nvSpPr>
          <p:cNvPr id="1434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Budgets communicate management</a:t>
            </a:r>
            <a:r>
              <a:rPr lang="ja-JP" altLang="en-US" smtClean="0">
                <a:ea typeface="ＭＳ Ｐゴシック" pitchFamily="34" charset="-128"/>
              </a:rPr>
              <a:t>’</a:t>
            </a:r>
            <a:r>
              <a:rPr lang="en-US" altLang="ja-JP" smtClean="0">
                <a:ea typeface="ＭＳ Ｐゴシック" pitchFamily="34" charset="-128"/>
              </a:rPr>
              <a:t>s plans throughout the organization. Budgets force managers to think about and plan for the future. While our focus in this chapter is on preparing operating budgets for a one-year time frame, longer term budgets also can be very helpful to organizations from a planning standpoint. </a:t>
            </a:r>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Grp="1" noChangeArrowheads="1"/>
          </p:cNvSpPr>
          <p:nvPr>
            <p:ph type="dt" sz="quarter" idx="1"/>
          </p:nvPr>
        </p:nvSpPr>
        <p:spPr>
          <a:noFill/>
        </p:spPr>
        <p:txBody>
          <a:bodyPr/>
          <a:lstStyle/>
          <a:p>
            <a:r>
              <a:rPr lang="en-US"/>
              <a:t>9-</a:t>
            </a:r>
            <a:fld id="{FDCACC30-5E35-4DA1-AA5F-869098F8F040}" type="slidenum">
              <a:rPr lang="en-US"/>
              <a:pPr/>
              <a:t>50</a:t>
            </a:fld>
            <a:endParaRPr lang="en-US"/>
          </a:p>
        </p:txBody>
      </p:sp>
      <p:sp>
        <p:nvSpPr>
          <p:cNvPr id="106498" name="Rectangle 7"/>
          <p:cNvSpPr>
            <a:spLocks noGrp="1" noChangeArrowheads="1"/>
          </p:cNvSpPr>
          <p:nvPr>
            <p:ph type="sldNum" sz="quarter" idx="5"/>
          </p:nvPr>
        </p:nvSpPr>
        <p:spPr>
          <a:noFill/>
        </p:spPr>
        <p:txBody>
          <a:bodyPr/>
          <a:lstStyle/>
          <a:p>
            <a:fld id="{6E7F1377-6274-4A36-ABD6-DF99F5850815}" type="slidenum">
              <a:rPr lang="en-US"/>
              <a:pPr/>
              <a:t>50</a:t>
            </a:fld>
            <a:endParaRPr lang="en-US"/>
          </a:p>
        </p:txBody>
      </p:sp>
      <p:sp>
        <p:nvSpPr>
          <p:cNvPr id="106499" name="Rectangle 4"/>
          <p:cNvSpPr>
            <a:spLocks noRot="1" noChangeArrowheads="1" noTextEdit="1"/>
          </p:cNvSpPr>
          <p:nvPr>
            <p:ph type="sldImg"/>
          </p:nvPr>
        </p:nvSpPr>
        <p:spPr>
          <a:ln/>
        </p:spPr>
      </p:sp>
      <p:sp>
        <p:nvSpPr>
          <p:cNvPr id="10650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Once again, we start with our production budget computations. We multiply the units of production by the time required to produce one unit to determine that we will require 1,300 direct labor hours in April, 2,300 direct labor hours in May, and 1,450 direct labor hours in June.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Grp="1" noChangeArrowheads="1"/>
          </p:cNvSpPr>
          <p:nvPr>
            <p:ph type="dt" sz="quarter" idx="1"/>
          </p:nvPr>
        </p:nvSpPr>
        <p:spPr>
          <a:noFill/>
        </p:spPr>
        <p:txBody>
          <a:bodyPr/>
          <a:lstStyle/>
          <a:p>
            <a:r>
              <a:rPr lang="en-US"/>
              <a:t>9-</a:t>
            </a:r>
            <a:fld id="{7BF17D3F-B364-4E91-8E90-15551CC19EA2}" type="slidenum">
              <a:rPr lang="en-US"/>
              <a:pPr/>
              <a:t>51</a:t>
            </a:fld>
            <a:endParaRPr lang="en-US"/>
          </a:p>
        </p:txBody>
      </p:sp>
      <p:sp>
        <p:nvSpPr>
          <p:cNvPr id="108546" name="Rectangle 7"/>
          <p:cNvSpPr>
            <a:spLocks noGrp="1" noChangeArrowheads="1"/>
          </p:cNvSpPr>
          <p:nvPr>
            <p:ph type="sldNum" sz="quarter" idx="5"/>
          </p:nvPr>
        </p:nvSpPr>
        <p:spPr>
          <a:noFill/>
        </p:spPr>
        <p:txBody>
          <a:bodyPr/>
          <a:lstStyle/>
          <a:p>
            <a:fld id="{1DD3D9E6-2B0E-4B03-A25B-6F9058DE573C}" type="slidenum">
              <a:rPr lang="en-US"/>
              <a:pPr/>
              <a:t>51</a:t>
            </a:fld>
            <a:endParaRPr lang="en-US"/>
          </a:p>
        </p:txBody>
      </p:sp>
      <p:sp>
        <p:nvSpPr>
          <p:cNvPr id="108547" name="Rectangle 4"/>
          <p:cNvSpPr>
            <a:spLocks noRot="1" noChangeArrowheads="1" noTextEdit="1"/>
          </p:cNvSpPr>
          <p:nvPr>
            <p:ph type="sldImg"/>
          </p:nvPr>
        </p:nvSpPr>
        <p:spPr>
          <a:ln/>
        </p:spPr>
      </p:sp>
      <p:sp>
        <p:nvSpPr>
          <p:cNvPr id="10854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Because of the no layoff policy, Royal is committed to paying for a minimum of 1,500 hours per month. The number of hours paid will be the greater of the direct labor hours required, or 1,500 hours.</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In April, Royal will pay for 1,500 direct labor hours when there is only work for 1,300 hours. In May, Royal will pay for 2,300 direct labor hours, and the company will pay for 1,500 hours in June. For the quarter, the company will pay for 5,300 direct labor hours.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Grp="1" noChangeArrowheads="1"/>
          </p:cNvSpPr>
          <p:nvPr>
            <p:ph type="dt" sz="quarter" idx="1"/>
          </p:nvPr>
        </p:nvSpPr>
        <p:spPr>
          <a:noFill/>
        </p:spPr>
        <p:txBody>
          <a:bodyPr/>
          <a:lstStyle/>
          <a:p>
            <a:r>
              <a:rPr lang="en-US"/>
              <a:t>9-</a:t>
            </a:r>
            <a:fld id="{036632F0-B8C0-4653-A157-33D6E2649982}" type="slidenum">
              <a:rPr lang="en-US"/>
              <a:pPr/>
              <a:t>52</a:t>
            </a:fld>
            <a:endParaRPr lang="en-US"/>
          </a:p>
        </p:txBody>
      </p:sp>
      <p:sp>
        <p:nvSpPr>
          <p:cNvPr id="110594" name="Rectangle 7"/>
          <p:cNvSpPr>
            <a:spLocks noGrp="1" noChangeArrowheads="1"/>
          </p:cNvSpPr>
          <p:nvPr>
            <p:ph type="sldNum" sz="quarter" idx="5"/>
          </p:nvPr>
        </p:nvSpPr>
        <p:spPr>
          <a:noFill/>
        </p:spPr>
        <p:txBody>
          <a:bodyPr/>
          <a:lstStyle/>
          <a:p>
            <a:fld id="{388988B4-B587-4386-B5B2-4B72D4BEE687}" type="slidenum">
              <a:rPr lang="en-US"/>
              <a:pPr/>
              <a:t>52</a:t>
            </a:fld>
            <a:endParaRPr lang="en-US"/>
          </a:p>
        </p:txBody>
      </p:sp>
      <p:sp>
        <p:nvSpPr>
          <p:cNvPr id="110595" name="Rectangle 4"/>
          <p:cNvSpPr>
            <a:spLocks noRot="1" noChangeArrowheads="1" noTextEdit="1"/>
          </p:cNvSpPr>
          <p:nvPr>
            <p:ph type="sldImg"/>
          </p:nvPr>
        </p:nvSpPr>
        <p:spPr>
          <a:ln/>
        </p:spPr>
      </p:sp>
      <p:sp>
        <p:nvSpPr>
          <p:cNvPr id="11059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With a straight time rate of $10 per hour, Royal will pay $15,000 for direct labor in April, $23,000 in May, and $1,500 in June, for a total of $53,000 for the quarter.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Grp="1" noChangeArrowheads="1"/>
          </p:cNvSpPr>
          <p:nvPr>
            <p:ph type="dt" sz="quarter" idx="1"/>
          </p:nvPr>
        </p:nvSpPr>
        <p:spPr>
          <a:noFill/>
        </p:spPr>
        <p:txBody>
          <a:bodyPr/>
          <a:lstStyle/>
          <a:p>
            <a:r>
              <a:rPr lang="en-US"/>
              <a:t>9-</a:t>
            </a:r>
            <a:fld id="{AA9E871B-1FF2-4C55-9D23-1F9F756F94CC}" type="slidenum">
              <a:rPr lang="en-US"/>
              <a:pPr/>
              <a:t>53</a:t>
            </a:fld>
            <a:endParaRPr lang="en-US"/>
          </a:p>
        </p:txBody>
      </p:sp>
      <p:sp>
        <p:nvSpPr>
          <p:cNvPr id="112642" name="Rectangle 7"/>
          <p:cNvSpPr>
            <a:spLocks noGrp="1" noChangeArrowheads="1"/>
          </p:cNvSpPr>
          <p:nvPr>
            <p:ph type="sldNum" sz="quarter" idx="5"/>
          </p:nvPr>
        </p:nvSpPr>
        <p:spPr>
          <a:noFill/>
        </p:spPr>
        <p:txBody>
          <a:bodyPr/>
          <a:lstStyle/>
          <a:p>
            <a:fld id="{4F2EE0FD-6CF8-460C-936C-F0AC102F6F3E}" type="slidenum">
              <a:rPr lang="en-US"/>
              <a:pPr/>
              <a:t>53</a:t>
            </a:fld>
            <a:endParaRPr lang="en-US"/>
          </a:p>
        </p:txBody>
      </p:sp>
      <p:sp>
        <p:nvSpPr>
          <p:cNvPr id="112643" name="Rectangle 4"/>
          <p:cNvSpPr>
            <a:spLocks noRot="1" noChangeArrowheads="1" noTextEdit="1"/>
          </p:cNvSpPr>
          <p:nvPr>
            <p:ph type="sldImg"/>
          </p:nvPr>
        </p:nvSpPr>
        <p:spPr>
          <a:ln/>
        </p:spPr>
      </p:sp>
      <p:sp>
        <p:nvSpPr>
          <p:cNvPr id="11264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Determine the total direct labor costs if Royal were to pay time-and-one-half for all hours in excess of 1,500 hours per month.</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Grp="1" noChangeArrowheads="1"/>
          </p:cNvSpPr>
          <p:nvPr>
            <p:ph type="dt" sz="quarter" idx="1"/>
          </p:nvPr>
        </p:nvSpPr>
        <p:spPr>
          <a:noFill/>
        </p:spPr>
        <p:txBody>
          <a:bodyPr/>
          <a:lstStyle/>
          <a:p>
            <a:r>
              <a:rPr lang="en-US"/>
              <a:t>9-</a:t>
            </a:r>
            <a:fld id="{5DFFF362-B336-4CAD-9C15-CAF7962AE425}" type="slidenum">
              <a:rPr lang="en-US"/>
              <a:pPr/>
              <a:t>54</a:t>
            </a:fld>
            <a:endParaRPr lang="en-US"/>
          </a:p>
        </p:txBody>
      </p:sp>
      <p:sp>
        <p:nvSpPr>
          <p:cNvPr id="114690" name="Rectangle 7"/>
          <p:cNvSpPr>
            <a:spLocks noGrp="1" noChangeArrowheads="1"/>
          </p:cNvSpPr>
          <p:nvPr>
            <p:ph type="sldNum" sz="quarter" idx="5"/>
          </p:nvPr>
        </p:nvSpPr>
        <p:spPr>
          <a:noFill/>
        </p:spPr>
        <p:txBody>
          <a:bodyPr/>
          <a:lstStyle/>
          <a:p>
            <a:fld id="{68466607-B5A2-49AD-9BA0-214550F0DD16}" type="slidenum">
              <a:rPr lang="en-US"/>
              <a:pPr/>
              <a:t>54</a:t>
            </a:fld>
            <a:endParaRPr lang="en-US"/>
          </a:p>
        </p:txBody>
      </p:sp>
      <p:sp>
        <p:nvSpPr>
          <p:cNvPr id="114691" name="Rectangle 4"/>
          <p:cNvSpPr>
            <a:spLocks noRot="1" noChangeArrowheads="1" noTextEdit="1"/>
          </p:cNvSpPr>
          <p:nvPr>
            <p:ph type="sldImg"/>
          </p:nvPr>
        </p:nvSpPr>
        <p:spPr>
          <a:ln/>
        </p:spPr>
      </p:sp>
      <p:sp>
        <p:nvSpPr>
          <p:cNvPr id="11469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How did you do? The table on the right shows the detail computations.</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Now let</a:t>
            </a:r>
            <a:r>
              <a:rPr lang="ja-JP" altLang="en-US" smtClean="0">
                <a:ea typeface="ＭＳ Ｐゴシック" pitchFamily="34" charset="-128"/>
              </a:rPr>
              <a:t>’</a:t>
            </a:r>
            <a:r>
              <a:rPr lang="en-US" altLang="ja-JP" smtClean="0">
                <a:ea typeface="ＭＳ Ｐゴシック" pitchFamily="34" charset="-128"/>
              </a:rPr>
              <a:t>s look at the manufacturing overhead budget.</a:t>
            </a:r>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Grp="1" noChangeArrowheads="1"/>
          </p:cNvSpPr>
          <p:nvPr>
            <p:ph type="dt" sz="quarter" idx="1"/>
          </p:nvPr>
        </p:nvSpPr>
        <p:spPr>
          <a:noFill/>
        </p:spPr>
        <p:txBody>
          <a:bodyPr/>
          <a:lstStyle/>
          <a:p>
            <a:r>
              <a:rPr lang="en-US"/>
              <a:t>9-</a:t>
            </a:r>
            <a:fld id="{85270DDE-EF32-4A33-ABE7-DAD372BCA0EE}" type="slidenum">
              <a:rPr lang="en-US"/>
              <a:pPr/>
              <a:t>55</a:t>
            </a:fld>
            <a:endParaRPr lang="en-US"/>
          </a:p>
        </p:txBody>
      </p:sp>
      <p:sp>
        <p:nvSpPr>
          <p:cNvPr id="116738" name="Rectangle 7"/>
          <p:cNvSpPr>
            <a:spLocks noGrp="1" noChangeArrowheads="1"/>
          </p:cNvSpPr>
          <p:nvPr>
            <p:ph type="sldNum" sz="quarter" idx="5"/>
          </p:nvPr>
        </p:nvSpPr>
        <p:spPr>
          <a:noFill/>
        </p:spPr>
        <p:txBody>
          <a:bodyPr/>
          <a:lstStyle/>
          <a:p>
            <a:fld id="{1871DBF4-6E1C-40A8-B812-8FB250991002}" type="slidenum">
              <a:rPr lang="en-US"/>
              <a:pPr/>
              <a:t>55</a:t>
            </a:fld>
            <a:endParaRPr lang="en-US"/>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6 is to prepare a manufacturing overhead budget.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Grp="1" noChangeArrowheads="1"/>
          </p:cNvSpPr>
          <p:nvPr>
            <p:ph type="dt" sz="quarter" idx="1"/>
          </p:nvPr>
        </p:nvSpPr>
        <p:spPr>
          <a:noFill/>
        </p:spPr>
        <p:txBody>
          <a:bodyPr/>
          <a:lstStyle/>
          <a:p>
            <a:r>
              <a:rPr lang="en-US"/>
              <a:t>9-</a:t>
            </a:r>
            <a:fld id="{6CEC2C39-A142-4F72-A2E0-CD5DC40196D3}" type="slidenum">
              <a:rPr lang="en-US"/>
              <a:pPr/>
              <a:t>56</a:t>
            </a:fld>
            <a:endParaRPr lang="en-US"/>
          </a:p>
        </p:txBody>
      </p:sp>
      <p:sp>
        <p:nvSpPr>
          <p:cNvPr id="118786" name="Rectangle 7"/>
          <p:cNvSpPr>
            <a:spLocks noGrp="1" noChangeArrowheads="1"/>
          </p:cNvSpPr>
          <p:nvPr>
            <p:ph type="sldNum" sz="quarter" idx="5"/>
          </p:nvPr>
        </p:nvSpPr>
        <p:spPr>
          <a:noFill/>
        </p:spPr>
        <p:txBody>
          <a:bodyPr/>
          <a:lstStyle/>
          <a:p>
            <a:fld id="{6ED31D62-3676-46FF-BFA5-3F621E2FD2C7}" type="slidenum">
              <a:rPr lang="en-US"/>
              <a:pPr/>
              <a:t>56</a:t>
            </a:fld>
            <a:endParaRPr lang="en-US"/>
          </a:p>
        </p:txBody>
      </p:sp>
      <p:sp>
        <p:nvSpPr>
          <p:cNvPr id="118787" name="Rectangle 4"/>
          <p:cNvSpPr>
            <a:spLocks noRot="1" noChangeArrowheads="1" noTextEdit="1"/>
          </p:cNvSpPr>
          <p:nvPr>
            <p:ph type="sldImg"/>
          </p:nvPr>
        </p:nvSpPr>
        <p:spPr>
          <a:ln/>
        </p:spPr>
      </p:sp>
      <p:sp>
        <p:nvSpPr>
          <p:cNvPr id="11878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Royal applies overhead on the basis of direct labor hours. The variable manufacturing overhead rate is $25 per direct labor hour. The fixed overhead is $50,000 per month, of which $25,000 is noncash costs, primarily depreciation on the factory assets.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ChangeArrowheads="1"/>
          </p:cNvSpPr>
          <p:nvPr>
            <p:ph type="dt" sz="quarter" idx="1"/>
          </p:nvPr>
        </p:nvSpPr>
        <p:spPr>
          <a:noFill/>
        </p:spPr>
        <p:txBody>
          <a:bodyPr/>
          <a:lstStyle/>
          <a:p>
            <a:r>
              <a:rPr lang="en-US"/>
              <a:t>9-</a:t>
            </a:r>
            <a:fld id="{69CD6980-359D-4126-A69C-1743ACC5AD84}" type="slidenum">
              <a:rPr lang="en-US"/>
              <a:pPr/>
              <a:t>57</a:t>
            </a:fld>
            <a:endParaRPr lang="en-US"/>
          </a:p>
        </p:txBody>
      </p:sp>
      <p:sp>
        <p:nvSpPr>
          <p:cNvPr id="120834" name="Rectangle 7"/>
          <p:cNvSpPr>
            <a:spLocks noGrp="1" noChangeArrowheads="1"/>
          </p:cNvSpPr>
          <p:nvPr>
            <p:ph type="sldNum" sz="quarter" idx="5"/>
          </p:nvPr>
        </p:nvSpPr>
        <p:spPr>
          <a:noFill/>
        </p:spPr>
        <p:txBody>
          <a:bodyPr/>
          <a:lstStyle/>
          <a:p>
            <a:fld id="{5748BE3D-FC86-408E-9CF5-6DF732460493}" type="slidenum">
              <a:rPr lang="en-US"/>
              <a:pPr/>
              <a:t>57</a:t>
            </a:fld>
            <a:endParaRPr lang="en-US"/>
          </a:p>
        </p:txBody>
      </p:sp>
      <p:sp>
        <p:nvSpPr>
          <p:cNvPr id="120835" name="Rectangle 4"/>
          <p:cNvSpPr>
            <a:spLocks noRot="1" noChangeArrowheads="1" noTextEdit="1"/>
          </p:cNvSpPr>
          <p:nvPr>
            <p:ph type="sldImg"/>
          </p:nvPr>
        </p:nvSpPr>
        <p:spPr>
          <a:ln/>
        </p:spPr>
      </p:sp>
      <p:sp>
        <p:nvSpPr>
          <p:cNvPr id="12083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begin by multiplying our variable manufacturing overhead rate of $25 times the number of direct labor hours used in the month. For April, we expect to apply $26,000 of variable overhead.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type="dt" sz="quarter" idx="1"/>
          </p:nvPr>
        </p:nvSpPr>
        <p:spPr>
          <a:noFill/>
        </p:spPr>
        <p:txBody>
          <a:bodyPr/>
          <a:lstStyle/>
          <a:p>
            <a:r>
              <a:rPr lang="en-US"/>
              <a:t>9-</a:t>
            </a:r>
            <a:fld id="{BE96D351-1DEA-4355-94EA-709518984DE7}" type="slidenum">
              <a:rPr lang="en-US"/>
              <a:pPr/>
              <a:t>58</a:t>
            </a:fld>
            <a:endParaRPr lang="en-US"/>
          </a:p>
        </p:txBody>
      </p:sp>
      <p:sp>
        <p:nvSpPr>
          <p:cNvPr id="122882" name="Rectangle 7"/>
          <p:cNvSpPr>
            <a:spLocks noGrp="1" noChangeArrowheads="1"/>
          </p:cNvSpPr>
          <p:nvPr>
            <p:ph type="sldNum" sz="quarter" idx="5"/>
          </p:nvPr>
        </p:nvSpPr>
        <p:spPr>
          <a:noFill/>
        </p:spPr>
        <p:txBody>
          <a:bodyPr/>
          <a:lstStyle/>
          <a:p>
            <a:fld id="{9FD74CA0-1EEB-4F8B-ABC1-D666EABD67DA}" type="slidenum">
              <a:rPr lang="en-US"/>
              <a:pPr/>
              <a:t>58</a:t>
            </a:fld>
            <a:endParaRPr lang="en-US"/>
          </a:p>
        </p:txBody>
      </p:sp>
      <p:sp>
        <p:nvSpPr>
          <p:cNvPr id="122883" name="Rectangle 4"/>
          <p:cNvSpPr>
            <a:spLocks noRot="1" noChangeArrowheads="1" noTextEdit="1"/>
          </p:cNvSpPr>
          <p:nvPr>
            <p:ph type="sldImg"/>
          </p:nvPr>
        </p:nvSpPr>
        <p:spPr>
          <a:ln/>
        </p:spPr>
      </p:sp>
      <p:sp>
        <p:nvSpPr>
          <p:cNvPr id="12288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Next, we add the fixed overhead to our calculation of the variable overhead rate. We estimate total overhead of $76,000 in April and for the quarter, we expect a total of $251,000.</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If we divide the manufacturing overhead of $251,000 by the total labor hours required during the quarter, we get a predetermined overhead rate of $49.70 (rounded). Remember, when determining the overhead rate we use the total labor hours required rather than the hours paid.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Grp="1" noChangeArrowheads="1"/>
          </p:cNvSpPr>
          <p:nvPr>
            <p:ph type="dt" sz="quarter" idx="1"/>
          </p:nvPr>
        </p:nvSpPr>
        <p:spPr>
          <a:noFill/>
        </p:spPr>
        <p:txBody>
          <a:bodyPr/>
          <a:lstStyle/>
          <a:p>
            <a:r>
              <a:rPr lang="en-US"/>
              <a:t>9-</a:t>
            </a:r>
            <a:fld id="{8DE17841-67E8-4829-82EE-89267FBB12FE}" type="slidenum">
              <a:rPr lang="en-US"/>
              <a:pPr/>
              <a:t>59</a:t>
            </a:fld>
            <a:endParaRPr lang="en-US"/>
          </a:p>
        </p:txBody>
      </p:sp>
      <p:sp>
        <p:nvSpPr>
          <p:cNvPr id="124930" name="Rectangle 7"/>
          <p:cNvSpPr>
            <a:spLocks noGrp="1" noChangeArrowheads="1"/>
          </p:cNvSpPr>
          <p:nvPr>
            <p:ph type="sldNum" sz="quarter" idx="5"/>
          </p:nvPr>
        </p:nvSpPr>
        <p:spPr>
          <a:noFill/>
        </p:spPr>
        <p:txBody>
          <a:bodyPr/>
          <a:lstStyle/>
          <a:p>
            <a:fld id="{73D64B2E-C000-408C-86A5-67CEB1A55E32}" type="slidenum">
              <a:rPr lang="en-US"/>
              <a:pPr/>
              <a:t>59</a:t>
            </a:fld>
            <a:endParaRPr lang="en-US"/>
          </a:p>
        </p:txBody>
      </p:sp>
      <p:sp>
        <p:nvSpPr>
          <p:cNvPr id="124931" name="Rectangle 4"/>
          <p:cNvSpPr>
            <a:spLocks noRot="1" noChangeArrowheads="1" noTextEdit="1"/>
          </p:cNvSpPr>
          <p:nvPr>
            <p:ph type="sldImg"/>
          </p:nvPr>
        </p:nvSpPr>
        <p:spPr>
          <a:ln/>
        </p:spPr>
      </p:sp>
      <p:sp>
        <p:nvSpPr>
          <p:cNvPr id="12493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If we subtract the noncash overhead costs from the total manufacturing overhead costs, we get the cash paid for overhead costs. We will use this cash overhead amount in our cash budget.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r>
              <a:rPr lang="en-US"/>
              <a:t>9-</a:t>
            </a:r>
            <a:fld id="{C90C8F42-EB8C-43F4-9A20-1CC9C3377241}" type="slidenum">
              <a:rPr lang="en-US"/>
              <a:pPr/>
              <a:t>6</a:t>
            </a:fld>
            <a:endParaRPr lang="en-US"/>
          </a:p>
        </p:txBody>
      </p:sp>
      <p:sp>
        <p:nvSpPr>
          <p:cNvPr id="16386" name="Rectangle 7"/>
          <p:cNvSpPr>
            <a:spLocks noGrp="1" noChangeArrowheads="1"/>
          </p:cNvSpPr>
          <p:nvPr>
            <p:ph type="sldNum" sz="quarter" idx="5"/>
          </p:nvPr>
        </p:nvSpPr>
        <p:spPr>
          <a:noFill/>
        </p:spPr>
        <p:txBody>
          <a:bodyPr/>
          <a:lstStyle/>
          <a:p>
            <a:fld id="{9E487215-06BD-4616-9A60-C86C6D5DC930}" type="slidenum">
              <a:rPr lang="en-US"/>
              <a:pPr/>
              <a:t>6</a:t>
            </a:fld>
            <a:endParaRPr lang="en-US"/>
          </a:p>
        </p:txBody>
      </p:sp>
      <p:sp>
        <p:nvSpPr>
          <p:cNvPr id="16387" name="Rectangle 4"/>
          <p:cNvSpPr>
            <a:spLocks noRot="1" noChangeArrowheads="1" noTextEdit="1"/>
          </p:cNvSpPr>
          <p:nvPr>
            <p:ph type="sldImg"/>
          </p:nvPr>
        </p:nvSpPr>
        <p:spPr>
          <a:ln/>
        </p:spPr>
      </p:sp>
      <p:sp>
        <p:nvSpPr>
          <p:cNvPr id="1638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premise of responsibility accounting is that managers should be held responsible only for those items that they can control to a significant extent. Responsibility accounting systems enable organizations to react quickly to deviations from their plans and to learn from feedback obtained by comparing budgeted goals to actual results. The point is not to penalize individuals for missing targets.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Grp="1" noChangeArrowheads="1"/>
          </p:cNvSpPr>
          <p:nvPr>
            <p:ph type="dt" sz="quarter" idx="1"/>
          </p:nvPr>
        </p:nvSpPr>
        <p:spPr>
          <a:noFill/>
        </p:spPr>
        <p:txBody>
          <a:bodyPr/>
          <a:lstStyle/>
          <a:p>
            <a:r>
              <a:rPr lang="en-US"/>
              <a:t>9-</a:t>
            </a:r>
            <a:fld id="{463522DC-08D8-48D3-9432-D99345964F9B}" type="slidenum">
              <a:rPr lang="en-US"/>
              <a:pPr/>
              <a:t>60</a:t>
            </a:fld>
            <a:endParaRPr lang="en-US"/>
          </a:p>
        </p:txBody>
      </p:sp>
      <p:sp>
        <p:nvSpPr>
          <p:cNvPr id="126978" name="Rectangle 7"/>
          <p:cNvSpPr>
            <a:spLocks noGrp="1" noChangeArrowheads="1"/>
          </p:cNvSpPr>
          <p:nvPr>
            <p:ph type="sldNum" sz="quarter" idx="5"/>
          </p:nvPr>
        </p:nvSpPr>
        <p:spPr>
          <a:noFill/>
        </p:spPr>
        <p:txBody>
          <a:bodyPr/>
          <a:lstStyle/>
          <a:p>
            <a:fld id="{36F65D4B-1612-4748-B26A-BC88075D18AA}" type="slidenum">
              <a:rPr lang="en-US"/>
              <a:pPr/>
              <a:t>60</a:t>
            </a:fld>
            <a:endParaRPr lang="en-US"/>
          </a:p>
        </p:txBody>
      </p:sp>
      <p:sp>
        <p:nvSpPr>
          <p:cNvPr id="126979" name="Rectangle 4"/>
          <p:cNvSpPr>
            <a:spLocks noRot="1" noChangeArrowheads="1" noTextEdit="1"/>
          </p:cNvSpPr>
          <p:nvPr>
            <p:ph type="sldImg"/>
          </p:nvPr>
        </p:nvSpPr>
        <p:spPr>
          <a:ln/>
        </p:spPr>
      </p:sp>
      <p:sp>
        <p:nvSpPr>
          <p:cNvPr id="12698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Now, Royal can complete the ending finished goods inventory budget. For the direct materials portion of our product unit cost, we know that each unit requires 5 pounds of direct material at 40 cents per pound, for a total of $2.00 per unit.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Grp="1" noChangeArrowheads="1"/>
          </p:cNvSpPr>
          <p:nvPr>
            <p:ph type="dt" sz="quarter" idx="1"/>
          </p:nvPr>
        </p:nvSpPr>
        <p:spPr>
          <a:noFill/>
        </p:spPr>
        <p:txBody>
          <a:bodyPr/>
          <a:lstStyle/>
          <a:p>
            <a:r>
              <a:rPr lang="en-US"/>
              <a:t>9-</a:t>
            </a:r>
            <a:fld id="{2CDB5455-0149-4235-A40E-02516F1B2A90}" type="slidenum">
              <a:rPr lang="en-US"/>
              <a:pPr/>
              <a:t>61</a:t>
            </a:fld>
            <a:endParaRPr lang="en-US"/>
          </a:p>
        </p:txBody>
      </p:sp>
      <p:sp>
        <p:nvSpPr>
          <p:cNvPr id="129026" name="Rectangle 7"/>
          <p:cNvSpPr>
            <a:spLocks noGrp="1" noChangeArrowheads="1"/>
          </p:cNvSpPr>
          <p:nvPr>
            <p:ph type="sldNum" sz="quarter" idx="5"/>
          </p:nvPr>
        </p:nvSpPr>
        <p:spPr>
          <a:noFill/>
        </p:spPr>
        <p:txBody>
          <a:bodyPr/>
          <a:lstStyle/>
          <a:p>
            <a:fld id="{A50404EB-BBA5-4258-B14B-91CC54094CE1}" type="slidenum">
              <a:rPr lang="en-US"/>
              <a:pPr/>
              <a:t>61</a:t>
            </a:fld>
            <a:endParaRPr lang="en-US"/>
          </a:p>
        </p:txBody>
      </p:sp>
      <p:sp>
        <p:nvSpPr>
          <p:cNvPr id="129027" name="Rectangle 4"/>
          <p:cNvSpPr>
            <a:spLocks noRot="1" noChangeArrowheads="1" noTextEdit="1"/>
          </p:cNvSpPr>
          <p:nvPr>
            <p:ph type="sldImg"/>
          </p:nvPr>
        </p:nvSpPr>
        <p:spPr>
          <a:ln/>
        </p:spPr>
      </p:sp>
      <p:sp>
        <p:nvSpPr>
          <p:cNvPr id="12902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It takes 0.05 hours to produce one unit and the pay rate is $10 per hour. We have a direct labor cost per unit of 50 cents.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dt" sz="quarter" idx="1"/>
          </p:nvPr>
        </p:nvSpPr>
        <p:spPr>
          <a:noFill/>
        </p:spPr>
        <p:txBody>
          <a:bodyPr/>
          <a:lstStyle/>
          <a:p>
            <a:r>
              <a:rPr lang="en-US"/>
              <a:t>9-</a:t>
            </a:r>
            <a:fld id="{301F40FD-704A-4566-B4F0-5C3DE24FB4FD}" type="slidenum">
              <a:rPr lang="en-US"/>
              <a:pPr/>
              <a:t>62</a:t>
            </a:fld>
            <a:endParaRPr lang="en-US"/>
          </a:p>
        </p:txBody>
      </p:sp>
      <p:sp>
        <p:nvSpPr>
          <p:cNvPr id="131074" name="Rectangle 7"/>
          <p:cNvSpPr>
            <a:spLocks noGrp="1" noChangeArrowheads="1"/>
          </p:cNvSpPr>
          <p:nvPr>
            <p:ph type="sldNum" sz="quarter" idx="5"/>
          </p:nvPr>
        </p:nvSpPr>
        <p:spPr>
          <a:noFill/>
        </p:spPr>
        <p:txBody>
          <a:bodyPr/>
          <a:lstStyle/>
          <a:p>
            <a:fld id="{52C0F35B-7F0B-4791-997D-4189E0A3833B}" type="slidenum">
              <a:rPr lang="en-US"/>
              <a:pPr/>
              <a:t>62</a:t>
            </a:fld>
            <a:endParaRPr lang="en-US"/>
          </a:p>
        </p:txBody>
      </p:sp>
      <p:sp>
        <p:nvSpPr>
          <p:cNvPr id="131075" name="Rectangle 4"/>
          <p:cNvSpPr>
            <a:spLocks noRot="1" noChangeArrowheads="1" noTextEdit="1"/>
          </p:cNvSpPr>
          <p:nvPr>
            <p:ph type="sldImg"/>
          </p:nvPr>
        </p:nvSpPr>
        <p:spPr>
          <a:ln/>
        </p:spPr>
      </p:sp>
      <p:sp>
        <p:nvSpPr>
          <p:cNvPr id="13107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Royal uses adsorption costing for valuing inventory. We apply overhead on the basis of direct labor hours, so we multiply 0.05 times the predetermined rate of $49.70, and get overhead cost per unit of $49.70. Our total unit cost is $4.99.</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Calculate the cost of our ending finished goods inventory.</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p:cNvSpPr>
            <a:spLocks noGrp="1" noChangeArrowheads="1"/>
          </p:cNvSpPr>
          <p:nvPr>
            <p:ph type="dt" sz="quarter" idx="1"/>
          </p:nvPr>
        </p:nvSpPr>
        <p:spPr>
          <a:noFill/>
        </p:spPr>
        <p:txBody>
          <a:bodyPr/>
          <a:lstStyle/>
          <a:p>
            <a:r>
              <a:rPr lang="en-US"/>
              <a:t>9-</a:t>
            </a:r>
            <a:fld id="{9F994F1D-232F-414C-86D1-E769F6C900A4}" type="slidenum">
              <a:rPr lang="en-US"/>
              <a:pPr/>
              <a:t>63</a:t>
            </a:fld>
            <a:endParaRPr lang="en-US"/>
          </a:p>
        </p:txBody>
      </p:sp>
      <p:sp>
        <p:nvSpPr>
          <p:cNvPr id="133122" name="Rectangle 7"/>
          <p:cNvSpPr>
            <a:spLocks noGrp="1" noChangeArrowheads="1"/>
          </p:cNvSpPr>
          <p:nvPr>
            <p:ph type="sldNum" sz="quarter" idx="5"/>
          </p:nvPr>
        </p:nvSpPr>
        <p:spPr>
          <a:noFill/>
        </p:spPr>
        <p:txBody>
          <a:bodyPr/>
          <a:lstStyle/>
          <a:p>
            <a:fld id="{46ADF965-A58A-4737-9625-476F781B5C82}" type="slidenum">
              <a:rPr lang="en-US"/>
              <a:pPr/>
              <a:t>63</a:t>
            </a:fld>
            <a:endParaRPr lang="en-US"/>
          </a:p>
        </p:txBody>
      </p:sp>
      <p:sp>
        <p:nvSpPr>
          <p:cNvPr id="133123" name="Rectangle 4"/>
          <p:cNvSpPr>
            <a:spLocks noRot="1" noChangeArrowheads="1" noTextEdit="1"/>
          </p:cNvSpPr>
          <p:nvPr>
            <p:ph type="sldImg"/>
          </p:nvPr>
        </p:nvSpPr>
        <p:spPr>
          <a:ln/>
        </p:spPr>
      </p:sp>
      <p:sp>
        <p:nvSpPr>
          <p:cNvPr id="13312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estimate there will be 5,000 units in ending inventory and at a per unit cost of $4.99, we have a total cost of $24,950. The finished goods inventory will appear on our budgeted balance sheet.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Grp="1" noChangeArrowheads="1"/>
          </p:cNvSpPr>
          <p:nvPr>
            <p:ph type="dt" sz="quarter" idx="1"/>
          </p:nvPr>
        </p:nvSpPr>
        <p:spPr>
          <a:noFill/>
        </p:spPr>
        <p:txBody>
          <a:bodyPr/>
          <a:lstStyle/>
          <a:p>
            <a:r>
              <a:rPr lang="en-US"/>
              <a:t>9-</a:t>
            </a:r>
            <a:fld id="{E97DCA0F-2129-48B8-8632-EF87F5FEEF1D}" type="slidenum">
              <a:rPr lang="en-US"/>
              <a:pPr/>
              <a:t>64</a:t>
            </a:fld>
            <a:endParaRPr lang="en-US"/>
          </a:p>
        </p:txBody>
      </p:sp>
      <p:sp>
        <p:nvSpPr>
          <p:cNvPr id="135170" name="Rectangle 7"/>
          <p:cNvSpPr>
            <a:spLocks noGrp="1" noChangeArrowheads="1"/>
          </p:cNvSpPr>
          <p:nvPr>
            <p:ph type="sldNum" sz="quarter" idx="5"/>
          </p:nvPr>
        </p:nvSpPr>
        <p:spPr>
          <a:noFill/>
        </p:spPr>
        <p:txBody>
          <a:bodyPr/>
          <a:lstStyle/>
          <a:p>
            <a:fld id="{18C3AB4F-CF62-443B-8C81-82CEC025C2A4}" type="slidenum">
              <a:rPr lang="en-US"/>
              <a:pPr/>
              <a:t>64</a:t>
            </a:fld>
            <a:endParaRPr lang="en-US"/>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7 is to prepare a selling and administrative expense budget.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Grp="1" noChangeArrowheads="1"/>
          </p:cNvSpPr>
          <p:nvPr>
            <p:ph type="dt" sz="quarter" idx="1"/>
          </p:nvPr>
        </p:nvSpPr>
        <p:spPr>
          <a:noFill/>
        </p:spPr>
        <p:txBody>
          <a:bodyPr/>
          <a:lstStyle/>
          <a:p>
            <a:r>
              <a:rPr lang="en-US"/>
              <a:t>9-</a:t>
            </a:r>
            <a:fld id="{A42358E0-56AF-437B-A9A6-D201AEF4094D}" type="slidenum">
              <a:rPr lang="en-US"/>
              <a:pPr/>
              <a:t>65</a:t>
            </a:fld>
            <a:endParaRPr lang="en-US"/>
          </a:p>
        </p:txBody>
      </p:sp>
      <p:sp>
        <p:nvSpPr>
          <p:cNvPr id="137218" name="Rectangle 7"/>
          <p:cNvSpPr>
            <a:spLocks noGrp="1" noChangeArrowheads="1"/>
          </p:cNvSpPr>
          <p:nvPr>
            <p:ph type="sldNum" sz="quarter" idx="5"/>
          </p:nvPr>
        </p:nvSpPr>
        <p:spPr>
          <a:noFill/>
        </p:spPr>
        <p:txBody>
          <a:bodyPr/>
          <a:lstStyle/>
          <a:p>
            <a:fld id="{08A8D2C4-8F3C-4CBA-963E-0A6FEE721447}" type="slidenum">
              <a:rPr lang="en-US"/>
              <a:pPr/>
              <a:t>65</a:t>
            </a:fld>
            <a:endParaRPr lang="en-US"/>
          </a:p>
        </p:txBody>
      </p:sp>
      <p:sp>
        <p:nvSpPr>
          <p:cNvPr id="137219" name="Rectangle 4"/>
          <p:cNvSpPr>
            <a:spLocks noRot="1" noChangeArrowheads="1" noTextEdit="1"/>
          </p:cNvSpPr>
          <p:nvPr>
            <p:ph type="sldImg"/>
          </p:nvPr>
        </p:nvSpPr>
        <p:spPr>
          <a:ln/>
        </p:spPr>
      </p:sp>
      <p:sp>
        <p:nvSpPr>
          <p:cNvPr id="13722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Royal has a variable and fixed component to its selling and administrative expenses. The company estimates variable selling and administrative expenses at 50 cents per unit </a:t>
            </a:r>
            <a:r>
              <a:rPr lang="en-US" u="sng" smtClean="0">
                <a:ea typeface="ＭＳ Ｐゴシック" pitchFamily="34" charset="-128"/>
              </a:rPr>
              <a:t>sold</a:t>
            </a:r>
            <a:r>
              <a:rPr lang="en-US" smtClean="0">
                <a:ea typeface="ＭＳ Ｐゴシック" pitchFamily="34" charset="-128"/>
              </a:rPr>
              <a:t>. Fixed selling and administrative expenses are estimated at $70,000 per month. Of this amount, $10,000 are noncash expenses, primarily depreciation.</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The selling and administrative expense budget will be prepared in a manner similar to our overhead budget.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3"/>
          <p:cNvSpPr>
            <a:spLocks noGrp="1" noChangeArrowheads="1"/>
          </p:cNvSpPr>
          <p:nvPr>
            <p:ph type="dt" sz="quarter" idx="1"/>
          </p:nvPr>
        </p:nvSpPr>
        <p:spPr>
          <a:noFill/>
        </p:spPr>
        <p:txBody>
          <a:bodyPr/>
          <a:lstStyle/>
          <a:p>
            <a:r>
              <a:rPr lang="en-US"/>
              <a:t>9-</a:t>
            </a:r>
            <a:fld id="{5E06739F-2B0B-46C4-9691-155833348832}" type="slidenum">
              <a:rPr lang="en-US"/>
              <a:pPr/>
              <a:t>66</a:t>
            </a:fld>
            <a:endParaRPr lang="en-US"/>
          </a:p>
        </p:txBody>
      </p:sp>
      <p:sp>
        <p:nvSpPr>
          <p:cNvPr id="139266" name="Rectangle 7"/>
          <p:cNvSpPr>
            <a:spLocks noGrp="1" noChangeArrowheads="1"/>
          </p:cNvSpPr>
          <p:nvPr>
            <p:ph type="sldNum" sz="quarter" idx="5"/>
          </p:nvPr>
        </p:nvSpPr>
        <p:spPr>
          <a:noFill/>
        </p:spPr>
        <p:txBody>
          <a:bodyPr/>
          <a:lstStyle/>
          <a:p>
            <a:fld id="{05ED678E-D47E-4A15-AE45-F6A116082958}" type="slidenum">
              <a:rPr lang="en-US"/>
              <a:pPr/>
              <a:t>66</a:t>
            </a:fld>
            <a:endParaRPr lang="en-US"/>
          </a:p>
        </p:txBody>
      </p:sp>
      <p:sp>
        <p:nvSpPr>
          <p:cNvPr id="139267" name="Rectangle 4"/>
          <p:cNvSpPr>
            <a:spLocks noRot="1" noChangeArrowheads="1" noTextEdit="1"/>
          </p:cNvSpPr>
          <p:nvPr>
            <p:ph type="sldImg"/>
          </p:nvPr>
        </p:nvSpPr>
        <p:spPr>
          <a:ln/>
        </p:spPr>
      </p:sp>
      <p:sp>
        <p:nvSpPr>
          <p:cNvPr id="13926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Variable selling and administrative expenses are based on units sold. In April, we expect to sell 20,000 units and apply the variable rate of 50 cents per unit.</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To our variable expenses, we add our estimated $70,000 fixed selling and administrative expenses to get total selling and administrative expenses of $80,000.</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Finally, we subtract the noncash portion of the fixed expenses to arrive at cash selling and administrative expenses for April of $70,000.</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Take a few minutes to complete the schedule and see what kind of progress you are making.</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3"/>
          <p:cNvSpPr>
            <a:spLocks noGrp="1" noChangeArrowheads="1"/>
          </p:cNvSpPr>
          <p:nvPr>
            <p:ph type="dt" sz="quarter" idx="1"/>
          </p:nvPr>
        </p:nvSpPr>
        <p:spPr>
          <a:noFill/>
        </p:spPr>
        <p:txBody>
          <a:bodyPr/>
          <a:lstStyle/>
          <a:p>
            <a:r>
              <a:rPr lang="en-US"/>
              <a:t>9-</a:t>
            </a:r>
            <a:fld id="{310D4C0E-241E-49F7-9145-D98B01345F9D}" type="slidenum">
              <a:rPr lang="en-US"/>
              <a:pPr/>
              <a:t>67</a:t>
            </a:fld>
            <a:endParaRPr lang="en-US"/>
          </a:p>
        </p:txBody>
      </p:sp>
      <p:sp>
        <p:nvSpPr>
          <p:cNvPr id="141314" name="Rectangle 7"/>
          <p:cNvSpPr>
            <a:spLocks noGrp="1" noChangeArrowheads="1"/>
          </p:cNvSpPr>
          <p:nvPr>
            <p:ph type="sldNum" sz="quarter" idx="5"/>
          </p:nvPr>
        </p:nvSpPr>
        <p:spPr>
          <a:noFill/>
        </p:spPr>
        <p:txBody>
          <a:bodyPr/>
          <a:lstStyle/>
          <a:p>
            <a:fld id="{95DCD337-30F8-48BB-AF66-5C712FA2AFD1}" type="slidenum">
              <a:rPr lang="en-US"/>
              <a:pPr/>
              <a:t>67</a:t>
            </a:fld>
            <a:endParaRPr lang="en-US"/>
          </a:p>
        </p:txBody>
      </p:sp>
      <p:sp>
        <p:nvSpPr>
          <p:cNvPr id="141315" name="Rectangle 4"/>
          <p:cNvSpPr>
            <a:spLocks noRot="1" noChangeArrowheads="1" noTextEdit="1"/>
          </p:cNvSpPr>
          <p:nvPr>
            <p:ph type="sldImg"/>
          </p:nvPr>
        </p:nvSpPr>
        <p:spPr>
          <a:ln/>
        </p:spPr>
      </p:sp>
      <p:sp>
        <p:nvSpPr>
          <p:cNvPr id="14131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What are the total </a:t>
            </a:r>
            <a:r>
              <a:rPr lang="en-US" u="sng" smtClean="0">
                <a:ea typeface="ＭＳ Ｐゴシック" pitchFamily="34" charset="-128"/>
              </a:rPr>
              <a:t>cash</a:t>
            </a:r>
            <a:r>
              <a:rPr lang="en-US" smtClean="0">
                <a:ea typeface="ＭＳ Ｐゴシック" pitchFamily="34" charset="-128"/>
              </a:rPr>
              <a:t> selling and administrative expenses for the quarter?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Grp="1" noChangeArrowheads="1"/>
          </p:cNvSpPr>
          <p:nvPr>
            <p:ph type="dt" sz="quarter" idx="1"/>
          </p:nvPr>
        </p:nvSpPr>
        <p:spPr>
          <a:noFill/>
        </p:spPr>
        <p:txBody>
          <a:bodyPr/>
          <a:lstStyle/>
          <a:p>
            <a:r>
              <a:rPr lang="en-US"/>
              <a:t>9-</a:t>
            </a:r>
            <a:fld id="{F8F269CB-DC1D-467F-BE2D-BB50CF81CD13}" type="slidenum">
              <a:rPr lang="en-US"/>
              <a:pPr/>
              <a:t>68</a:t>
            </a:fld>
            <a:endParaRPr lang="en-US"/>
          </a:p>
        </p:txBody>
      </p:sp>
      <p:sp>
        <p:nvSpPr>
          <p:cNvPr id="143362" name="Rectangle 7"/>
          <p:cNvSpPr>
            <a:spLocks noGrp="1" noChangeArrowheads="1"/>
          </p:cNvSpPr>
          <p:nvPr>
            <p:ph type="sldNum" sz="quarter" idx="5"/>
          </p:nvPr>
        </p:nvSpPr>
        <p:spPr>
          <a:noFill/>
        </p:spPr>
        <p:txBody>
          <a:bodyPr/>
          <a:lstStyle/>
          <a:p>
            <a:fld id="{CD58DAA2-2761-468B-89F2-5867B7F4C68F}" type="slidenum">
              <a:rPr lang="en-US"/>
              <a:pPr/>
              <a:t>68</a:t>
            </a:fld>
            <a:endParaRPr lang="en-US"/>
          </a:p>
        </p:txBody>
      </p:sp>
      <p:sp>
        <p:nvSpPr>
          <p:cNvPr id="143363" name="Rectangle 4"/>
          <p:cNvSpPr>
            <a:spLocks noRot="1" noChangeArrowheads="1" noTextEdit="1"/>
          </p:cNvSpPr>
          <p:nvPr>
            <p:ph type="sldImg"/>
          </p:nvPr>
        </p:nvSpPr>
        <p:spPr>
          <a:ln/>
        </p:spPr>
      </p:sp>
      <p:sp>
        <p:nvSpPr>
          <p:cNvPr id="14336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Did you get $230,000? Let</a:t>
            </a:r>
            <a:r>
              <a:rPr lang="ja-JP" altLang="en-US" smtClean="0">
                <a:ea typeface="ＭＳ Ｐゴシック" pitchFamily="34" charset="-128"/>
              </a:rPr>
              <a:t>’</a:t>
            </a:r>
            <a:r>
              <a:rPr lang="en-US" altLang="ja-JP" smtClean="0">
                <a:ea typeface="ＭＳ Ｐゴシック" pitchFamily="34" charset="-128"/>
              </a:rPr>
              <a:t>s look at the schedule on the next screen and compare it to your work.</a:t>
            </a:r>
            <a:endParaRPr lang="en-US" smtClean="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3"/>
          <p:cNvSpPr>
            <a:spLocks noGrp="1" noChangeArrowheads="1"/>
          </p:cNvSpPr>
          <p:nvPr>
            <p:ph type="dt" sz="quarter" idx="1"/>
          </p:nvPr>
        </p:nvSpPr>
        <p:spPr>
          <a:noFill/>
        </p:spPr>
        <p:txBody>
          <a:bodyPr/>
          <a:lstStyle/>
          <a:p>
            <a:r>
              <a:rPr lang="en-US"/>
              <a:t>9-</a:t>
            </a:r>
            <a:fld id="{FA3EC497-5744-4819-B286-A2AF69B9DA53}" type="slidenum">
              <a:rPr lang="en-US"/>
              <a:pPr/>
              <a:t>69</a:t>
            </a:fld>
            <a:endParaRPr lang="en-US"/>
          </a:p>
        </p:txBody>
      </p:sp>
      <p:sp>
        <p:nvSpPr>
          <p:cNvPr id="145410" name="Rectangle 7"/>
          <p:cNvSpPr>
            <a:spLocks noGrp="1" noChangeArrowheads="1"/>
          </p:cNvSpPr>
          <p:nvPr>
            <p:ph type="sldNum" sz="quarter" idx="5"/>
          </p:nvPr>
        </p:nvSpPr>
        <p:spPr>
          <a:noFill/>
        </p:spPr>
        <p:txBody>
          <a:bodyPr/>
          <a:lstStyle/>
          <a:p>
            <a:fld id="{01F57609-47D7-4FB6-B68D-E782A9C08FE4}" type="slidenum">
              <a:rPr lang="en-US"/>
              <a:pPr/>
              <a:t>69</a:t>
            </a:fld>
            <a:endParaRPr lang="en-US"/>
          </a:p>
        </p:txBody>
      </p:sp>
      <p:sp>
        <p:nvSpPr>
          <p:cNvPr id="145411" name="Rectangle 4"/>
          <p:cNvSpPr>
            <a:spLocks noRot="1" noChangeArrowheads="1" noTextEdit="1"/>
          </p:cNvSpPr>
          <p:nvPr>
            <p:ph type="sldImg"/>
          </p:nvPr>
        </p:nvSpPr>
        <p:spPr>
          <a:ln/>
        </p:spPr>
      </p:sp>
      <p:sp>
        <p:nvSpPr>
          <p:cNvPr id="14541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You can see how similar this schedule is to the manufacturing overhead schedule.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r>
              <a:rPr lang="en-US"/>
              <a:t>9-</a:t>
            </a:r>
            <a:fld id="{5480E3C4-FBCF-4304-9E21-067F7A609C53}" type="slidenum">
              <a:rPr lang="en-US"/>
              <a:pPr/>
              <a:t>7</a:t>
            </a:fld>
            <a:endParaRPr lang="en-US"/>
          </a:p>
        </p:txBody>
      </p:sp>
      <p:sp>
        <p:nvSpPr>
          <p:cNvPr id="18434" name="Rectangle 7"/>
          <p:cNvSpPr>
            <a:spLocks noGrp="1" noChangeArrowheads="1"/>
          </p:cNvSpPr>
          <p:nvPr>
            <p:ph type="sldNum" sz="quarter" idx="5"/>
          </p:nvPr>
        </p:nvSpPr>
        <p:spPr>
          <a:noFill/>
        </p:spPr>
        <p:txBody>
          <a:bodyPr/>
          <a:lstStyle/>
          <a:p>
            <a:fld id="{51CD0FCA-E2DA-4EFA-B3E7-79FAB3800E03}" type="slidenum">
              <a:rPr lang="en-US"/>
              <a:pPr/>
              <a:t>7</a:t>
            </a:fld>
            <a:endParaRPr lang="en-US"/>
          </a:p>
        </p:txBody>
      </p:sp>
      <p:sp>
        <p:nvSpPr>
          <p:cNvPr id="18435" name="Rectangle 4"/>
          <p:cNvSpPr>
            <a:spLocks noRot="1" noChangeArrowheads="1" noTextEdit="1"/>
          </p:cNvSpPr>
          <p:nvPr>
            <p:ph type="sldImg"/>
          </p:nvPr>
        </p:nvSpPr>
        <p:spPr>
          <a:ln/>
        </p:spPr>
      </p:sp>
      <p:sp>
        <p:nvSpPr>
          <p:cNvPr id="18436" name="Rectangle 5"/>
          <p:cNvSpPr>
            <a:spLocks noGrp="1" noChangeArrowheads="1"/>
          </p:cNvSpPr>
          <p:nvPr>
            <p:ph type="body" idx="1"/>
          </p:nvPr>
        </p:nvSpPr>
        <p:spPr>
          <a:noFill/>
        </p:spPr>
        <p:txBody>
          <a:bodyPr/>
          <a:lstStyle/>
          <a:p>
            <a:pPr eaLnBrk="1" hangingPunct="1"/>
            <a:r>
              <a:rPr lang="en-US" u="sng" smtClean="0">
                <a:ea typeface="ＭＳ Ｐゴシック" pitchFamily="34" charset="-128"/>
              </a:rPr>
              <a:t>Operating budgets</a:t>
            </a:r>
            <a:r>
              <a:rPr lang="en-US" smtClean="0">
                <a:ea typeface="ＭＳ Ｐゴシック" pitchFamily="34" charset="-128"/>
              </a:rPr>
              <a:t> ordinarily cover a one-year period corresponding to a company</a:t>
            </a:r>
            <a:r>
              <a:rPr lang="ja-JP" altLang="en-US" smtClean="0">
                <a:ea typeface="ＭＳ Ｐゴシック" pitchFamily="34" charset="-128"/>
              </a:rPr>
              <a:t>’</a:t>
            </a:r>
            <a:r>
              <a:rPr lang="en-US" altLang="ja-JP" smtClean="0">
                <a:ea typeface="ＭＳ Ｐゴシック" pitchFamily="34" charset="-128"/>
              </a:rPr>
              <a:t>s fiscal year. Many companies divide their annual budget into four quarters. In this chapter, we focus on one-year operating budgets. </a:t>
            </a:r>
          </a:p>
          <a:p>
            <a:pPr eaLnBrk="1" hangingPunct="1"/>
            <a:endParaRPr lang="en-US" smtClean="0">
              <a:ea typeface="ＭＳ Ｐゴシック" pitchFamily="34" charset="-128"/>
            </a:endParaRPr>
          </a:p>
          <a:p>
            <a:pPr eaLnBrk="1" hangingPunct="1"/>
            <a:r>
              <a:rPr lang="en-US" smtClean="0">
                <a:ea typeface="ＭＳ Ｐゴシック" pitchFamily="34" charset="-128"/>
              </a:rPr>
              <a:t>A continuous or </a:t>
            </a:r>
            <a:r>
              <a:rPr lang="en-US" u="sng" smtClean="0">
                <a:ea typeface="ＭＳ Ｐゴシック" pitchFamily="34" charset="-128"/>
              </a:rPr>
              <a:t>perpetual budget</a:t>
            </a:r>
            <a:r>
              <a:rPr lang="en-US" smtClean="0">
                <a:ea typeface="ＭＳ Ｐゴシック" pitchFamily="34" charset="-128"/>
              </a:rPr>
              <a:t> is a twelve-month budget that rolls forward one month (or quarter) as the current month (or quarter) is completed. This approach keeps managers focused on the future at least one year ahead.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3"/>
          <p:cNvSpPr>
            <a:spLocks noGrp="1" noChangeArrowheads="1"/>
          </p:cNvSpPr>
          <p:nvPr>
            <p:ph type="dt" sz="quarter" idx="1"/>
          </p:nvPr>
        </p:nvSpPr>
        <p:spPr>
          <a:noFill/>
        </p:spPr>
        <p:txBody>
          <a:bodyPr/>
          <a:lstStyle/>
          <a:p>
            <a:r>
              <a:rPr lang="en-US"/>
              <a:t>9-</a:t>
            </a:r>
            <a:fld id="{DB67B866-7779-4DD8-B81B-FFCBEF3FC0A4}" type="slidenum">
              <a:rPr lang="en-US"/>
              <a:pPr/>
              <a:t>70</a:t>
            </a:fld>
            <a:endParaRPr lang="en-US"/>
          </a:p>
        </p:txBody>
      </p:sp>
      <p:sp>
        <p:nvSpPr>
          <p:cNvPr id="147458" name="Rectangle 7"/>
          <p:cNvSpPr>
            <a:spLocks noGrp="1" noChangeArrowheads="1"/>
          </p:cNvSpPr>
          <p:nvPr>
            <p:ph type="sldNum" sz="quarter" idx="5"/>
          </p:nvPr>
        </p:nvSpPr>
        <p:spPr>
          <a:noFill/>
        </p:spPr>
        <p:txBody>
          <a:bodyPr/>
          <a:lstStyle/>
          <a:p>
            <a:fld id="{8170E533-C249-41B9-A392-44AD34AFC572}" type="slidenum">
              <a:rPr lang="en-US"/>
              <a:pPr/>
              <a:t>70</a:t>
            </a:fld>
            <a:endParaRPr lang="en-US"/>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8 is to prepare a cash budget.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p:cNvSpPr>
            <a:spLocks noGrp="1" noChangeArrowheads="1"/>
          </p:cNvSpPr>
          <p:nvPr>
            <p:ph type="dt" sz="quarter" idx="1"/>
          </p:nvPr>
        </p:nvSpPr>
        <p:spPr>
          <a:noFill/>
        </p:spPr>
        <p:txBody>
          <a:bodyPr/>
          <a:lstStyle/>
          <a:p>
            <a:r>
              <a:rPr lang="en-US"/>
              <a:t>9-</a:t>
            </a:r>
            <a:fld id="{24FB4331-28E3-480B-B76C-1E79BE27DC74}" type="slidenum">
              <a:rPr lang="en-US"/>
              <a:pPr/>
              <a:t>71</a:t>
            </a:fld>
            <a:endParaRPr lang="en-US"/>
          </a:p>
        </p:txBody>
      </p:sp>
      <p:sp>
        <p:nvSpPr>
          <p:cNvPr id="149506" name="Rectangle 7"/>
          <p:cNvSpPr>
            <a:spLocks noGrp="1" noChangeArrowheads="1"/>
          </p:cNvSpPr>
          <p:nvPr>
            <p:ph type="sldNum" sz="quarter" idx="5"/>
          </p:nvPr>
        </p:nvSpPr>
        <p:spPr>
          <a:noFill/>
        </p:spPr>
        <p:txBody>
          <a:bodyPr/>
          <a:lstStyle/>
          <a:p>
            <a:fld id="{B8AB41AB-0064-4B87-AD6E-E74B9E12D82F}" type="slidenum">
              <a:rPr lang="en-US"/>
              <a:pPr/>
              <a:t>71</a:t>
            </a:fld>
            <a:endParaRPr lang="en-US"/>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The preparation of the cash budget can be quite complex. We have to pay close attention to details from our other budgets if we are to be successful in preparing the cash budget.</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On your screen, we listed the four major sections of the cash budget. As we prepare the budget, you will clearly see these four sections.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p:cNvSpPr>
            <a:spLocks noGrp="1" noChangeArrowheads="1"/>
          </p:cNvSpPr>
          <p:nvPr>
            <p:ph type="dt" sz="quarter" idx="1"/>
          </p:nvPr>
        </p:nvSpPr>
        <p:spPr>
          <a:noFill/>
        </p:spPr>
        <p:txBody>
          <a:bodyPr/>
          <a:lstStyle/>
          <a:p>
            <a:r>
              <a:rPr lang="en-US"/>
              <a:t>9-</a:t>
            </a:r>
            <a:fld id="{BF20DEF5-7E58-460D-93E2-46C6B21A559E}" type="slidenum">
              <a:rPr lang="en-US"/>
              <a:pPr/>
              <a:t>72</a:t>
            </a:fld>
            <a:endParaRPr lang="en-US"/>
          </a:p>
        </p:txBody>
      </p:sp>
      <p:sp>
        <p:nvSpPr>
          <p:cNvPr id="151554" name="Rectangle 7"/>
          <p:cNvSpPr>
            <a:spLocks noGrp="1" noChangeArrowheads="1"/>
          </p:cNvSpPr>
          <p:nvPr>
            <p:ph type="sldNum" sz="quarter" idx="5"/>
          </p:nvPr>
        </p:nvSpPr>
        <p:spPr>
          <a:noFill/>
        </p:spPr>
        <p:txBody>
          <a:bodyPr/>
          <a:lstStyle/>
          <a:p>
            <a:fld id="{BABB9692-D442-4524-8158-E5A447A61D48}" type="slidenum">
              <a:rPr lang="en-US"/>
              <a:pPr/>
              <a:t>72</a:t>
            </a:fld>
            <a:endParaRPr lang="en-US"/>
          </a:p>
        </p:txBody>
      </p:sp>
      <p:sp>
        <p:nvSpPr>
          <p:cNvPr id="151555" name="Rectangle 4"/>
          <p:cNvSpPr>
            <a:spLocks noRot="1" noChangeArrowheads="1" noTextEdit="1"/>
          </p:cNvSpPr>
          <p:nvPr>
            <p:ph type="sldImg"/>
          </p:nvPr>
        </p:nvSpPr>
        <p:spPr>
          <a:ln/>
        </p:spPr>
      </p:sp>
      <p:sp>
        <p:nvSpPr>
          <p:cNvPr id="15155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It would be a good idea to jot down this additional information or merely print the screen. We will need all of this information to prepare the cash budget.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3"/>
          <p:cNvSpPr>
            <a:spLocks noGrp="1" noChangeArrowheads="1"/>
          </p:cNvSpPr>
          <p:nvPr>
            <p:ph type="dt" sz="quarter" idx="1"/>
          </p:nvPr>
        </p:nvSpPr>
        <p:spPr>
          <a:noFill/>
        </p:spPr>
        <p:txBody>
          <a:bodyPr/>
          <a:lstStyle/>
          <a:p>
            <a:r>
              <a:rPr lang="en-US"/>
              <a:t>9-</a:t>
            </a:r>
            <a:fld id="{BF4B589B-CFC7-4837-8A9A-1790AE5B4FED}" type="slidenum">
              <a:rPr lang="en-US"/>
              <a:pPr/>
              <a:t>73</a:t>
            </a:fld>
            <a:endParaRPr lang="en-US"/>
          </a:p>
        </p:txBody>
      </p:sp>
      <p:sp>
        <p:nvSpPr>
          <p:cNvPr id="153602" name="Rectangle 7"/>
          <p:cNvSpPr>
            <a:spLocks noGrp="1" noChangeArrowheads="1"/>
          </p:cNvSpPr>
          <p:nvPr>
            <p:ph type="sldNum" sz="quarter" idx="5"/>
          </p:nvPr>
        </p:nvSpPr>
        <p:spPr>
          <a:noFill/>
        </p:spPr>
        <p:txBody>
          <a:bodyPr/>
          <a:lstStyle/>
          <a:p>
            <a:fld id="{06B7212D-1E6D-4209-A0E6-C6C8E59653B1}" type="slidenum">
              <a:rPr lang="en-US"/>
              <a:pPr/>
              <a:t>73</a:t>
            </a:fld>
            <a:endParaRPr lang="en-US"/>
          </a:p>
        </p:txBody>
      </p:sp>
      <p:sp>
        <p:nvSpPr>
          <p:cNvPr id="153603" name="Rectangle 4"/>
          <p:cNvSpPr>
            <a:spLocks noRot="1" noChangeArrowheads="1" noTextEdit="1"/>
          </p:cNvSpPr>
          <p:nvPr>
            <p:ph type="sldImg"/>
          </p:nvPr>
        </p:nvSpPr>
        <p:spPr>
          <a:ln/>
        </p:spPr>
      </p:sp>
      <p:sp>
        <p:nvSpPr>
          <p:cNvPr id="15360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began April with $40,000 in cash. To this amount, we add our expected cash collections from sales of $170,000 for the month of April. We complete the first section by calculating the total cash available of $210,000.</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Now, let</a:t>
            </a:r>
            <a:r>
              <a:rPr lang="ja-JP" altLang="en-US" smtClean="0">
                <a:ea typeface="ＭＳ Ｐゴシック" pitchFamily="34" charset="-128"/>
              </a:rPr>
              <a:t>’</a:t>
            </a:r>
            <a:r>
              <a:rPr lang="en-US" altLang="ja-JP" smtClean="0">
                <a:ea typeface="ＭＳ Ｐゴシック" pitchFamily="34" charset="-128"/>
              </a:rPr>
              <a:t>s continue with the budget preparation.</a:t>
            </a:r>
            <a:endParaRPr lang="en-US" smtClean="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3"/>
          <p:cNvSpPr>
            <a:spLocks noGrp="1" noChangeArrowheads="1"/>
          </p:cNvSpPr>
          <p:nvPr>
            <p:ph type="dt" sz="quarter" idx="1"/>
          </p:nvPr>
        </p:nvSpPr>
        <p:spPr>
          <a:noFill/>
        </p:spPr>
        <p:txBody>
          <a:bodyPr/>
          <a:lstStyle/>
          <a:p>
            <a:r>
              <a:rPr lang="en-US"/>
              <a:t>9-</a:t>
            </a:r>
            <a:fld id="{A839B596-E642-4E8B-8250-0A8508EE935A}" type="slidenum">
              <a:rPr lang="en-US"/>
              <a:pPr/>
              <a:t>74</a:t>
            </a:fld>
            <a:endParaRPr lang="en-US"/>
          </a:p>
        </p:txBody>
      </p:sp>
      <p:sp>
        <p:nvSpPr>
          <p:cNvPr id="155650" name="Rectangle 7"/>
          <p:cNvSpPr>
            <a:spLocks noGrp="1" noChangeArrowheads="1"/>
          </p:cNvSpPr>
          <p:nvPr>
            <p:ph type="sldNum" sz="quarter" idx="5"/>
          </p:nvPr>
        </p:nvSpPr>
        <p:spPr>
          <a:noFill/>
        </p:spPr>
        <p:txBody>
          <a:bodyPr/>
          <a:lstStyle/>
          <a:p>
            <a:fld id="{F0195F5D-F283-45B9-A4DD-577D8CF0E90D}" type="slidenum">
              <a:rPr lang="en-US"/>
              <a:pPr/>
              <a:t>74</a:t>
            </a:fld>
            <a:endParaRPr lang="en-US"/>
          </a:p>
        </p:txBody>
      </p:sp>
      <p:sp>
        <p:nvSpPr>
          <p:cNvPr id="155651" name="Rectangle 4"/>
          <p:cNvSpPr>
            <a:spLocks noRot="1" noChangeArrowheads="1" noTextEdit="1"/>
          </p:cNvSpPr>
          <p:nvPr>
            <p:ph type="sldImg"/>
          </p:nvPr>
        </p:nvSpPr>
        <p:spPr>
          <a:ln/>
        </p:spPr>
      </p:sp>
      <p:sp>
        <p:nvSpPr>
          <p:cNvPr id="15565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During April, we expect to pay $40,000 for raw materials, $15,000 for direct labor, $56,000 for </a:t>
            </a:r>
            <a:r>
              <a:rPr lang="en-US" u="sng" smtClean="0">
                <a:ea typeface="ＭＳ Ｐゴシック" pitchFamily="34" charset="-128"/>
              </a:rPr>
              <a:t>cash</a:t>
            </a:r>
            <a:r>
              <a:rPr lang="en-US" smtClean="0">
                <a:ea typeface="ＭＳ Ｐゴシック" pitchFamily="34" charset="-128"/>
              </a:rPr>
              <a:t> manufacturing overhead, and $70,000 for selling and administrative expense. This is not the </a:t>
            </a:r>
            <a:r>
              <a:rPr lang="en-US" i="1" smtClean="0">
                <a:ea typeface="ＭＳ Ｐゴシック" pitchFamily="34" charset="-128"/>
              </a:rPr>
              <a:t>total </a:t>
            </a:r>
            <a:r>
              <a:rPr lang="en-US" smtClean="0">
                <a:ea typeface="ＭＳ Ｐゴシック" pitchFamily="34" charset="-128"/>
              </a:rPr>
              <a:t>manufacturing overhead because we have excluded noncash depreciation costs. </a:t>
            </a:r>
          </a:p>
          <a:p>
            <a:pPr eaLnBrk="1" hangingPunct="1"/>
            <a:endParaRPr lang="en-US" smtClean="0">
              <a:ea typeface="ＭＳ Ｐゴシック" pitchFamily="34" charset="-128"/>
            </a:endParaRPr>
          </a:p>
          <a:p>
            <a:pPr eaLnBrk="1" hangingPunct="1"/>
            <a:r>
              <a:rPr lang="en-US" smtClean="0">
                <a:ea typeface="ＭＳ Ｐゴシック" pitchFamily="34" charset="-128"/>
              </a:rPr>
              <a:t>During April, the Board of Directors paid a cash dividend of $49,000.</a:t>
            </a:r>
          </a:p>
          <a:p>
            <a:pPr eaLnBrk="1" hangingPunct="1"/>
            <a:endParaRPr lang="en-US" smtClean="0">
              <a:ea typeface="ＭＳ Ｐゴシック" pitchFamily="34" charset="-128"/>
            </a:endParaRPr>
          </a:p>
          <a:p>
            <a:pPr eaLnBrk="1" hangingPunct="1"/>
            <a:r>
              <a:rPr lang="en-US" smtClean="0">
                <a:ea typeface="ＭＳ Ｐゴシック" pitchFamily="34" charset="-128"/>
              </a:rPr>
              <a:t>We have not completed the second major section of the cash budget, the cash disbursements.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3"/>
          <p:cNvSpPr>
            <a:spLocks noGrp="1" noChangeArrowheads="1"/>
          </p:cNvSpPr>
          <p:nvPr>
            <p:ph type="dt" sz="quarter" idx="1"/>
          </p:nvPr>
        </p:nvSpPr>
        <p:spPr>
          <a:noFill/>
        </p:spPr>
        <p:txBody>
          <a:bodyPr/>
          <a:lstStyle/>
          <a:p>
            <a:r>
              <a:rPr lang="en-US"/>
              <a:t>9-</a:t>
            </a:r>
            <a:fld id="{F3B1843A-85D2-472E-A12A-ABB7F913B78C}" type="slidenum">
              <a:rPr lang="en-US"/>
              <a:pPr/>
              <a:t>75</a:t>
            </a:fld>
            <a:endParaRPr lang="en-US"/>
          </a:p>
        </p:txBody>
      </p:sp>
      <p:sp>
        <p:nvSpPr>
          <p:cNvPr id="157698" name="Rectangle 7"/>
          <p:cNvSpPr>
            <a:spLocks noGrp="1" noChangeArrowheads="1"/>
          </p:cNvSpPr>
          <p:nvPr>
            <p:ph type="sldNum" sz="quarter" idx="5"/>
          </p:nvPr>
        </p:nvSpPr>
        <p:spPr>
          <a:noFill/>
        </p:spPr>
        <p:txBody>
          <a:bodyPr/>
          <a:lstStyle/>
          <a:p>
            <a:fld id="{AD343620-D7F2-4930-9B0D-7E193FDFA11E}" type="slidenum">
              <a:rPr lang="en-US"/>
              <a:pPr/>
              <a:t>75</a:t>
            </a:fld>
            <a:endParaRPr lang="en-US"/>
          </a:p>
        </p:txBody>
      </p:sp>
      <p:sp>
        <p:nvSpPr>
          <p:cNvPr id="157699" name="Rectangle 4"/>
          <p:cNvSpPr>
            <a:spLocks noRot="1" noChangeArrowheads="1" noTextEdit="1"/>
          </p:cNvSpPr>
          <p:nvPr>
            <p:ph type="sldImg"/>
          </p:nvPr>
        </p:nvSpPr>
        <p:spPr>
          <a:ln/>
        </p:spPr>
      </p:sp>
      <p:sp>
        <p:nvSpPr>
          <p:cNvPr id="15770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The third section of the cash budget is to determine any cash excess or deficiency. In the month of April, we expect to have a cash deficiency of $20,000. Since Royal has a policy that the company will always maintain an ending cash balance of $30,000, it will have to borrow $15,000 against its line-of-credit in April.</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3"/>
          <p:cNvSpPr>
            <a:spLocks noGrp="1" noChangeArrowheads="1"/>
          </p:cNvSpPr>
          <p:nvPr>
            <p:ph type="dt" sz="quarter" idx="1"/>
          </p:nvPr>
        </p:nvSpPr>
        <p:spPr>
          <a:noFill/>
        </p:spPr>
        <p:txBody>
          <a:bodyPr/>
          <a:lstStyle/>
          <a:p>
            <a:r>
              <a:rPr lang="en-US"/>
              <a:t>9-</a:t>
            </a:r>
            <a:fld id="{D472AB7A-283C-46F2-8B56-FC35CFCF96D2}" type="slidenum">
              <a:rPr lang="en-US"/>
              <a:pPr/>
              <a:t>76</a:t>
            </a:fld>
            <a:endParaRPr lang="en-US"/>
          </a:p>
        </p:txBody>
      </p:sp>
      <p:sp>
        <p:nvSpPr>
          <p:cNvPr id="159746" name="Rectangle 7"/>
          <p:cNvSpPr>
            <a:spLocks noGrp="1" noChangeArrowheads="1"/>
          </p:cNvSpPr>
          <p:nvPr>
            <p:ph type="sldNum" sz="quarter" idx="5"/>
          </p:nvPr>
        </p:nvSpPr>
        <p:spPr>
          <a:noFill/>
        </p:spPr>
        <p:txBody>
          <a:bodyPr/>
          <a:lstStyle/>
          <a:p>
            <a:fld id="{4C9C9071-C554-41C5-9F94-33005ED21D53}" type="slidenum">
              <a:rPr lang="en-US"/>
              <a:pPr/>
              <a:t>76</a:t>
            </a:fld>
            <a:endParaRPr lang="en-US"/>
          </a:p>
        </p:txBody>
      </p:sp>
      <p:sp>
        <p:nvSpPr>
          <p:cNvPr id="159747" name="Rectangle 4"/>
          <p:cNvSpPr>
            <a:spLocks noRot="1" noChangeArrowheads="1" noTextEdit="1"/>
          </p:cNvSpPr>
          <p:nvPr>
            <p:ph type="sldImg"/>
          </p:nvPr>
        </p:nvSpPr>
        <p:spPr>
          <a:ln/>
        </p:spPr>
      </p:sp>
      <p:sp>
        <p:nvSpPr>
          <p:cNvPr id="15974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After Royal borrows on its line-of-credit, it will have an ending cash balance of $30,000 dollars. The ending cash balance for April becomes the beginning cash balance for May.</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Let</a:t>
            </a:r>
            <a:r>
              <a:rPr lang="ja-JP" altLang="en-US" smtClean="0">
                <a:ea typeface="ＭＳ Ｐゴシック" pitchFamily="34" charset="-128"/>
              </a:rPr>
              <a:t>’</a:t>
            </a:r>
            <a:r>
              <a:rPr lang="en-US" altLang="ja-JP" smtClean="0">
                <a:ea typeface="ＭＳ Ｐゴシック" pitchFamily="34" charset="-128"/>
              </a:rPr>
              <a:t>s complete the cash budget for the month of May.</a:t>
            </a:r>
            <a:endParaRPr lang="en-US" smtClean="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Grp="1" noChangeArrowheads="1"/>
          </p:cNvSpPr>
          <p:nvPr>
            <p:ph type="dt" sz="quarter" idx="1"/>
          </p:nvPr>
        </p:nvSpPr>
        <p:spPr>
          <a:noFill/>
        </p:spPr>
        <p:txBody>
          <a:bodyPr/>
          <a:lstStyle/>
          <a:p>
            <a:r>
              <a:rPr lang="en-US"/>
              <a:t>9-</a:t>
            </a:r>
            <a:fld id="{C52D9F5A-B7FA-4B6D-A08F-28517CF6A81D}" type="slidenum">
              <a:rPr lang="en-US"/>
              <a:pPr/>
              <a:t>77</a:t>
            </a:fld>
            <a:endParaRPr lang="en-US"/>
          </a:p>
        </p:txBody>
      </p:sp>
      <p:sp>
        <p:nvSpPr>
          <p:cNvPr id="161794" name="Rectangle 7"/>
          <p:cNvSpPr>
            <a:spLocks noGrp="1" noChangeArrowheads="1"/>
          </p:cNvSpPr>
          <p:nvPr>
            <p:ph type="sldNum" sz="quarter" idx="5"/>
          </p:nvPr>
        </p:nvSpPr>
        <p:spPr>
          <a:noFill/>
        </p:spPr>
        <p:txBody>
          <a:bodyPr/>
          <a:lstStyle/>
          <a:p>
            <a:fld id="{FCD4A848-F0AE-4FD5-8C31-D97CD3632415}" type="slidenum">
              <a:rPr lang="en-US"/>
              <a:pPr/>
              <a:t>77</a:t>
            </a:fld>
            <a:endParaRPr lang="en-US"/>
          </a:p>
        </p:txBody>
      </p:sp>
      <p:sp>
        <p:nvSpPr>
          <p:cNvPr id="161795" name="Rectangle 4"/>
          <p:cNvSpPr>
            <a:spLocks noRot="1" noChangeArrowheads="1" noTextEdit="1"/>
          </p:cNvSpPr>
          <p:nvPr>
            <p:ph type="sldImg"/>
          </p:nvPr>
        </p:nvSpPr>
        <p:spPr>
          <a:ln/>
        </p:spPr>
      </p:sp>
      <p:sp>
        <p:nvSpPr>
          <p:cNvPr id="16179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Refer back to our previous budgets to get the cash collection, cash disbursements for direct materials, direct labor, manufacturing overhead, and selling and administrative expenses. The new item in May is that the company plans to purchase $143,000 worth of equipment.</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For May, the company will have a cash excess of $30,000, but it will not be able to repay the monies borrowed on the line-of-credit or the accrued interest.</a:t>
            </a:r>
          </a:p>
          <a:p>
            <a:pPr eaLnBrk="1" hangingPunct="1"/>
            <a:endParaRPr lang="en-US" smtClean="0">
              <a:ea typeface="ＭＳ Ｐゴシック" pitchFamily="34" charset="-128"/>
            </a:endParaRPr>
          </a:p>
          <a:p>
            <a:pPr eaLnBrk="1" hangingPunct="1"/>
            <a:r>
              <a:rPr lang="en-US" smtClean="0">
                <a:ea typeface="ＭＳ Ｐゴシック" pitchFamily="34" charset="-128"/>
              </a:rPr>
              <a:t>It</a:t>
            </a:r>
            <a:r>
              <a:rPr lang="ja-JP" altLang="en-US" smtClean="0">
                <a:ea typeface="ＭＳ Ｐゴシック" pitchFamily="34" charset="-128"/>
              </a:rPr>
              <a:t>’</a:t>
            </a:r>
            <a:r>
              <a:rPr lang="en-US" altLang="ja-JP" smtClean="0">
                <a:ea typeface="ＭＳ Ｐゴシック" pitchFamily="34" charset="-128"/>
              </a:rPr>
              <a:t>s your turn to calculate the cash excess or deficiency for the month of June.</a:t>
            </a:r>
            <a:endParaRPr lang="en-US" smtClean="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3"/>
          <p:cNvSpPr>
            <a:spLocks noGrp="1" noChangeArrowheads="1"/>
          </p:cNvSpPr>
          <p:nvPr>
            <p:ph type="dt" sz="quarter" idx="1"/>
          </p:nvPr>
        </p:nvSpPr>
        <p:spPr>
          <a:noFill/>
        </p:spPr>
        <p:txBody>
          <a:bodyPr/>
          <a:lstStyle/>
          <a:p>
            <a:r>
              <a:rPr lang="en-US"/>
              <a:t>9-</a:t>
            </a:r>
            <a:fld id="{849A0512-FAA8-47DA-8C0A-59108E8A212D}" type="slidenum">
              <a:rPr lang="en-US"/>
              <a:pPr/>
              <a:t>78</a:t>
            </a:fld>
            <a:endParaRPr lang="en-US"/>
          </a:p>
        </p:txBody>
      </p:sp>
      <p:sp>
        <p:nvSpPr>
          <p:cNvPr id="163842" name="Rectangle 7"/>
          <p:cNvSpPr>
            <a:spLocks noGrp="1" noChangeArrowheads="1"/>
          </p:cNvSpPr>
          <p:nvPr>
            <p:ph type="sldNum" sz="quarter" idx="5"/>
          </p:nvPr>
        </p:nvSpPr>
        <p:spPr>
          <a:noFill/>
        </p:spPr>
        <p:txBody>
          <a:bodyPr/>
          <a:lstStyle/>
          <a:p>
            <a:fld id="{5C718636-FB6A-412E-B125-F52E309BD667}" type="slidenum">
              <a:rPr lang="en-US"/>
              <a:pPr/>
              <a:t>78</a:t>
            </a:fld>
            <a:endParaRPr lang="en-US"/>
          </a:p>
        </p:txBody>
      </p:sp>
      <p:sp>
        <p:nvSpPr>
          <p:cNvPr id="163843" name="Rectangle 4"/>
          <p:cNvSpPr>
            <a:spLocks noRot="1" noChangeArrowheads="1" noTextEdit="1"/>
          </p:cNvSpPr>
          <p:nvPr>
            <p:ph type="sldImg"/>
          </p:nvPr>
        </p:nvSpPr>
        <p:spPr>
          <a:ln/>
        </p:spPr>
      </p:sp>
      <p:sp>
        <p:nvSpPr>
          <p:cNvPr id="16384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Which amount did you determine to be correct?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3"/>
          <p:cNvSpPr>
            <a:spLocks noGrp="1" noChangeArrowheads="1"/>
          </p:cNvSpPr>
          <p:nvPr>
            <p:ph type="dt" sz="quarter" idx="1"/>
          </p:nvPr>
        </p:nvSpPr>
        <p:spPr>
          <a:noFill/>
        </p:spPr>
        <p:txBody>
          <a:bodyPr/>
          <a:lstStyle/>
          <a:p>
            <a:r>
              <a:rPr lang="en-US"/>
              <a:t>9-</a:t>
            </a:r>
            <a:fld id="{6AD0475A-CAD4-41C0-81F6-384B89368FB1}" type="slidenum">
              <a:rPr lang="en-US"/>
              <a:pPr/>
              <a:t>79</a:t>
            </a:fld>
            <a:endParaRPr lang="en-US"/>
          </a:p>
        </p:txBody>
      </p:sp>
      <p:sp>
        <p:nvSpPr>
          <p:cNvPr id="165890" name="Rectangle 7"/>
          <p:cNvSpPr>
            <a:spLocks noGrp="1" noChangeArrowheads="1"/>
          </p:cNvSpPr>
          <p:nvPr>
            <p:ph type="sldNum" sz="quarter" idx="5"/>
          </p:nvPr>
        </p:nvSpPr>
        <p:spPr>
          <a:noFill/>
        </p:spPr>
        <p:txBody>
          <a:bodyPr/>
          <a:lstStyle/>
          <a:p>
            <a:fld id="{AFF70154-BA42-490A-9642-768DBCDB214C}" type="slidenum">
              <a:rPr lang="en-US"/>
              <a:pPr/>
              <a:t>79</a:t>
            </a:fld>
            <a:endParaRPr lang="en-US"/>
          </a:p>
        </p:txBody>
      </p:sp>
      <p:sp>
        <p:nvSpPr>
          <p:cNvPr id="165891" name="Rectangle 4"/>
          <p:cNvSpPr>
            <a:spLocks noRot="1" noChangeArrowheads="1" noTextEdit="1"/>
          </p:cNvSpPr>
          <p:nvPr>
            <p:ph type="sldImg"/>
          </p:nvPr>
        </p:nvSpPr>
        <p:spPr>
          <a:ln/>
        </p:spPr>
      </p:sp>
      <p:sp>
        <p:nvSpPr>
          <p:cNvPr id="165892"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$95,000 is the correct answer. Let</a:t>
            </a:r>
            <a:r>
              <a:rPr lang="ja-JP" altLang="en-US" smtClean="0">
                <a:ea typeface="ＭＳ Ｐゴシック" pitchFamily="34" charset="-128"/>
              </a:rPr>
              <a:t>’</a:t>
            </a:r>
            <a:r>
              <a:rPr lang="en-US" altLang="ja-JP" smtClean="0">
                <a:ea typeface="ＭＳ Ｐゴシック" pitchFamily="34" charset="-128"/>
              </a:rPr>
              <a:t>s look at the completed schedule on the next screen.</a:t>
            </a:r>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r>
              <a:rPr lang="en-US"/>
              <a:t>9-</a:t>
            </a:r>
            <a:fld id="{4E16B51D-123A-4DA2-99CE-146CC465CF4B}" type="slidenum">
              <a:rPr lang="en-US"/>
              <a:pPr/>
              <a:t>8</a:t>
            </a:fld>
            <a:endParaRPr lang="en-US"/>
          </a:p>
        </p:txBody>
      </p:sp>
      <p:sp>
        <p:nvSpPr>
          <p:cNvPr id="20482" name="Rectangle 7"/>
          <p:cNvSpPr>
            <a:spLocks noGrp="1" noChangeArrowheads="1"/>
          </p:cNvSpPr>
          <p:nvPr>
            <p:ph type="sldNum" sz="quarter" idx="5"/>
          </p:nvPr>
        </p:nvSpPr>
        <p:spPr>
          <a:noFill/>
        </p:spPr>
        <p:txBody>
          <a:bodyPr/>
          <a:lstStyle/>
          <a:p>
            <a:fld id="{23B1AE07-538A-485D-AAA0-9BF87D42A2BA}" type="slidenum">
              <a:rPr lang="en-US"/>
              <a:pPr/>
              <a:t>8</a:t>
            </a:fld>
            <a:endParaRPr lang="en-US"/>
          </a:p>
        </p:txBody>
      </p:sp>
      <p:sp>
        <p:nvSpPr>
          <p:cNvPr id="20483" name="Rectangle 4"/>
          <p:cNvSpPr>
            <a:spLocks noRot="1" noChangeArrowheads="1" noTextEdit="1"/>
          </p:cNvSpPr>
          <p:nvPr>
            <p:ph type="sldImg"/>
          </p:nvPr>
        </p:nvSpPr>
        <p:spPr>
          <a:ln/>
        </p:spPr>
      </p:sp>
      <p:sp>
        <p:nvSpPr>
          <p:cNvPr id="2048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A </a:t>
            </a:r>
            <a:r>
              <a:rPr lang="en-US" u="sng" smtClean="0">
                <a:ea typeface="ＭＳ Ｐゴシック" pitchFamily="34" charset="-128"/>
              </a:rPr>
              <a:t>self-imposed budget</a:t>
            </a:r>
            <a:r>
              <a:rPr lang="en-US" smtClean="0">
                <a:ea typeface="ＭＳ Ｐゴシック" pitchFamily="34" charset="-128"/>
              </a:rPr>
              <a:t> or </a:t>
            </a:r>
            <a:r>
              <a:rPr lang="en-US" u="sng" smtClean="0">
                <a:ea typeface="ＭＳ Ｐゴシック" pitchFamily="34" charset="-128"/>
              </a:rPr>
              <a:t>participative budget</a:t>
            </a:r>
            <a:r>
              <a:rPr lang="en-US" smtClean="0">
                <a:ea typeface="ＭＳ Ｐゴシック" pitchFamily="34" charset="-128"/>
              </a:rPr>
              <a:t> is a budget that is prepared with the full cooperation and participation of managers at all levels. It is a particularly useful approach if the budget will be used to evaluate managerial performance.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3"/>
          <p:cNvSpPr>
            <a:spLocks noGrp="1" noChangeArrowheads="1"/>
          </p:cNvSpPr>
          <p:nvPr>
            <p:ph type="dt" sz="quarter" idx="1"/>
          </p:nvPr>
        </p:nvSpPr>
        <p:spPr>
          <a:noFill/>
        </p:spPr>
        <p:txBody>
          <a:bodyPr/>
          <a:lstStyle/>
          <a:p>
            <a:r>
              <a:rPr lang="en-US"/>
              <a:t>9-</a:t>
            </a:r>
            <a:fld id="{42B1218F-8120-487D-9E78-481297594814}" type="slidenum">
              <a:rPr lang="en-US"/>
              <a:pPr/>
              <a:t>80</a:t>
            </a:fld>
            <a:endParaRPr lang="en-US"/>
          </a:p>
        </p:txBody>
      </p:sp>
      <p:sp>
        <p:nvSpPr>
          <p:cNvPr id="167938" name="Rectangle 7"/>
          <p:cNvSpPr>
            <a:spLocks noGrp="1" noChangeArrowheads="1"/>
          </p:cNvSpPr>
          <p:nvPr>
            <p:ph type="sldNum" sz="quarter" idx="5"/>
          </p:nvPr>
        </p:nvSpPr>
        <p:spPr>
          <a:noFill/>
        </p:spPr>
        <p:txBody>
          <a:bodyPr/>
          <a:lstStyle/>
          <a:p>
            <a:fld id="{9A97E577-6C7F-4324-B9AE-301404C34A73}" type="slidenum">
              <a:rPr lang="en-US"/>
              <a:pPr/>
              <a:t>80</a:t>
            </a:fld>
            <a:endParaRPr lang="en-US"/>
          </a:p>
        </p:txBody>
      </p:sp>
      <p:sp>
        <p:nvSpPr>
          <p:cNvPr id="167939" name="Rectangle 4"/>
          <p:cNvSpPr>
            <a:spLocks noRot="1" noChangeArrowheads="1" noTextEdit="1"/>
          </p:cNvSpPr>
          <p:nvPr>
            <p:ph type="sldImg"/>
          </p:nvPr>
        </p:nvSpPr>
        <p:spPr>
          <a:ln/>
        </p:spPr>
      </p:sp>
      <p:sp>
        <p:nvSpPr>
          <p:cNvPr id="16794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You can see the cash excess of $95,000.</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At the end of June, Royal will have sufficient cash to repay the $50,000 borrowed in April plus the interest on the loan. The total interest is $2,000 as demonstrated in the computation of interest box on the left side of your screen.</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Royal will end the quarter with $43,000 cash on hand. This cash balance will appear on our budgeted balance sheet.</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noChangeArrowheads="1"/>
          </p:cNvSpPr>
          <p:nvPr>
            <p:ph type="dt" sz="quarter" idx="1"/>
          </p:nvPr>
        </p:nvSpPr>
        <p:spPr>
          <a:noFill/>
        </p:spPr>
        <p:txBody>
          <a:bodyPr/>
          <a:lstStyle/>
          <a:p>
            <a:r>
              <a:rPr lang="en-US"/>
              <a:t>9-</a:t>
            </a:r>
            <a:fld id="{7A0260E3-3C52-4E37-A1F8-423AAABB50B2}" type="slidenum">
              <a:rPr lang="en-US"/>
              <a:pPr/>
              <a:t>81</a:t>
            </a:fld>
            <a:endParaRPr lang="en-US"/>
          </a:p>
        </p:txBody>
      </p:sp>
      <p:sp>
        <p:nvSpPr>
          <p:cNvPr id="169986" name="Rectangle 7"/>
          <p:cNvSpPr>
            <a:spLocks noGrp="1" noChangeArrowheads="1"/>
          </p:cNvSpPr>
          <p:nvPr>
            <p:ph type="sldNum" sz="quarter" idx="5"/>
          </p:nvPr>
        </p:nvSpPr>
        <p:spPr>
          <a:noFill/>
        </p:spPr>
        <p:txBody>
          <a:bodyPr/>
          <a:lstStyle/>
          <a:p>
            <a:fld id="{F3BD933D-0F07-4659-B740-ED4F5A3E03E6}" type="slidenum">
              <a:rPr lang="en-US"/>
              <a:pPr/>
              <a:t>81</a:t>
            </a:fld>
            <a:endParaRPr lang="en-US"/>
          </a:p>
        </p:txBody>
      </p:sp>
      <p:sp>
        <p:nvSpPr>
          <p:cNvPr id="169987" name="Rectangle 4"/>
          <p:cNvSpPr>
            <a:spLocks noRot="1" noChangeArrowheads="1" noTextEdit="1"/>
          </p:cNvSpPr>
          <p:nvPr>
            <p:ph type="sldImg"/>
          </p:nvPr>
        </p:nvSpPr>
        <p:spPr>
          <a:ln/>
        </p:spPr>
      </p:sp>
      <p:sp>
        <p:nvSpPr>
          <p:cNvPr id="16998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are now ready to move from the preparation of individual budgets to compiling our budgeted financial statements. Let</a:t>
            </a:r>
            <a:r>
              <a:rPr lang="ja-JP" altLang="en-US" smtClean="0">
                <a:ea typeface="ＭＳ Ｐゴシック" pitchFamily="34" charset="-128"/>
              </a:rPr>
              <a:t>’</a:t>
            </a:r>
            <a:r>
              <a:rPr lang="en-US" altLang="ja-JP" smtClean="0">
                <a:ea typeface="ＭＳ Ｐゴシック" pitchFamily="34" charset="-128"/>
              </a:rPr>
              <a:t>s begin with the budgeted income statement.</a:t>
            </a:r>
            <a:endParaRPr lang="en-US" smtClean="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3"/>
          <p:cNvSpPr>
            <a:spLocks noGrp="1" noChangeArrowheads="1"/>
          </p:cNvSpPr>
          <p:nvPr>
            <p:ph type="dt" sz="quarter" idx="1"/>
          </p:nvPr>
        </p:nvSpPr>
        <p:spPr>
          <a:noFill/>
        </p:spPr>
        <p:txBody>
          <a:bodyPr/>
          <a:lstStyle/>
          <a:p>
            <a:r>
              <a:rPr lang="en-US"/>
              <a:t>9-</a:t>
            </a:r>
            <a:fld id="{96239A1E-48DC-460B-8C22-AE936F7D0DA0}" type="slidenum">
              <a:rPr lang="en-US"/>
              <a:pPr/>
              <a:t>82</a:t>
            </a:fld>
            <a:endParaRPr lang="en-US"/>
          </a:p>
        </p:txBody>
      </p:sp>
      <p:sp>
        <p:nvSpPr>
          <p:cNvPr id="172034" name="Rectangle 7"/>
          <p:cNvSpPr>
            <a:spLocks noGrp="1" noChangeArrowheads="1"/>
          </p:cNvSpPr>
          <p:nvPr>
            <p:ph type="sldNum" sz="quarter" idx="5"/>
          </p:nvPr>
        </p:nvSpPr>
        <p:spPr>
          <a:noFill/>
        </p:spPr>
        <p:txBody>
          <a:bodyPr/>
          <a:lstStyle/>
          <a:p>
            <a:fld id="{C2088754-E6CB-4712-B6B7-704DD368BA73}" type="slidenum">
              <a:rPr lang="en-US"/>
              <a:pPr/>
              <a:t>82</a:t>
            </a:fld>
            <a:endParaRPr lang="en-US"/>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9 is to prepare a budgeted income statement.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3"/>
          <p:cNvSpPr>
            <a:spLocks noGrp="1" noChangeArrowheads="1"/>
          </p:cNvSpPr>
          <p:nvPr>
            <p:ph type="dt" sz="quarter" idx="1"/>
          </p:nvPr>
        </p:nvSpPr>
        <p:spPr>
          <a:noFill/>
        </p:spPr>
        <p:txBody>
          <a:bodyPr/>
          <a:lstStyle/>
          <a:p>
            <a:r>
              <a:rPr lang="en-US"/>
              <a:t>9-</a:t>
            </a:r>
            <a:fld id="{63732077-2131-4D6E-B3C2-E2FD956F9C9E}" type="slidenum">
              <a:rPr lang="en-US"/>
              <a:pPr/>
              <a:t>83</a:t>
            </a:fld>
            <a:endParaRPr lang="en-US"/>
          </a:p>
        </p:txBody>
      </p:sp>
      <p:sp>
        <p:nvSpPr>
          <p:cNvPr id="174082" name="Rectangle 7"/>
          <p:cNvSpPr>
            <a:spLocks noGrp="1" noChangeArrowheads="1"/>
          </p:cNvSpPr>
          <p:nvPr>
            <p:ph type="sldNum" sz="quarter" idx="5"/>
          </p:nvPr>
        </p:nvSpPr>
        <p:spPr>
          <a:noFill/>
        </p:spPr>
        <p:txBody>
          <a:bodyPr/>
          <a:lstStyle/>
          <a:p>
            <a:fld id="{F58D37AC-6FE8-4873-BDC1-E2751B2E485D}" type="slidenum">
              <a:rPr lang="en-US"/>
              <a:pPr/>
              <a:t>83</a:t>
            </a:fld>
            <a:endParaRPr lang="en-US"/>
          </a:p>
        </p:txBody>
      </p:sp>
      <p:sp>
        <p:nvSpPr>
          <p:cNvPr id="174083" name="Rectangle 4"/>
          <p:cNvSpPr>
            <a:spLocks noRot="1" noChangeArrowheads="1" noTextEdit="1"/>
          </p:cNvSpPr>
          <p:nvPr>
            <p:ph type="sldImg"/>
          </p:nvPr>
        </p:nvSpPr>
        <p:spPr>
          <a:ln/>
        </p:spPr>
      </p:sp>
      <p:sp>
        <p:nvSpPr>
          <p:cNvPr id="174084"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Recall that Royal planned to sell 100,000 units during the quarter at $10 per unit.</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We determined the unit cost at $4.99, so cost of goods sold will be $499,000.</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Our selling and administrative expenses, including depreciation, total $260,000, and we incurred $2,000 of interest expense during the quarter.</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Our budgeted net income for the quarter is $239,000.</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With the income statement complete, we can move on to the budgeted balance sheet.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3"/>
          <p:cNvSpPr>
            <a:spLocks noGrp="1" noChangeArrowheads="1"/>
          </p:cNvSpPr>
          <p:nvPr>
            <p:ph type="dt" sz="quarter" idx="1"/>
          </p:nvPr>
        </p:nvSpPr>
        <p:spPr>
          <a:noFill/>
        </p:spPr>
        <p:txBody>
          <a:bodyPr/>
          <a:lstStyle/>
          <a:p>
            <a:r>
              <a:rPr lang="en-US"/>
              <a:t>9-</a:t>
            </a:r>
            <a:fld id="{D92561A1-CFD6-4212-ABF2-7650A8665383}" type="slidenum">
              <a:rPr lang="en-US"/>
              <a:pPr/>
              <a:t>84</a:t>
            </a:fld>
            <a:endParaRPr lang="en-US"/>
          </a:p>
        </p:txBody>
      </p:sp>
      <p:sp>
        <p:nvSpPr>
          <p:cNvPr id="176130" name="Rectangle 7"/>
          <p:cNvSpPr>
            <a:spLocks noGrp="1" noChangeArrowheads="1"/>
          </p:cNvSpPr>
          <p:nvPr>
            <p:ph type="sldNum" sz="quarter" idx="5"/>
          </p:nvPr>
        </p:nvSpPr>
        <p:spPr>
          <a:noFill/>
        </p:spPr>
        <p:txBody>
          <a:bodyPr/>
          <a:lstStyle/>
          <a:p>
            <a:fld id="{44D1AC8B-45CD-4158-8F58-7308B42C2CC6}" type="slidenum">
              <a:rPr lang="en-US"/>
              <a:pPr/>
              <a:t>84</a:t>
            </a:fld>
            <a:endParaRPr lang="en-US"/>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Learning objective number 10 is to prepare a budgeted balance sheet.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p:cNvSpPr>
            <a:spLocks noGrp="1" noChangeArrowheads="1"/>
          </p:cNvSpPr>
          <p:nvPr>
            <p:ph type="dt" sz="quarter" idx="1"/>
          </p:nvPr>
        </p:nvSpPr>
        <p:spPr>
          <a:noFill/>
        </p:spPr>
        <p:txBody>
          <a:bodyPr/>
          <a:lstStyle/>
          <a:p>
            <a:r>
              <a:rPr lang="en-US"/>
              <a:t>9-</a:t>
            </a:r>
            <a:fld id="{674C0769-A920-4243-A6A0-987F9F12F460}" type="slidenum">
              <a:rPr lang="en-US"/>
              <a:pPr/>
              <a:t>85</a:t>
            </a:fld>
            <a:endParaRPr lang="en-US"/>
          </a:p>
        </p:txBody>
      </p:sp>
      <p:sp>
        <p:nvSpPr>
          <p:cNvPr id="178178" name="Rectangle 7"/>
          <p:cNvSpPr>
            <a:spLocks noGrp="1" noChangeArrowheads="1"/>
          </p:cNvSpPr>
          <p:nvPr>
            <p:ph type="sldNum" sz="quarter" idx="5"/>
          </p:nvPr>
        </p:nvSpPr>
        <p:spPr>
          <a:noFill/>
        </p:spPr>
        <p:txBody>
          <a:bodyPr/>
          <a:lstStyle/>
          <a:p>
            <a:fld id="{2110AE1E-BFE4-48C7-B892-CAE915CC4025}" type="slidenum">
              <a:rPr lang="en-US"/>
              <a:pPr/>
              <a:t>85</a:t>
            </a:fld>
            <a:endParaRPr lang="en-US"/>
          </a:p>
        </p:txBody>
      </p:sp>
      <p:sp>
        <p:nvSpPr>
          <p:cNvPr id="178179" name="Rectangle 4"/>
          <p:cNvSpPr>
            <a:spLocks noRot="1" noChangeArrowheads="1" noTextEdit="1"/>
          </p:cNvSpPr>
          <p:nvPr>
            <p:ph type="sldImg"/>
          </p:nvPr>
        </p:nvSpPr>
        <p:spPr>
          <a:ln/>
        </p:spPr>
      </p:sp>
      <p:sp>
        <p:nvSpPr>
          <p:cNvPr id="178180"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Please make note of this supplemental information as we will need it to complete the budgeted balance sheet.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3"/>
          <p:cNvSpPr>
            <a:spLocks noGrp="1" noChangeArrowheads="1"/>
          </p:cNvSpPr>
          <p:nvPr>
            <p:ph type="dt" sz="quarter" idx="1"/>
          </p:nvPr>
        </p:nvSpPr>
        <p:spPr>
          <a:noFill/>
        </p:spPr>
        <p:txBody>
          <a:bodyPr/>
          <a:lstStyle/>
          <a:p>
            <a:r>
              <a:rPr lang="en-US"/>
              <a:t>9-</a:t>
            </a:r>
            <a:fld id="{19772E2B-B0AB-4894-961D-8314D7E1B47A}" type="slidenum">
              <a:rPr lang="en-US"/>
              <a:pPr/>
              <a:t>86</a:t>
            </a:fld>
            <a:endParaRPr lang="en-US"/>
          </a:p>
        </p:txBody>
      </p:sp>
      <p:sp>
        <p:nvSpPr>
          <p:cNvPr id="180226" name="Rectangle 7"/>
          <p:cNvSpPr>
            <a:spLocks noGrp="1" noChangeArrowheads="1"/>
          </p:cNvSpPr>
          <p:nvPr>
            <p:ph type="sldNum" sz="quarter" idx="5"/>
          </p:nvPr>
        </p:nvSpPr>
        <p:spPr>
          <a:noFill/>
        </p:spPr>
        <p:txBody>
          <a:bodyPr/>
          <a:lstStyle/>
          <a:p>
            <a:fld id="{F3DB8998-64F9-4AC1-85B9-9427EA7692AA}" type="slidenum">
              <a:rPr lang="en-US"/>
              <a:pPr/>
              <a:t>86</a:t>
            </a:fld>
            <a:endParaRPr lang="en-US"/>
          </a:p>
        </p:txBody>
      </p:sp>
      <p:sp>
        <p:nvSpPr>
          <p:cNvPr id="180227" name="Rectangle 4"/>
          <p:cNvSpPr>
            <a:spLocks noRot="1" noChangeArrowheads="1" noTextEdit="1"/>
          </p:cNvSpPr>
          <p:nvPr>
            <p:ph type="sldImg"/>
          </p:nvPr>
        </p:nvSpPr>
        <p:spPr>
          <a:ln/>
        </p:spPr>
      </p:sp>
      <p:sp>
        <p:nvSpPr>
          <p:cNvPr id="180228"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You can see our cash balance of $43,000 that comes directly from the cash budget. The other current assets and liabilities are explained in the boxes to the right. We provided you with supplemental information about land, equipment, and common stock.</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On the next screen, we will prepare a statement of retained earnings.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3"/>
          <p:cNvSpPr>
            <a:spLocks noGrp="1" noChangeArrowheads="1"/>
          </p:cNvSpPr>
          <p:nvPr>
            <p:ph type="dt" sz="quarter" idx="1"/>
          </p:nvPr>
        </p:nvSpPr>
        <p:spPr>
          <a:noFill/>
        </p:spPr>
        <p:txBody>
          <a:bodyPr/>
          <a:lstStyle/>
          <a:p>
            <a:r>
              <a:rPr lang="en-US"/>
              <a:t>9-</a:t>
            </a:r>
            <a:fld id="{48C7FFB9-609A-4A5A-A1CE-FD6143D15272}" type="slidenum">
              <a:rPr lang="en-US"/>
              <a:pPr/>
              <a:t>87</a:t>
            </a:fld>
            <a:endParaRPr lang="en-US"/>
          </a:p>
        </p:txBody>
      </p:sp>
      <p:sp>
        <p:nvSpPr>
          <p:cNvPr id="182274" name="Rectangle 7"/>
          <p:cNvSpPr>
            <a:spLocks noGrp="1" noChangeArrowheads="1"/>
          </p:cNvSpPr>
          <p:nvPr>
            <p:ph type="sldNum" sz="quarter" idx="5"/>
          </p:nvPr>
        </p:nvSpPr>
        <p:spPr>
          <a:noFill/>
        </p:spPr>
        <p:txBody>
          <a:bodyPr/>
          <a:lstStyle/>
          <a:p>
            <a:fld id="{DAEC36CB-E978-4892-BE13-930F06F48AE1}" type="slidenum">
              <a:rPr lang="en-US"/>
              <a:pPr/>
              <a:t>87</a:t>
            </a:fld>
            <a:endParaRPr lang="en-US"/>
          </a:p>
        </p:txBody>
      </p:sp>
      <p:sp>
        <p:nvSpPr>
          <p:cNvPr id="182275" name="Rectangle 4"/>
          <p:cNvSpPr>
            <a:spLocks noRot="1" noChangeArrowheads="1" noTextEdit="1"/>
          </p:cNvSpPr>
          <p:nvPr>
            <p:ph type="sldImg"/>
          </p:nvPr>
        </p:nvSpPr>
        <p:spPr>
          <a:ln/>
        </p:spPr>
      </p:sp>
      <p:sp>
        <p:nvSpPr>
          <p:cNvPr id="182276" name="Rectangle 5"/>
          <p:cNvSpPr>
            <a:spLocks noGrp="1" noChangeArrowheads="1"/>
          </p:cNvSpPr>
          <p:nvPr>
            <p:ph type="body" idx="1"/>
          </p:nvPr>
        </p:nvSpPr>
        <p:spPr>
          <a:noFill/>
        </p:spPr>
        <p:txBody>
          <a:bodyPr/>
          <a:lstStyle/>
          <a:p>
            <a:pPr eaLnBrk="1" hangingPunct="1"/>
            <a:r>
              <a:rPr lang="en-US" smtClean="0">
                <a:ea typeface="ＭＳ Ｐゴシック" pitchFamily="34" charset="-128"/>
              </a:rPr>
              <a:t>We provided you with the beginning balance in retained earnings. To arrive at the ending balance in retained earnings, we need to add the budgeted net income of $239,000 and subtract the cash dividend of $49,000 paid in April.</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p:cNvSpPr>
            <a:spLocks noGrp="1" noChangeArrowheads="1"/>
          </p:cNvSpPr>
          <p:nvPr>
            <p:ph type="dt" sz="quarter" idx="1"/>
          </p:nvPr>
        </p:nvSpPr>
        <p:spPr>
          <a:noFill/>
        </p:spPr>
        <p:txBody>
          <a:bodyPr/>
          <a:lstStyle/>
          <a:p>
            <a:r>
              <a:rPr lang="en-US"/>
              <a:t>9-</a:t>
            </a:r>
            <a:fld id="{418A1362-05E8-4563-B7CC-1CFFA4B025C3}" type="slidenum">
              <a:rPr lang="en-US"/>
              <a:pPr/>
              <a:t>88</a:t>
            </a:fld>
            <a:endParaRPr lang="en-US"/>
          </a:p>
        </p:txBody>
      </p:sp>
      <p:sp>
        <p:nvSpPr>
          <p:cNvPr id="184322" name="Rectangle 7"/>
          <p:cNvSpPr>
            <a:spLocks noGrp="1" noChangeArrowheads="1"/>
          </p:cNvSpPr>
          <p:nvPr>
            <p:ph type="sldNum" sz="quarter" idx="5"/>
          </p:nvPr>
        </p:nvSpPr>
        <p:spPr>
          <a:noFill/>
        </p:spPr>
        <p:txBody>
          <a:bodyPr/>
          <a:lstStyle/>
          <a:p>
            <a:fld id="{7FFCB768-3EEA-4055-BED1-E1275E72A675}" type="slidenum">
              <a:rPr lang="en-US"/>
              <a:pPr/>
              <a:t>88</a:t>
            </a:fld>
            <a:endParaRPr lang="en-US"/>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End of chapter 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r>
              <a:rPr lang="en-US"/>
              <a:t>9-</a:t>
            </a:r>
            <a:fld id="{668C2079-1D20-46E0-9224-67E360184ADC}" type="slidenum">
              <a:rPr lang="en-US"/>
              <a:pPr/>
              <a:t>9</a:t>
            </a:fld>
            <a:endParaRPr lang="en-US"/>
          </a:p>
        </p:txBody>
      </p:sp>
      <p:sp>
        <p:nvSpPr>
          <p:cNvPr id="22530" name="Rectangle 7"/>
          <p:cNvSpPr>
            <a:spLocks noGrp="1" noChangeArrowheads="1"/>
          </p:cNvSpPr>
          <p:nvPr>
            <p:ph type="sldNum" sz="quarter" idx="5"/>
          </p:nvPr>
        </p:nvSpPr>
        <p:spPr>
          <a:noFill/>
        </p:spPr>
        <p:txBody>
          <a:bodyPr/>
          <a:lstStyle/>
          <a:p>
            <a:fld id="{CC53A58E-E5F8-45D1-9ED0-27A8FA9E4571}" type="slidenum">
              <a:rPr lang="en-US"/>
              <a:pPr/>
              <a:t>9</a:t>
            </a:fld>
            <a:endParaRPr 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Here is a list of four major advantages of self-imposed budgets. The key to self-imposed budgets is to get operational managers involved in the budgeting process and to clearly state their goals and expectations.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a:off x="152400" y="6613525"/>
            <a:ext cx="1185863" cy="244475"/>
          </a:xfrm>
          <a:prstGeom prst="rect">
            <a:avLst/>
          </a:prstGeom>
          <a:noFill/>
          <a:ln w="9525">
            <a:noFill/>
            <a:miter lim="800000"/>
            <a:headEnd/>
            <a:tailEnd/>
          </a:ln>
        </p:spPr>
        <p:txBody>
          <a:bodyPr wrap="none">
            <a:spAutoFit/>
          </a:bodyPr>
          <a:lstStyle/>
          <a:p>
            <a:r>
              <a:rPr lang="en-US" sz="1000" i="1">
                <a:latin typeface="Times" charset="0"/>
              </a:rPr>
              <a:t>McGraw-Hill/Irwin</a:t>
            </a:r>
          </a:p>
        </p:txBody>
      </p:sp>
      <p:pic>
        <p:nvPicPr>
          <p:cNvPr id="5" name="Picture 21" descr="Pic"/>
          <p:cNvPicPr>
            <a:picLocks noChangeAspect="1" noChangeArrowheads="1"/>
          </p:cNvPicPr>
          <p:nvPr userDrawn="1"/>
        </p:nvPicPr>
        <p:blipFill>
          <a:blip r:embed="rId2"/>
          <a:srcRect/>
          <a:stretch>
            <a:fillRect/>
          </a:stretch>
        </p:blipFill>
        <p:spPr bwMode="auto">
          <a:xfrm>
            <a:off x="0" y="5029200"/>
            <a:ext cx="1447800" cy="1828800"/>
          </a:xfrm>
          <a:prstGeom prst="rect">
            <a:avLst/>
          </a:prstGeom>
          <a:noFill/>
          <a:ln w="9525">
            <a:noFill/>
            <a:miter lim="800000"/>
            <a:headEnd/>
            <a:tailEnd/>
          </a:ln>
        </p:spPr>
      </p:pic>
      <p:sp>
        <p:nvSpPr>
          <p:cNvPr id="9231" name="Rectangle 15"/>
          <p:cNvSpPr>
            <a:spLocks noGrp="1" noChangeArrowheads="1"/>
          </p:cNvSpPr>
          <p:nvPr>
            <p:ph type="ctrTitle"/>
          </p:nvPr>
        </p:nvSpPr>
        <p:spPr>
          <a:xfrm>
            <a:off x="685800" y="1752600"/>
            <a:ext cx="7772400" cy="1470025"/>
          </a:xfrm>
        </p:spPr>
        <p:txBody>
          <a:bodyPr/>
          <a:lstStyle>
            <a:lvl1pPr>
              <a:defRPr sz="1500"/>
            </a:lvl1pPr>
          </a:lstStyle>
          <a:p>
            <a:r>
              <a:rPr lang="en-US"/>
              <a:t>Chapter Title</a:t>
            </a:r>
          </a:p>
        </p:txBody>
      </p:sp>
      <p:sp>
        <p:nvSpPr>
          <p:cNvPr id="9232" name="Rectangle 16"/>
          <p:cNvSpPr>
            <a:spLocks noGrp="1" noChangeArrowheads="1"/>
          </p:cNvSpPr>
          <p:nvPr>
            <p:ph type="subTitle" idx="1"/>
          </p:nvPr>
        </p:nvSpPr>
        <p:spPr>
          <a:xfrm>
            <a:off x="1371600" y="4114800"/>
            <a:ext cx="6400800" cy="1752600"/>
          </a:xfrm>
        </p:spPr>
        <p:txBody>
          <a:bodyPr/>
          <a:lstStyle>
            <a:lvl1pPr marL="0" indent="0" algn="ctr">
              <a:buFont typeface="Times" pitchFamily="34" charset="0"/>
              <a:buNone/>
              <a:defRPr sz="1600" b="1"/>
            </a:lvl1pPr>
          </a:lstStyle>
          <a:p>
            <a:r>
              <a:rPr lang="en-US"/>
              <a:t>Chapter Number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F"/>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152400" y="76200"/>
            <a:ext cx="8915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8"/>
          <p:cNvSpPr>
            <a:spLocks noGrp="1" noChangeArrowheads="1"/>
          </p:cNvSpPr>
          <p:nvPr>
            <p:ph type="body" idx="1"/>
          </p:nvPr>
        </p:nvSpPr>
        <p:spPr bwMode="auto">
          <a:xfrm>
            <a:off x="228600" y="12192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215" name="Text Box 23"/>
          <p:cNvSpPr txBox="1">
            <a:spLocks noChangeArrowheads="1"/>
          </p:cNvSpPr>
          <p:nvPr userDrawn="1"/>
        </p:nvSpPr>
        <p:spPr bwMode="auto">
          <a:xfrm>
            <a:off x="84138" y="0"/>
            <a:ext cx="504825" cy="274638"/>
          </a:xfrm>
          <a:prstGeom prst="rect">
            <a:avLst/>
          </a:prstGeom>
          <a:noFill/>
          <a:ln w="9525">
            <a:noFill/>
            <a:miter lim="800000"/>
            <a:headEnd/>
            <a:tailEnd/>
          </a:ln>
          <a:effectLst/>
        </p:spPr>
        <p:txBody>
          <a:bodyPr wrap="none">
            <a:spAutoFit/>
          </a:bodyPr>
          <a:lstStyle/>
          <a:p>
            <a:pPr algn="r"/>
            <a:r>
              <a:rPr lang="en-US" sz="1200" b="1"/>
              <a:t>9-</a:t>
            </a:r>
            <a:fld id="{2A58EC28-5C58-4F93-A4A5-20BFC60FCD57}" type="slidenum">
              <a:rPr lang="en-US" sz="1200" b="1"/>
              <a:pPr algn="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2500" b="1">
          <a:solidFill>
            <a:schemeClr val="accent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2500" b="1">
          <a:solidFill>
            <a:schemeClr val="accent1"/>
          </a:solidFill>
          <a:latin typeface="Verdana" pitchFamily="34" charset="0"/>
          <a:ea typeface="ＭＳ Ｐゴシック" pitchFamily="-105" charset="-128"/>
          <a:cs typeface="ＭＳ Ｐゴシック" pitchFamily="-105" charset="-128"/>
        </a:defRPr>
      </a:lvl5pPr>
      <a:lvl6pPr marL="457200" algn="ctr" rtl="0" fontAlgn="base">
        <a:spcBef>
          <a:spcPct val="0"/>
        </a:spcBef>
        <a:spcAft>
          <a:spcPct val="0"/>
        </a:spcAft>
        <a:defRPr sz="2500" b="1">
          <a:solidFill>
            <a:schemeClr val="accent1"/>
          </a:solidFill>
          <a:latin typeface="Verdana" pitchFamily="34" charset="0"/>
        </a:defRPr>
      </a:lvl6pPr>
      <a:lvl7pPr marL="914400" algn="ctr" rtl="0" fontAlgn="base">
        <a:spcBef>
          <a:spcPct val="0"/>
        </a:spcBef>
        <a:spcAft>
          <a:spcPct val="0"/>
        </a:spcAft>
        <a:defRPr sz="2500" b="1">
          <a:solidFill>
            <a:schemeClr val="accent1"/>
          </a:solidFill>
          <a:latin typeface="Verdana" pitchFamily="34" charset="0"/>
        </a:defRPr>
      </a:lvl7pPr>
      <a:lvl8pPr marL="1371600" algn="ctr" rtl="0" fontAlgn="base">
        <a:spcBef>
          <a:spcPct val="0"/>
        </a:spcBef>
        <a:spcAft>
          <a:spcPct val="0"/>
        </a:spcAft>
        <a:defRPr sz="2500" b="1">
          <a:solidFill>
            <a:schemeClr val="accent1"/>
          </a:solidFill>
          <a:latin typeface="Verdana" pitchFamily="34" charset="0"/>
        </a:defRPr>
      </a:lvl8pPr>
      <a:lvl9pPr marL="1828800" algn="ctr" rtl="0" fontAlgn="base">
        <a:spcBef>
          <a:spcPct val="0"/>
        </a:spcBef>
        <a:spcAft>
          <a:spcPct val="0"/>
        </a:spcAft>
        <a:defRPr sz="2500" b="1">
          <a:solidFill>
            <a:schemeClr val="accent1"/>
          </a:solidFill>
          <a:latin typeface="Verdana" pitchFamily="34" charset="0"/>
        </a:defRPr>
      </a:lvl9pPr>
    </p:titleStyle>
    <p:bodyStyle>
      <a:lvl1pPr marL="342900" indent="-342900" algn="l" rtl="0" eaLnBrk="0" fontAlgn="base" hangingPunct="0">
        <a:spcBef>
          <a:spcPct val="20000"/>
        </a:spcBef>
        <a:spcAft>
          <a:spcPct val="0"/>
        </a:spcAft>
        <a:buClr>
          <a:schemeClr val="accent1"/>
        </a:buClr>
        <a:buFont typeface="Times" charset="0"/>
        <a:buChar char="•"/>
        <a:defRPr sz="25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Font typeface="Wingdings" pitchFamily="2" charset="2"/>
        <a:buChar char="w"/>
        <a:defRPr sz="22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accent2"/>
        </a:buClr>
        <a:buFont typeface="Times" charset="0"/>
        <a:buChar char="•"/>
        <a:defRPr sz="2000">
          <a:solidFill>
            <a:schemeClr val="tx1"/>
          </a:solidFill>
          <a:latin typeface="Arial" charset="0"/>
          <a:ea typeface="ＭＳ Ｐゴシック" charset="-128"/>
        </a:defRPr>
      </a:lvl4pPr>
      <a:lvl5pPr marL="1771650" indent="-228600" algn="l" rtl="0" eaLnBrk="0" fontAlgn="base" hangingPunct="0">
        <a:spcBef>
          <a:spcPct val="20000"/>
        </a:spcBef>
        <a:spcAft>
          <a:spcPct val="0"/>
        </a:spcAft>
        <a:buClr>
          <a:schemeClr val="tx2"/>
        </a:buClr>
        <a:buFont typeface="Wingdings" pitchFamily="2" charset="2"/>
        <a:buChar char="§"/>
        <a:defRPr sz="2000">
          <a:solidFill>
            <a:schemeClr val="tx1"/>
          </a:solidFill>
          <a:latin typeface="Arial" charset="0"/>
          <a:ea typeface="ＭＳ Ｐゴシック" charset="-128"/>
        </a:defRPr>
      </a:lvl5pPr>
      <a:lvl6pPr marL="22288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6pPr>
      <a:lvl7pPr marL="26860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7pPr>
      <a:lvl8pPr marL="31432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8pPr>
      <a:lvl9pPr marL="3600450" indent="-228600" algn="l" rtl="0" fontAlgn="base">
        <a:spcBef>
          <a:spcPct val="20000"/>
        </a:spcBef>
        <a:spcAft>
          <a:spcPct val="0"/>
        </a:spcAft>
        <a:buClr>
          <a:schemeClr val="tx2"/>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image" Target="../media/image14.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Office_Excel_97-2003_Worksheet3.xls"/></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Office_Excel_97-2003_Worksheet4.xls"/></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97-2003_Worksheet5.xls"/></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Microsoft_Office_Excel_97-2003_Worksheet6.xls"/></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Microsoft_Office_Excel_97-2003_Worksheet7.xls"/></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Microsoft_Office_Excel_97-2003_Worksheet8.xls"/></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oleObject" Target="../embeddings/Microsoft_Office_Excel_97-2003_Worksheet10.xls"/><Relationship Id="rId4" Type="http://schemas.openxmlformats.org/officeDocument/2006/relationships/oleObject" Target="../embeddings/Microsoft_Office_Excel_97-2003_Worksheet9.xls"/></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457200" y="3886200"/>
            <a:ext cx="8416925" cy="1066800"/>
          </a:xfrm>
          <a:noFill/>
        </p:spPr>
        <p:txBody>
          <a:bodyPr lIns="90488" tIns="44450" rIns="90488" bIns="44450"/>
          <a:lstStyle/>
          <a:p>
            <a:pPr eaLnBrk="1" hangingPunct="1"/>
            <a:r>
              <a:rPr lang="en-US" sz="1800" smtClean="0">
                <a:solidFill>
                  <a:schemeClr val="tx1"/>
                </a:solidFill>
                <a:ea typeface="ＭＳ Ｐゴシック" pitchFamily="34" charset="-128"/>
              </a:rPr>
              <a:t>Chapter 8</a:t>
            </a:r>
          </a:p>
        </p:txBody>
      </p:sp>
      <p:sp>
        <p:nvSpPr>
          <p:cNvPr id="5122" name="Text Box 3"/>
          <p:cNvSpPr txBox="1">
            <a:spLocks noChangeArrowheads="1"/>
          </p:cNvSpPr>
          <p:nvPr/>
        </p:nvSpPr>
        <p:spPr bwMode="auto">
          <a:xfrm>
            <a:off x="685800" y="2057400"/>
            <a:ext cx="77724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chemeClr val="accent1"/>
                </a:solidFill>
                <a:latin typeface="Verdana" pitchFamily="34" charset="0"/>
              </a:rPr>
              <a:t>Profit Planning</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ea typeface="ＭＳ Ｐゴシック" pitchFamily="34" charset="-128"/>
              </a:rPr>
              <a:t>Self-Imposed Budgets</a:t>
            </a:r>
          </a:p>
        </p:txBody>
      </p:sp>
      <p:sp>
        <p:nvSpPr>
          <p:cNvPr id="320515" name="Text Box 3"/>
          <p:cNvSpPr txBox="1">
            <a:spLocks noChangeArrowheads="1"/>
          </p:cNvSpPr>
          <p:nvPr/>
        </p:nvSpPr>
        <p:spPr bwMode="auto">
          <a:xfrm>
            <a:off x="762000" y="1524000"/>
            <a:ext cx="7696200" cy="1431925"/>
          </a:xfrm>
          <a:prstGeom prst="rect">
            <a:avLst/>
          </a:prstGeom>
          <a:solidFill>
            <a:schemeClr val="folHlink"/>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200">
                <a:latin typeface="Verdana" pitchFamily="34" charset="0"/>
                <a:ea typeface="+mn-ea"/>
              </a:rPr>
              <a:t>Most companies do not rely exclusively upon self-imposed budgets in the sense that top managers usually initiate the budget process by issuing broad guidelines in terms of overall profits or sales.</a:t>
            </a:r>
          </a:p>
        </p:txBody>
      </p:sp>
      <p:pic>
        <p:nvPicPr>
          <p:cNvPr id="23555" name="Picture 4" descr="MPj03029260000[1]"/>
          <p:cNvPicPr>
            <a:picLocks noChangeAspect="1" noChangeArrowheads="1"/>
          </p:cNvPicPr>
          <p:nvPr/>
        </p:nvPicPr>
        <p:blipFill>
          <a:blip r:embed="rId3"/>
          <a:srcRect/>
          <a:stretch>
            <a:fillRect/>
          </a:stretch>
        </p:blipFill>
        <p:spPr bwMode="auto">
          <a:xfrm>
            <a:off x="3581400" y="3810000"/>
            <a:ext cx="2012950" cy="2819400"/>
          </a:xfrm>
          <a:prstGeom prst="rect">
            <a:avLst/>
          </a:prstGeom>
          <a:noFill/>
          <a:ln w="9525">
            <a:noFill/>
            <a:miter lim="800000"/>
            <a:headEnd/>
            <a:tailEnd/>
          </a:ln>
          <a:effectLst>
            <a:outerShdw dist="35921" dir="2700000" algn="ctr" rotWithShape="0">
              <a:schemeClr val="bg2"/>
            </a:outerShdw>
          </a:effectLst>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ea typeface="ＭＳ Ｐゴシック" pitchFamily="34" charset="-128"/>
              </a:rPr>
              <a:t>Human Factors in Budgeting</a:t>
            </a:r>
          </a:p>
        </p:txBody>
      </p:sp>
      <p:sp>
        <p:nvSpPr>
          <p:cNvPr id="322563" name="Rectangle 3"/>
          <p:cNvSpPr>
            <a:spLocks noGrp="1" noChangeArrowheads="1"/>
          </p:cNvSpPr>
          <p:nvPr>
            <p:ph type="body" idx="1"/>
          </p:nvPr>
        </p:nvSpPr>
        <p:spPr>
          <a:xfrm>
            <a:off x="228600" y="1219200"/>
            <a:ext cx="8686800" cy="4652963"/>
          </a:xfrm>
          <a:solidFill>
            <a:schemeClr val="folHlink"/>
          </a:solidFill>
          <a:effectLst>
            <a:outerShdw dist="35921" dir="2700000" algn="ctr" rotWithShape="0">
              <a:srgbClr val="000000"/>
            </a:outerShdw>
          </a:effectLst>
        </p:spPr>
        <p:txBody>
          <a:bodyPr/>
          <a:lstStyle/>
          <a:p>
            <a:pPr marL="571500" indent="-571500" eaLnBrk="1" hangingPunct="1">
              <a:lnSpc>
                <a:spcPct val="90000"/>
              </a:lnSpc>
              <a:buClr>
                <a:schemeClr val="tx1"/>
              </a:buClr>
              <a:buFont typeface="Times" pitchFamily="34" charset="0"/>
              <a:buNone/>
              <a:defRPr/>
            </a:pPr>
            <a:endParaRPr lang="en-US" sz="2200" smtClean="0">
              <a:ea typeface="+mn-ea"/>
              <a:cs typeface="+mn-cs"/>
            </a:endParaRPr>
          </a:p>
          <a:p>
            <a:pPr marL="571500" indent="-571500" eaLnBrk="1" hangingPunct="1">
              <a:lnSpc>
                <a:spcPct val="90000"/>
              </a:lnSpc>
              <a:buClr>
                <a:schemeClr val="tx1"/>
              </a:buClr>
              <a:buFont typeface="Times" pitchFamily="34" charset="0"/>
              <a:buNone/>
              <a:defRPr/>
            </a:pPr>
            <a:r>
              <a:rPr lang="en-US" sz="2200" smtClean="0">
                <a:ea typeface="+mn-ea"/>
                <a:cs typeface="+mn-cs"/>
              </a:rPr>
              <a:t>The success of budgeting depends upon three important factors:</a:t>
            </a:r>
          </a:p>
          <a:p>
            <a:pPr marL="571500" indent="-571500" eaLnBrk="1" hangingPunct="1">
              <a:lnSpc>
                <a:spcPct val="90000"/>
              </a:lnSpc>
              <a:buClr>
                <a:schemeClr val="tx1"/>
              </a:buClr>
              <a:buFont typeface="Times" pitchFamily="34" charset="0"/>
              <a:buAutoNum type="arabicPeriod"/>
              <a:defRPr/>
            </a:pPr>
            <a:r>
              <a:rPr lang="en-US" sz="2200" smtClean="0">
                <a:ea typeface="+mn-ea"/>
                <a:cs typeface="+mn-cs"/>
              </a:rPr>
              <a:t>Top management must be enthusiastic and committed to the budget process.</a:t>
            </a:r>
          </a:p>
          <a:p>
            <a:pPr marL="571500" indent="-571500" eaLnBrk="1" hangingPunct="1">
              <a:lnSpc>
                <a:spcPct val="90000"/>
              </a:lnSpc>
              <a:buClr>
                <a:schemeClr val="tx1"/>
              </a:buClr>
              <a:buFont typeface="Times" pitchFamily="34" charset="0"/>
              <a:buAutoNum type="arabicPeriod"/>
              <a:defRPr/>
            </a:pPr>
            <a:r>
              <a:rPr lang="en-US" sz="2200" smtClean="0">
                <a:ea typeface="+mn-ea"/>
                <a:cs typeface="+mn-cs"/>
              </a:rPr>
              <a:t>Top management must not use the budget to pressure employees or blame them when something goes wrong.</a:t>
            </a:r>
          </a:p>
          <a:p>
            <a:pPr marL="571500" indent="-571500" eaLnBrk="1" hangingPunct="1">
              <a:lnSpc>
                <a:spcPct val="90000"/>
              </a:lnSpc>
              <a:buClr>
                <a:schemeClr val="tx1"/>
              </a:buClr>
              <a:buFont typeface="Times" pitchFamily="34" charset="0"/>
              <a:buAutoNum type="arabicPeriod"/>
              <a:defRPr/>
            </a:pPr>
            <a:r>
              <a:rPr lang="en-US" sz="2200" smtClean="0">
                <a:ea typeface="+mn-ea"/>
                <a:cs typeface="+mn-cs"/>
              </a:rPr>
              <a:t>Highly achievable budget targets are usually preferred when managers are rewarded based on meeting budget targets.</a:t>
            </a:r>
          </a:p>
        </p:txBody>
      </p:sp>
      <p:pic>
        <p:nvPicPr>
          <p:cNvPr id="25603" name="Picture 4" descr="j0178299"/>
          <p:cNvPicPr>
            <a:picLocks noChangeAspect="1" noChangeArrowheads="1" noCrop="1"/>
          </p:cNvPicPr>
          <p:nvPr/>
        </p:nvPicPr>
        <p:blipFill>
          <a:blip r:embed="rId3"/>
          <a:srcRect/>
          <a:stretch>
            <a:fillRect/>
          </a:stretch>
        </p:blipFill>
        <p:spPr bwMode="auto">
          <a:xfrm>
            <a:off x="4191000" y="5943600"/>
            <a:ext cx="914400" cy="9144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Budget Committee</a:t>
            </a:r>
          </a:p>
        </p:txBody>
      </p:sp>
      <p:sp>
        <p:nvSpPr>
          <p:cNvPr id="326659" name="Rectangle 3"/>
          <p:cNvSpPr>
            <a:spLocks noGrp="1" noChangeArrowheads="1"/>
          </p:cNvSpPr>
          <p:nvPr>
            <p:ph type="body" idx="1"/>
          </p:nvPr>
        </p:nvSpPr>
        <p:spPr>
          <a:xfrm>
            <a:off x="685800" y="1676400"/>
            <a:ext cx="7772400" cy="28956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endParaRPr lang="en-US" sz="2200" smtClean="0">
              <a:ea typeface="+mn-ea"/>
              <a:cs typeface="+mn-cs"/>
            </a:endParaRPr>
          </a:p>
          <a:p>
            <a:pPr eaLnBrk="1" hangingPunct="1">
              <a:buFont typeface="Times" pitchFamily="34" charset="0"/>
              <a:buNone/>
              <a:defRPr/>
            </a:pPr>
            <a:r>
              <a:rPr lang="en-US" sz="2200" smtClean="0">
                <a:ea typeface="+mn-ea"/>
                <a:cs typeface="+mn-cs"/>
              </a:rPr>
              <a:t>A standing committee responsible for </a:t>
            </a:r>
          </a:p>
          <a:p>
            <a:pPr lvl="1" eaLnBrk="1" hangingPunct="1">
              <a:buClr>
                <a:schemeClr val="tx1"/>
              </a:buClr>
              <a:defRPr/>
            </a:pPr>
            <a:r>
              <a:rPr lang="en-US" smtClean="0"/>
              <a:t>overall policy matters relating to the budget</a:t>
            </a:r>
          </a:p>
          <a:p>
            <a:pPr lvl="1" eaLnBrk="1" hangingPunct="1">
              <a:buClr>
                <a:schemeClr val="tx1"/>
              </a:buClr>
              <a:defRPr/>
            </a:pPr>
            <a:r>
              <a:rPr lang="en-US" smtClean="0"/>
              <a:t>coordinating the preparation of the budget</a:t>
            </a:r>
          </a:p>
        </p:txBody>
      </p:sp>
      <p:pic>
        <p:nvPicPr>
          <p:cNvPr id="27651" name="Picture 4" descr="pe01560_"/>
          <p:cNvPicPr>
            <a:picLocks noChangeAspect="1" noChangeArrowheads="1"/>
          </p:cNvPicPr>
          <p:nvPr/>
        </p:nvPicPr>
        <p:blipFill>
          <a:blip r:embed="rId3"/>
          <a:srcRect/>
          <a:stretch>
            <a:fillRect/>
          </a:stretch>
        </p:blipFill>
        <p:spPr bwMode="auto">
          <a:xfrm>
            <a:off x="2971800" y="4191000"/>
            <a:ext cx="3200400" cy="23812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26659">
                                            <p:txEl>
                                              <p:pRg st="1" end="1"/>
                                            </p:txEl>
                                          </p:spTgt>
                                        </p:tgtEl>
                                        <p:attrNameLst>
                                          <p:attrName>style.visibility</p:attrName>
                                        </p:attrNameLst>
                                      </p:cBhvr>
                                      <p:to>
                                        <p:strVal val="visible"/>
                                      </p:to>
                                    </p:set>
                                    <p:anim calcmode="lin" valueType="num">
                                      <p:cBhvr>
                                        <p:cTn id="7" dur="500" fill="hold"/>
                                        <p:tgtEl>
                                          <p:spTgt spid="3266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26659">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26659">
                                            <p:txEl>
                                              <p:pRg st="2" end="2"/>
                                            </p:txEl>
                                          </p:spTgt>
                                        </p:tgtEl>
                                        <p:attrNameLst>
                                          <p:attrName>style.visibility</p:attrName>
                                        </p:attrNameLst>
                                      </p:cBhvr>
                                      <p:to>
                                        <p:strVal val="visible"/>
                                      </p:to>
                                    </p:set>
                                    <p:anim calcmode="lin" valueType="num">
                                      <p:cBhvr>
                                        <p:cTn id="11" dur="500" fill="hold"/>
                                        <p:tgtEl>
                                          <p:spTgt spid="326659">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26659">
                                            <p:txEl>
                                              <p:pRg st="2" end="2"/>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26659">
                                            <p:txEl>
                                              <p:pRg st="3" end="3"/>
                                            </p:txEl>
                                          </p:spTgt>
                                        </p:tgtEl>
                                        <p:attrNameLst>
                                          <p:attrName>style.visibility</p:attrName>
                                        </p:attrNameLst>
                                      </p:cBhvr>
                                      <p:to>
                                        <p:strVal val="visible"/>
                                      </p:to>
                                    </p:set>
                                    <p:anim calcmode="lin" valueType="num">
                                      <p:cBhvr>
                                        <p:cTn id="15" dur="500" fill="hold"/>
                                        <p:tgtEl>
                                          <p:spTgt spid="326659">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266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29698"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2</a:t>
            </a:r>
          </a:p>
        </p:txBody>
      </p:sp>
      <p:sp>
        <p:nvSpPr>
          <p:cNvPr id="29699" name="Text Box 4"/>
          <p:cNvSpPr txBox="1">
            <a:spLocks noChangeArrowheads="1"/>
          </p:cNvSpPr>
          <p:nvPr/>
        </p:nvSpPr>
        <p:spPr bwMode="auto">
          <a:xfrm>
            <a:off x="1905000" y="2774950"/>
            <a:ext cx="5334000" cy="216217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sales budget, including a schedule of expected cash collections.</a:t>
            </a:r>
          </a:p>
        </p:txBody>
      </p:sp>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Budgeting Example</a:t>
            </a:r>
          </a:p>
        </p:txBody>
      </p:sp>
      <p:sp>
        <p:nvSpPr>
          <p:cNvPr id="330755" name="Rectangle 3"/>
          <p:cNvSpPr>
            <a:spLocks noGrp="1" noChangeArrowheads="1"/>
          </p:cNvSpPr>
          <p:nvPr>
            <p:ph type="body" idx="1"/>
          </p:nvPr>
        </p:nvSpPr>
        <p:spPr>
          <a:xfrm>
            <a:off x="609600" y="1524000"/>
            <a:ext cx="8305800" cy="4953000"/>
          </a:xfrm>
          <a:solidFill>
            <a:schemeClr val="folHlink"/>
          </a:solidFill>
          <a:effectLst>
            <a:outerShdw dist="35921" dir="2700000" algn="ctr" rotWithShape="0">
              <a:srgbClr val="000000"/>
            </a:outerShdw>
          </a:effectLst>
        </p:spPr>
        <p:txBody>
          <a:bodyPr lIns="90488" tIns="44450" rIns="90488" bIns="44450"/>
          <a:lstStyle/>
          <a:p>
            <a:pPr eaLnBrk="1" hangingPunct="1">
              <a:buClr>
                <a:schemeClr val="tx1"/>
              </a:buClr>
              <a:buFont typeface="Wingdings" pitchFamily="2" charset="2"/>
              <a:buChar char=""/>
              <a:defRPr/>
            </a:pPr>
            <a:endParaRPr lang="en-US" sz="2200" smtClean="0">
              <a:ea typeface="+mn-ea"/>
              <a:cs typeface="+mn-cs"/>
            </a:endParaRPr>
          </a:p>
          <a:p>
            <a:pPr eaLnBrk="1" hangingPunct="1">
              <a:buClr>
                <a:schemeClr val="tx1"/>
              </a:buClr>
              <a:buFont typeface="Wingdings" pitchFamily="2" charset="2"/>
              <a:buChar char=""/>
              <a:defRPr/>
            </a:pPr>
            <a:r>
              <a:rPr lang="en-US" sz="2200" smtClean="0">
                <a:ea typeface="+mn-ea"/>
                <a:cs typeface="+mn-cs"/>
              </a:rPr>
              <a:t>Royal Company is preparing budgets for the quarter ending June 30.</a:t>
            </a:r>
          </a:p>
          <a:p>
            <a:pPr eaLnBrk="1" hangingPunct="1">
              <a:buClr>
                <a:schemeClr val="tx1"/>
              </a:buClr>
              <a:buFont typeface="Wingdings" pitchFamily="2" charset="2"/>
              <a:buChar char=""/>
              <a:defRPr/>
            </a:pPr>
            <a:r>
              <a:rPr lang="en-US" sz="2200" smtClean="0">
                <a:ea typeface="+mn-ea"/>
                <a:cs typeface="+mn-cs"/>
              </a:rPr>
              <a:t>Budgeted sales for the next five months are:</a:t>
            </a:r>
          </a:p>
          <a:p>
            <a:pPr lvl="1" eaLnBrk="1" hangingPunct="1">
              <a:buClr>
                <a:schemeClr val="tx1"/>
              </a:buClr>
              <a:buFont typeface="Monotype Sorts" pitchFamily="2" charset="2"/>
              <a:buChar char=" "/>
              <a:defRPr/>
            </a:pPr>
            <a:r>
              <a:rPr lang="en-US" b="1" smtClean="0"/>
              <a:t>April 		20,000 units</a:t>
            </a:r>
          </a:p>
          <a:p>
            <a:pPr lvl="1" eaLnBrk="1" hangingPunct="1">
              <a:buClr>
                <a:schemeClr val="tx1"/>
              </a:buClr>
              <a:buFont typeface="Monotype Sorts" pitchFamily="2" charset="2"/>
              <a:buChar char=" "/>
              <a:defRPr/>
            </a:pPr>
            <a:r>
              <a:rPr lang="en-US" b="1" smtClean="0"/>
              <a:t>May 		50,000 units</a:t>
            </a:r>
          </a:p>
          <a:p>
            <a:pPr lvl="1" eaLnBrk="1" hangingPunct="1">
              <a:buClr>
                <a:schemeClr val="tx1"/>
              </a:buClr>
              <a:buFont typeface="Monotype Sorts" pitchFamily="2" charset="2"/>
              <a:buChar char=" "/>
              <a:defRPr/>
            </a:pPr>
            <a:r>
              <a:rPr lang="en-US" b="1" smtClean="0"/>
              <a:t>June 		30,000 units</a:t>
            </a:r>
          </a:p>
          <a:p>
            <a:pPr lvl="1" eaLnBrk="1" hangingPunct="1">
              <a:buClr>
                <a:schemeClr val="tx1"/>
              </a:buClr>
              <a:buFont typeface="Monotype Sorts" pitchFamily="2" charset="2"/>
              <a:buChar char=" "/>
              <a:defRPr/>
            </a:pPr>
            <a:r>
              <a:rPr lang="en-US" b="1" smtClean="0"/>
              <a:t>July 		25,000 units</a:t>
            </a:r>
          </a:p>
          <a:p>
            <a:pPr lvl="1" eaLnBrk="1" hangingPunct="1">
              <a:buClr>
                <a:schemeClr val="tx1"/>
              </a:buClr>
              <a:buFont typeface="Monotype Sorts" pitchFamily="2" charset="2"/>
              <a:buChar char=" "/>
              <a:defRPr/>
            </a:pPr>
            <a:r>
              <a:rPr lang="en-US" b="1" smtClean="0"/>
              <a:t>August 	15,000 units.</a:t>
            </a:r>
            <a:endParaRPr lang="en-US" smtClean="0"/>
          </a:p>
          <a:p>
            <a:pPr eaLnBrk="1" hangingPunct="1">
              <a:buClr>
                <a:schemeClr val="tx1"/>
              </a:buClr>
              <a:buFont typeface="Wingdings" pitchFamily="2" charset="2"/>
              <a:buChar char=""/>
              <a:defRPr/>
            </a:pPr>
            <a:r>
              <a:rPr lang="en-US" sz="2200" smtClean="0">
                <a:ea typeface="+mn-ea"/>
                <a:cs typeface="+mn-cs"/>
              </a:rPr>
              <a:t>The selling price is $10 per unit.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0755">
                                            <p:txEl>
                                              <p:charRg st="4294967295" end="4294967295"/>
                                            </p:txEl>
                                          </p:spTgt>
                                        </p:tgtEl>
                                        <p:attrNameLst>
                                          <p:attrName>style.visibility</p:attrName>
                                        </p:attrNameLst>
                                      </p:cBhvr>
                                      <p:to>
                                        <p:strVal val="visible"/>
                                      </p:to>
                                    </p:set>
                                    <p:anim calcmode="lin" valueType="num">
                                      <p:cBhvr>
                                        <p:cTn id="7" dur="500" fill="hold"/>
                                        <p:tgtEl>
                                          <p:spTgt spid="330755">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330755">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Sales Budget</a:t>
            </a:r>
          </a:p>
        </p:txBody>
      </p:sp>
      <p:pic>
        <p:nvPicPr>
          <p:cNvPr id="33794" name="Picture 3" descr="C9SalesBudget"/>
          <p:cNvPicPr>
            <a:picLocks noChangeAspect="1" noChangeArrowheads="1"/>
          </p:cNvPicPr>
          <p:nvPr/>
        </p:nvPicPr>
        <p:blipFill>
          <a:blip r:embed="rId3"/>
          <a:srcRect/>
          <a:stretch>
            <a:fillRect/>
          </a:stretch>
        </p:blipFill>
        <p:spPr bwMode="auto">
          <a:xfrm>
            <a:off x="104775" y="3048000"/>
            <a:ext cx="8915400" cy="2865438"/>
          </a:xfrm>
          <a:prstGeom prst="rect">
            <a:avLst/>
          </a:prstGeom>
          <a:noFill/>
          <a:ln w="9525">
            <a:solidFill>
              <a:schemeClr val="tx1"/>
            </a:solidFill>
            <a:miter lim="800000"/>
            <a:headEnd/>
            <a:tailEnd/>
          </a:ln>
        </p:spPr>
      </p:pic>
      <p:sp>
        <p:nvSpPr>
          <p:cNvPr id="33795" name="Text Box 4"/>
          <p:cNvSpPr txBox="1">
            <a:spLocks noChangeArrowheads="1"/>
          </p:cNvSpPr>
          <p:nvPr/>
        </p:nvSpPr>
        <p:spPr bwMode="auto">
          <a:xfrm>
            <a:off x="228600" y="1447800"/>
            <a:ext cx="8686800" cy="1096963"/>
          </a:xfrm>
          <a:prstGeom prst="rect">
            <a:avLst/>
          </a:prstGeom>
          <a:solidFill>
            <a:schemeClr val="folHlink"/>
          </a:solidFill>
          <a:ln w="9525">
            <a:noFill/>
            <a:miter lim="800000"/>
            <a:headEnd/>
            <a:tailEnd/>
          </a:ln>
        </p:spPr>
        <p:txBody>
          <a:bodyPr>
            <a:spAutoFit/>
          </a:bodyPr>
          <a:lstStyle/>
          <a:p>
            <a:pPr algn="ctr">
              <a:spcBef>
                <a:spcPct val="50000"/>
              </a:spcBef>
            </a:pPr>
            <a:r>
              <a:rPr lang="en-US" sz="2200">
                <a:latin typeface="Verdana" pitchFamily="34" charset="0"/>
              </a:rPr>
              <a:t>The individual months of April, May, and June are summed to obtain the total projected sales in units and dollars for the quarter ended June 30</a:t>
            </a:r>
            <a:r>
              <a:rPr lang="en-US" sz="2200" baseline="30000">
                <a:latin typeface="Verdana" pitchFamily="34" charset="0"/>
              </a:rPr>
              <a:t>th</a:t>
            </a:r>
            <a:endParaRPr lang="en-US" sz="2200">
              <a:latin typeface="Verdana"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Expected Cash Collections</a:t>
            </a:r>
          </a:p>
        </p:txBody>
      </p:sp>
      <p:sp>
        <p:nvSpPr>
          <p:cNvPr id="334851" name="Rectangle 3"/>
          <p:cNvSpPr>
            <a:spLocks noGrp="1" noChangeArrowheads="1"/>
          </p:cNvSpPr>
          <p:nvPr>
            <p:ph type="body" idx="1"/>
          </p:nvPr>
        </p:nvSpPr>
        <p:spPr>
          <a:xfrm>
            <a:off x="685800" y="1676400"/>
            <a:ext cx="7772400" cy="3852863"/>
          </a:xfrm>
          <a:solidFill>
            <a:schemeClr val="folHlink"/>
          </a:solidFill>
          <a:effectLst>
            <a:outerShdw dist="71842" dir="2700000" algn="ctr" rotWithShape="0">
              <a:srgbClr val="000000"/>
            </a:outerShdw>
          </a:effectLst>
        </p:spPr>
        <p:txBody>
          <a:bodyPr lIns="90488" tIns="44450" rIns="90488" bIns="44450"/>
          <a:lstStyle/>
          <a:p>
            <a:pPr eaLnBrk="1" hangingPunct="1">
              <a:buClr>
                <a:schemeClr val="tx1"/>
              </a:buClr>
            </a:pPr>
            <a:endParaRPr lang="en-US" sz="2300" smtClean="0">
              <a:ea typeface="ＭＳ Ｐゴシック" pitchFamily="34" charset="-128"/>
            </a:endParaRPr>
          </a:p>
          <a:p>
            <a:pPr eaLnBrk="1" hangingPunct="1">
              <a:buClr>
                <a:schemeClr val="tx1"/>
              </a:buClr>
            </a:pPr>
            <a:r>
              <a:rPr lang="en-US" sz="2300" smtClean="0">
                <a:ea typeface="ＭＳ Ｐゴシック" pitchFamily="34" charset="-128"/>
              </a:rPr>
              <a:t>All sales are on account.</a:t>
            </a:r>
          </a:p>
          <a:p>
            <a:pPr eaLnBrk="1" hangingPunct="1">
              <a:buClr>
                <a:schemeClr val="tx1"/>
              </a:buClr>
            </a:pPr>
            <a:r>
              <a:rPr lang="en-US" sz="2300" smtClean="0">
                <a:ea typeface="ＭＳ Ｐゴシック" pitchFamily="34" charset="-128"/>
              </a:rPr>
              <a:t>Royal</a:t>
            </a:r>
            <a:r>
              <a:rPr lang="en-US" altLang="en-US" sz="2300" smtClean="0">
                <a:ea typeface="ＭＳ Ｐゴシック" pitchFamily="34" charset="-128"/>
              </a:rPr>
              <a:t>’</a:t>
            </a:r>
            <a:r>
              <a:rPr lang="en-US" sz="2300" smtClean="0">
                <a:ea typeface="ＭＳ Ｐゴシック" pitchFamily="34" charset="-128"/>
              </a:rPr>
              <a:t>s collection pattern is:</a:t>
            </a:r>
          </a:p>
          <a:p>
            <a:pPr lvl="1" eaLnBrk="1" hangingPunct="1">
              <a:buClr>
                <a:schemeClr val="tx1"/>
              </a:buClr>
              <a:buFont typeface="Monotype Sorts" charset="2"/>
              <a:buChar char=" "/>
            </a:pPr>
            <a:r>
              <a:rPr lang="en-US" smtClean="0">
                <a:ea typeface="ＭＳ Ｐゴシック" pitchFamily="34" charset="-128"/>
              </a:rPr>
              <a:t>70% collected in the month of sale,</a:t>
            </a:r>
          </a:p>
          <a:p>
            <a:pPr lvl="1" eaLnBrk="1" hangingPunct="1">
              <a:buClr>
                <a:schemeClr val="tx1"/>
              </a:buClr>
              <a:buFont typeface="Monotype Sorts" charset="2"/>
              <a:buChar char=" "/>
            </a:pPr>
            <a:r>
              <a:rPr lang="en-US" smtClean="0">
                <a:ea typeface="ＭＳ Ｐゴシック" pitchFamily="34" charset="-128"/>
              </a:rPr>
              <a:t>25% collected in the month following sale,</a:t>
            </a:r>
          </a:p>
          <a:p>
            <a:pPr lvl="1" eaLnBrk="1" hangingPunct="1">
              <a:buClr>
                <a:schemeClr val="tx1"/>
              </a:buClr>
              <a:buFont typeface="Monotype Sorts" charset="2"/>
              <a:buChar char=" "/>
            </a:pPr>
            <a:r>
              <a:rPr lang="en-US" smtClean="0">
                <a:ea typeface="ＭＳ Ｐゴシック" pitchFamily="34" charset="-128"/>
              </a:rPr>
              <a:t>  5% uncollectible.</a:t>
            </a:r>
          </a:p>
          <a:p>
            <a:pPr eaLnBrk="1" hangingPunct="1">
              <a:buClr>
                <a:schemeClr val="tx1"/>
              </a:buClr>
            </a:pPr>
            <a:r>
              <a:rPr lang="en-US" sz="2300" smtClean="0">
                <a:ea typeface="ＭＳ Ｐゴシック" pitchFamily="34" charset="-128"/>
              </a:rPr>
              <a:t>The March 31 accounts receivable balance of $30,000 will be collected in full.</a:t>
            </a: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Expected Cash Collections</a:t>
            </a:r>
          </a:p>
        </p:txBody>
      </p:sp>
      <p:pic>
        <p:nvPicPr>
          <p:cNvPr id="37890" name="Picture 3" descr="C9CashColl1"/>
          <p:cNvPicPr>
            <a:picLocks noChangeAspect="1" noChangeArrowheads="1"/>
          </p:cNvPicPr>
          <p:nvPr/>
        </p:nvPicPr>
        <p:blipFill>
          <a:blip r:embed="rId3"/>
          <a:srcRect/>
          <a:stretch>
            <a:fillRect/>
          </a:stretch>
        </p:blipFill>
        <p:spPr bwMode="auto">
          <a:xfrm>
            <a:off x="228600" y="1219200"/>
            <a:ext cx="8686800" cy="5130800"/>
          </a:xfrm>
          <a:prstGeom prst="rect">
            <a:avLst/>
          </a:prstGeom>
          <a:noFill/>
          <a:ln w="9525">
            <a:solidFill>
              <a:schemeClr val="tx1"/>
            </a:solidFill>
            <a:miter lim="800000"/>
            <a:headEnd/>
            <a:tailEnd/>
          </a:ln>
        </p:spPr>
      </p:pic>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Expected Cash Collections</a:t>
            </a:r>
          </a:p>
        </p:txBody>
      </p:sp>
      <p:pic>
        <p:nvPicPr>
          <p:cNvPr id="39938" name="Picture 3" descr="C9CashColl2"/>
          <p:cNvPicPr>
            <a:picLocks noChangeAspect="1" noChangeArrowheads="1"/>
          </p:cNvPicPr>
          <p:nvPr/>
        </p:nvPicPr>
        <p:blipFill>
          <a:blip r:embed="rId3"/>
          <a:srcRect/>
          <a:stretch>
            <a:fillRect/>
          </a:stretch>
        </p:blipFill>
        <p:spPr bwMode="auto">
          <a:xfrm>
            <a:off x="228600" y="1219200"/>
            <a:ext cx="8610600" cy="5638800"/>
          </a:xfrm>
          <a:prstGeom prst="rect">
            <a:avLst/>
          </a:prstGeom>
          <a:noFill/>
          <a:ln w="9525">
            <a:solidFill>
              <a:schemeClr val="tx1"/>
            </a:solidFill>
            <a:miter lim="800000"/>
            <a:headEnd/>
            <a:tailEnd/>
          </a:ln>
        </p:spPr>
      </p:pic>
      <p:grpSp>
        <p:nvGrpSpPr>
          <p:cNvPr id="39939" name="Group 4"/>
          <p:cNvGrpSpPr>
            <a:grpSpLocks/>
          </p:cNvGrpSpPr>
          <p:nvPr/>
        </p:nvGrpSpPr>
        <p:grpSpPr bwMode="auto">
          <a:xfrm>
            <a:off x="2438400" y="3810000"/>
            <a:ext cx="6172200" cy="1609725"/>
            <a:chOff x="1536" y="2496"/>
            <a:chExt cx="3888" cy="1014"/>
          </a:xfrm>
        </p:grpSpPr>
        <p:sp>
          <p:nvSpPr>
            <p:cNvPr id="338949" name="Line 5"/>
            <p:cNvSpPr>
              <a:spLocks noChangeShapeType="1"/>
            </p:cNvSpPr>
            <p:nvPr/>
          </p:nvSpPr>
          <p:spPr bwMode="auto">
            <a:xfrm flipH="1" flipV="1">
              <a:off x="1536" y="2496"/>
              <a:ext cx="1200" cy="864"/>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lstStyle/>
            <a:p>
              <a:pPr>
                <a:defRPr/>
              </a:pPr>
              <a:endParaRPr lang="en-US">
                <a:latin typeface="Arial" charset="0"/>
                <a:ea typeface="+mn-ea"/>
              </a:endParaRPr>
            </a:p>
          </p:txBody>
        </p:sp>
        <p:sp>
          <p:nvSpPr>
            <p:cNvPr id="338950" name="Text Box 6"/>
            <p:cNvSpPr txBox="1">
              <a:spLocks noChangeArrowheads="1"/>
            </p:cNvSpPr>
            <p:nvPr/>
          </p:nvSpPr>
          <p:spPr bwMode="auto">
            <a:xfrm>
              <a:off x="2736" y="3216"/>
              <a:ext cx="2688" cy="294"/>
            </a:xfrm>
            <a:prstGeom prst="rect">
              <a:avLst/>
            </a:prstGeom>
            <a:solidFill>
              <a:schemeClr val="tx2"/>
            </a:solidFill>
            <a:ln w="9525">
              <a:solidFill>
                <a:srgbClr val="000000"/>
              </a:solidFill>
              <a:miter lim="800000"/>
              <a:headEnd/>
              <a:tailEnd/>
            </a:ln>
            <a:effectLst>
              <a:outerShdw blurRad="63500" dist="38099" dir="2700000" algn="ctr" rotWithShape="0">
                <a:srgbClr val="000000">
                  <a:alpha val="74998"/>
                </a:srgbClr>
              </a:outerShdw>
            </a:effectLst>
          </p:spPr>
          <p:txBody>
            <a:bodyPr>
              <a:spAutoFit/>
            </a:bodyPr>
            <a:lstStyle/>
            <a:p>
              <a:pPr eaLnBrk="1" hangingPunct="1">
                <a:spcBef>
                  <a:spcPct val="50000"/>
                </a:spcBef>
              </a:pPr>
              <a:r>
                <a:rPr lang="en-US" sz="2400">
                  <a:solidFill>
                    <a:srgbClr val="FFFFFF"/>
                  </a:solidFill>
                  <a:effectLst>
                    <a:outerShdw blurRad="38100" dist="38100" dir="2700000" algn="tl">
                      <a:srgbClr val="000000"/>
                    </a:outerShdw>
                  </a:effectLst>
                  <a:latin typeface="Times New Roman" pitchFamily="18" charset="0"/>
                </a:rPr>
                <a:t>From the Sales Budget for April.</a:t>
              </a:r>
            </a:p>
          </p:txBody>
        </p:sp>
      </p:grpSp>
      <p:sp>
        <p:nvSpPr>
          <p:cNvPr id="39940" name="Rectangle 7"/>
          <p:cNvSpPr>
            <a:spLocks noChangeArrowheads="1"/>
          </p:cNvSpPr>
          <p:nvPr/>
        </p:nvSpPr>
        <p:spPr bwMode="auto">
          <a:xfrm>
            <a:off x="3352800" y="5880100"/>
            <a:ext cx="1143000" cy="2286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Expected Cash Collections</a:t>
            </a:r>
          </a:p>
        </p:txBody>
      </p:sp>
      <p:pic>
        <p:nvPicPr>
          <p:cNvPr id="41986" name="Picture 3" descr="C9CashColl3"/>
          <p:cNvPicPr>
            <a:picLocks noChangeAspect="1" noChangeArrowheads="1"/>
          </p:cNvPicPr>
          <p:nvPr/>
        </p:nvPicPr>
        <p:blipFill>
          <a:blip r:embed="rId3"/>
          <a:srcRect/>
          <a:stretch>
            <a:fillRect/>
          </a:stretch>
        </p:blipFill>
        <p:spPr bwMode="auto">
          <a:xfrm>
            <a:off x="228600" y="1371600"/>
            <a:ext cx="8686800" cy="5148263"/>
          </a:xfrm>
          <a:prstGeom prst="rect">
            <a:avLst/>
          </a:prstGeom>
          <a:noFill/>
          <a:ln w="9525">
            <a:solidFill>
              <a:schemeClr val="tx1"/>
            </a:solidFill>
            <a:miter lim="800000"/>
            <a:headEnd/>
            <a:tailEnd/>
          </a:ln>
        </p:spPr>
      </p:pic>
      <p:grpSp>
        <p:nvGrpSpPr>
          <p:cNvPr id="41987" name="Group 4"/>
          <p:cNvGrpSpPr>
            <a:grpSpLocks/>
          </p:cNvGrpSpPr>
          <p:nvPr/>
        </p:nvGrpSpPr>
        <p:grpSpPr bwMode="auto">
          <a:xfrm>
            <a:off x="2209800" y="4724400"/>
            <a:ext cx="6248400" cy="1247775"/>
            <a:chOff x="1536" y="3072"/>
            <a:chExt cx="3936" cy="786"/>
          </a:xfrm>
        </p:grpSpPr>
        <p:sp>
          <p:nvSpPr>
            <p:cNvPr id="340997" name="Line 5"/>
            <p:cNvSpPr>
              <a:spLocks noChangeShapeType="1"/>
            </p:cNvSpPr>
            <p:nvPr/>
          </p:nvSpPr>
          <p:spPr bwMode="auto">
            <a:xfrm flipH="1" flipV="1">
              <a:off x="1536" y="3072"/>
              <a:ext cx="1296" cy="480"/>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lstStyle/>
            <a:p>
              <a:pPr>
                <a:defRPr/>
              </a:pPr>
              <a:endParaRPr lang="en-US">
                <a:latin typeface="Arial" charset="0"/>
                <a:ea typeface="+mn-ea"/>
              </a:endParaRPr>
            </a:p>
          </p:txBody>
        </p:sp>
        <p:sp>
          <p:nvSpPr>
            <p:cNvPr id="340998" name="Text Box 6"/>
            <p:cNvSpPr txBox="1">
              <a:spLocks noChangeArrowheads="1"/>
            </p:cNvSpPr>
            <p:nvPr/>
          </p:nvSpPr>
          <p:spPr bwMode="auto">
            <a:xfrm>
              <a:off x="2784" y="3378"/>
              <a:ext cx="2688" cy="480"/>
            </a:xfrm>
            <a:prstGeom prst="rect">
              <a:avLst/>
            </a:prstGeom>
            <a:solidFill>
              <a:schemeClr val="hlink"/>
            </a:solidFill>
            <a:ln w="9525">
              <a:noFill/>
              <a:miter lim="800000"/>
              <a:headEnd/>
              <a:tailEnd/>
            </a:ln>
            <a:effectLst>
              <a:outerShdw blurRad="63500" dist="38099" dir="2700000" algn="ctr" rotWithShape="0">
                <a:srgbClr val="000000">
                  <a:alpha val="74998"/>
                </a:srgbClr>
              </a:outerShdw>
            </a:effectLst>
          </p:spPr>
          <p:txBody>
            <a:bodyPr>
              <a:spAutoFit/>
            </a:bodyPr>
            <a:lstStyle/>
            <a:p>
              <a:pPr eaLnBrk="1" hangingPunct="1">
                <a:spcBef>
                  <a:spcPct val="50000"/>
                </a:spcBef>
                <a:defRPr/>
              </a:pPr>
              <a:r>
                <a:rPr lang="en-US" sz="2200">
                  <a:solidFill>
                    <a:srgbClr val="FFFFFF"/>
                  </a:solidFill>
                  <a:latin typeface="Verdana" pitchFamily="34" charset="0"/>
                  <a:ea typeface="+mn-ea"/>
                </a:rPr>
                <a:t>From the Sales Budget for May.</a:t>
              </a:r>
            </a:p>
          </p:txBody>
        </p:sp>
      </p:grpSp>
      <p:sp>
        <p:nvSpPr>
          <p:cNvPr id="41988" name="Rectangle 7"/>
          <p:cNvSpPr>
            <a:spLocks noChangeArrowheads="1"/>
          </p:cNvSpPr>
          <p:nvPr/>
        </p:nvSpPr>
        <p:spPr bwMode="auto">
          <a:xfrm>
            <a:off x="3352800" y="5943600"/>
            <a:ext cx="1143000" cy="228600"/>
          </a:xfrm>
          <a:prstGeom prst="rect">
            <a:avLst/>
          </a:prstGeom>
          <a:solidFill>
            <a:srgbClr val="FFFFFF"/>
          </a:solidFill>
          <a:ln w="9525">
            <a:noFill/>
            <a:miter lim="800000"/>
            <a:headEnd/>
            <a:tailEnd/>
          </a:ln>
        </p:spPr>
        <p:txBody>
          <a:bodyPr wrap="none" anchor="ctr"/>
          <a:lstStyle/>
          <a:p>
            <a:endParaRPr lang="en-US"/>
          </a:p>
        </p:txBody>
      </p:sp>
      <p:sp>
        <p:nvSpPr>
          <p:cNvPr id="41989" name="Rectangle 8"/>
          <p:cNvSpPr>
            <a:spLocks noChangeArrowheads="1"/>
          </p:cNvSpPr>
          <p:nvPr/>
        </p:nvSpPr>
        <p:spPr bwMode="auto">
          <a:xfrm>
            <a:off x="4724400" y="5943600"/>
            <a:ext cx="1143000" cy="2286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38"/>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7170" name="Rectangle 1028"/>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1</a:t>
            </a:r>
          </a:p>
        </p:txBody>
      </p:sp>
      <p:sp>
        <p:nvSpPr>
          <p:cNvPr id="7171" name="Text Box 1037"/>
          <p:cNvSpPr txBox="1">
            <a:spLocks noChangeArrowheads="1"/>
          </p:cNvSpPr>
          <p:nvPr/>
        </p:nvSpPr>
        <p:spPr bwMode="auto">
          <a:xfrm>
            <a:off x="1905000" y="2600325"/>
            <a:ext cx="5334000" cy="216217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Understand why organizations budget and the processes they use to create budgets</a:t>
            </a:r>
            <a:r>
              <a:rPr lang="en-US" sz="3400">
                <a:solidFill>
                  <a:srgbClr val="FFFFEF"/>
                </a:solidFill>
              </a:rPr>
              <a:t>.</a:t>
            </a:r>
          </a:p>
        </p:txBody>
      </p:sp>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343043" name="Rectangle 3"/>
          <p:cNvSpPr>
            <a:spLocks noGrp="1" noChangeArrowheads="1"/>
          </p:cNvSpPr>
          <p:nvPr>
            <p:ph type="body" idx="1"/>
          </p:nvPr>
        </p:nvSpPr>
        <p:spPr>
          <a:xfrm>
            <a:off x="533400" y="1752600"/>
            <a:ext cx="8153400" cy="37338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will be the total cash collections for the quarter? </a:t>
            </a:r>
          </a:p>
          <a:p>
            <a:pPr lvl="1" eaLnBrk="1" hangingPunct="1">
              <a:buFont typeface="Wingdings" pitchFamily="2" charset="2"/>
              <a:buNone/>
              <a:defRPr/>
            </a:pPr>
            <a:r>
              <a:rPr lang="en-US" smtClean="0"/>
              <a:t>a. $700,000</a:t>
            </a:r>
          </a:p>
          <a:p>
            <a:pPr lvl="1" eaLnBrk="1" hangingPunct="1">
              <a:buFont typeface="Wingdings" pitchFamily="2" charset="2"/>
              <a:buNone/>
              <a:defRPr/>
            </a:pPr>
            <a:r>
              <a:rPr lang="en-US" smtClean="0"/>
              <a:t>b. $220,000</a:t>
            </a:r>
          </a:p>
          <a:p>
            <a:pPr lvl="1" eaLnBrk="1" hangingPunct="1">
              <a:buFont typeface="Wingdings" pitchFamily="2" charset="2"/>
              <a:buNone/>
              <a:defRPr/>
            </a:pPr>
            <a:r>
              <a:rPr lang="en-US" smtClean="0"/>
              <a:t>c. $190,000</a:t>
            </a:r>
          </a:p>
          <a:p>
            <a:pPr lvl="1" eaLnBrk="1" hangingPunct="1">
              <a:buFont typeface="Wingdings" pitchFamily="2" charset="2"/>
              <a:buNone/>
              <a:defRPr/>
            </a:pPr>
            <a:r>
              <a:rPr lang="en-US" smtClean="0"/>
              <a:t>d. $905,000</a:t>
            </a:r>
          </a:p>
        </p:txBody>
      </p:sp>
      <p:pic>
        <p:nvPicPr>
          <p:cNvPr id="44035" name="Picture 4" descr="j0295576"/>
          <p:cNvPicPr>
            <a:picLocks noChangeAspect="1" noChangeArrowheads="1"/>
          </p:cNvPicPr>
          <p:nvPr/>
        </p:nvPicPr>
        <p:blipFill>
          <a:blip r:embed="rId3"/>
          <a:srcRect/>
          <a:stretch>
            <a:fillRect/>
          </a:stretch>
        </p:blipFill>
        <p:spPr bwMode="auto">
          <a:xfrm>
            <a:off x="6400800" y="4724400"/>
            <a:ext cx="1989138" cy="16256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body" idx="1"/>
          </p:nvPr>
        </p:nvSpPr>
        <p:spPr>
          <a:xfrm>
            <a:off x="533400" y="1752600"/>
            <a:ext cx="8153400" cy="37338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charset="0"/>
              <a:buNone/>
            </a:pPr>
            <a:r>
              <a:rPr lang="en-US" sz="2200" smtClean="0">
                <a:solidFill>
                  <a:srgbClr val="663300"/>
                </a:solidFill>
                <a:effectLst>
                  <a:outerShdw blurRad="38100" dist="38100" dir="2700000" algn="tl">
                    <a:srgbClr val="000000"/>
                  </a:outerShdw>
                </a:effectLst>
                <a:ea typeface="ＭＳ Ｐゴシック" pitchFamily="34" charset="-128"/>
              </a:rPr>
              <a:t> 	</a:t>
            </a:r>
          </a:p>
          <a:p>
            <a:pPr eaLnBrk="1" hangingPunct="1">
              <a:buFont typeface="Times" charset="0"/>
              <a:buNone/>
            </a:pPr>
            <a:r>
              <a:rPr lang="en-US" sz="2200" smtClean="0">
                <a:solidFill>
                  <a:srgbClr val="663300"/>
                </a:solidFill>
                <a:effectLst>
                  <a:outerShdw blurRad="38100" dist="38100" dir="2700000" algn="tl">
                    <a:srgbClr val="000000"/>
                  </a:outerShdw>
                </a:effectLst>
                <a:ea typeface="ＭＳ Ｐゴシック" pitchFamily="34" charset="-128"/>
              </a:rPr>
              <a:t>What will be the total cash collections for the quarter? </a:t>
            </a:r>
          </a:p>
          <a:p>
            <a:pPr lvl="1" eaLnBrk="1" hangingPunct="1">
              <a:buFont typeface="Wingdings" pitchFamily="2" charset="2"/>
              <a:buNone/>
            </a:pPr>
            <a:r>
              <a:rPr lang="en-US" smtClean="0">
                <a:solidFill>
                  <a:schemeClr val="accent1"/>
                </a:solidFill>
                <a:effectLst>
                  <a:outerShdw blurRad="38100" dist="38100" dir="2700000" algn="tl">
                    <a:srgbClr val="000000"/>
                  </a:outerShdw>
                </a:effectLst>
                <a:ea typeface="ＭＳ Ｐゴシック" pitchFamily="34" charset="-128"/>
              </a:rPr>
              <a:t>a. $700,000</a:t>
            </a:r>
          </a:p>
          <a:p>
            <a:pPr lvl="1" eaLnBrk="1" hangingPunct="1">
              <a:buFont typeface="Wingdings" pitchFamily="2" charset="2"/>
              <a:buNone/>
            </a:pPr>
            <a:r>
              <a:rPr lang="en-US" smtClean="0">
                <a:solidFill>
                  <a:schemeClr val="accent1"/>
                </a:solidFill>
                <a:effectLst>
                  <a:outerShdw blurRad="38100" dist="38100" dir="2700000" algn="tl">
                    <a:srgbClr val="000000"/>
                  </a:outerShdw>
                </a:effectLst>
                <a:ea typeface="ＭＳ Ｐゴシック" pitchFamily="34" charset="-128"/>
              </a:rPr>
              <a:t>b. $220,000</a:t>
            </a:r>
          </a:p>
          <a:p>
            <a:pPr lvl="1" eaLnBrk="1" hangingPunct="1">
              <a:buFont typeface="Wingdings" pitchFamily="2" charset="2"/>
              <a:buNone/>
            </a:pPr>
            <a:r>
              <a:rPr lang="en-US" smtClean="0">
                <a:solidFill>
                  <a:schemeClr val="accent1"/>
                </a:solidFill>
                <a:effectLst>
                  <a:outerShdw blurRad="38100" dist="38100" dir="2700000" algn="tl">
                    <a:srgbClr val="000000"/>
                  </a:outerShdw>
                </a:effectLst>
                <a:ea typeface="ＭＳ Ｐゴシック" pitchFamily="34" charset="-128"/>
              </a:rPr>
              <a:t>c. $190,000</a:t>
            </a:r>
          </a:p>
          <a:p>
            <a:pPr lvl="1" eaLnBrk="1" hangingPunct="1">
              <a:buFont typeface="Wingdings" pitchFamily="2" charset="2"/>
              <a:buNone/>
            </a:pPr>
            <a:r>
              <a:rPr lang="en-US" smtClean="0">
                <a:solidFill>
                  <a:srgbClr val="663300"/>
                </a:solidFill>
                <a:effectLst>
                  <a:outerShdw blurRad="38100" dist="38100" dir="2700000" algn="tl">
                    <a:srgbClr val="000000"/>
                  </a:outerShdw>
                </a:effectLst>
                <a:ea typeface="ＭＳ Ｐゴシック" pitchFamily="34" charset="-128"/>
              </a:rPr>
              <a:t>d. $905,000</a:t>
            </a:r>
          </a:p>
        </p:txBody>
      </p:sp>
      <p:sp>
        <p:nvSpPr>
          <p:cNvPr id="46082"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46083" name="Oval 4"/>
          <p:cNvSpPr>
            <a:spLocks noChangeArrowheads="1"/>
          </p:cNvSpPr>
          <p:nvPr/>
        </p:nvSpPr>
        <p:spPr bwMode="auto">
          <a:xfrm>
            <a:off x="914400" y="3733800"/>
            <a:ext cx="457200" cy="438150"/>
          </a:xfrm>
          <a:prstGeom prst="ellipse">
            <a:avLst/>
          </a:prstGeom>
          <a:noFill/>
          <a:ln w="50799">
            <a:solidFill>
              <a:srgbClr val="FF0000"/>
            </a:solidFill>
            <a:round/>
            <a:headEnd/>
            <a:tailEnd/>
          </a:ln>
        </p:spPr>
        <p:txBody>
          <a:bodyPr wrap="none" anchor="ctr"/>
          <a:lstStyle/>
          <a:p>
            <a:endParaRPr lang="en-US"/>
          </a:p>
        </p:txBody>
      </p:sp>
      <p:pic>
        <p:nvPicPr>
          <p:cNvPr id="46084" name="Picture 5" descr="j0295576"/>
          <p:cNvPicPr>
            <a:picLocks noChangeAspect="1" noChangeArrowheads="1"/>
          </p:cNvPicPr>
          <p:nvPr/>
        </p:nvPicPr>
        <p:blipFill>
          <a:blip r:embed="rId3"/>
          <a:srcRect/>
          <a:stretch>
            <a:fillRect/>
          </a:stretch>
        </p:blipFill>
        <p:spPr bwMode="auto">
          <a:xfrm>
            <a:off x="6400800" y="47244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Expected Cash Collections</a:t>
            </a:r>
          </a:p>
        </p:txBody>
      </p:sp>
      <p:pic>
        <p:nvPicPr>
          <p:cNvPr id="48130" name="Picture 3" descr="C9CashColl4"/>
          <p:cNvPicPr>
            <a:picLocks noChangeAspect="1" noChangeArrowheads="1"/>
          </p:cNvPicPr>
          <p:nvPr/>
        </p:nvPicPr>
        <p:blipFill>
          <a:blip r:embed="rId3"/>
          <a:srcRect/>
          <a:stretch>
            <a:fillRect/>
          </a:stretch>
        </p:blipFill>
        <p:spPr bwMode="auto">
          <a:xfrm>
            <a:off x="304800" y="1371600"/>
            <a:ext cx="8534400" cy="5043488"/>
          </a:xfrm>
          <a:prstGeom prst="rect">
            <a:avLst/>
          </a:prstGeom>
          <a:noFill/>
          <a:ln w="9525">
            <a:solidFill>
              <a:schemeClr val="tx1"/>
            </a:solidFill>
            <a:miter lim="800000"/>
            <a:headEnd/>
            <a:tailEnd/>
          </a:ln>
        </p:spPr>
      </p:pic>
      <p:sp>
        <p:nvSpPr>
          <p:cNvPr id="347140" name="Oval 4"/>
          <p:cNvSpPr>
            <a:spLocks noChangeArrowheads="1"/>
          </p:cNvSpPr>
          <p:nvPr/>
        </p:nvSpPr>
        <p:spPr bwMode="auto">
          <a:xfrm>
            <a:off x="7391400" y="5791200"/>
            <a:ext cx="1447800" cy="3810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9"/>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50178" name="Rectangle 1026"/>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3</a:t>
            </a:r>
          </a:p>
        </p:txBody>
      </p:sp>
      <p:sp>
        <p:nvSpPr>
          <p:cNvPr id="50179" name="Text Box 1028"/>
          <p:cNvSpPr txBox="1">
            <a:spLocks noChangeArrowheads="1"/>
          </p:cNvSpPr>
          <p:nvPr/>
        </p:nvSpPr>
        <p:spPr bwMode="auto">
          <a:xfrm>
            <a:off x="1905000" y="2847975"/>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production budget.</a:t>
            </a:r>
          </a:p>
        </p:txBody>
      </p:sp>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Production Budget</a:t>
            </a:r>
          </a:p>
        </p:txBody>
      </p:sp>
      <p:graphicFrame>
        <p:nvGraphicFramePr>
          <p:cNvPr id="52226" name="Object 3"/>
          <p:cNvGraphicFramePr>
            <a:graphicFrameLocks/>
          </p:cNvGraphicFramePr>
          <p:nvPr/>
        </p:nvGraphicFramePr>
        <p:xfrm>
          <a:off x="6096000" y="1524000"/>
          <a:ext cx="2362200" cy="3152775"/>
        </p:xfrm>
        <a:graphic>
          <a:graphicData uri="http://schemas.openxmlformats.org/presentationml/2006/ole">
            <p:oleObj spid="_x0000_s52226" name="Microsoft ClipArt Gallery" r:id="rId4" imgW="4510405" imgH="6010910" progId="MS_ClipArt_Gallery">
              <p:embed/>
            </p:oleObj>
          </a:graphicData>
        </a:graphic>
      </p:graphicFrame>
      <p:sp>
        <p:nvSpPr>
          <p:cNvPr id="349188" name="Rectangle 4"/>
          <p:cNvSpPr>
            <a:spLocks noChangeArrowheads="1"/>
          </p:cNvSpPr>
          <p:nvPr/>
        </p:nvSpPr>
        <p:spPr bwMode="auto">
          <a:xfrm>
            <a:off x="6334125" y="1952625"/>
            <a:ext cx="1887538" cy="758825"/>
          </a:xfrm>
          <a:prstGeom prst="rect">
            <a:avLst/>
          </a:prstGeom>
          <a:noFill/>
          <a:ln w="12700">
            <a:noFill/>
            <a:miter lim="800000"/>
            <a:headEnd/>
            <a:tailEnd/>
          </a:ln>
          <a:effectLst/>
        </p:spPr>
        <p:txBody>
          <a:bodyPr wrap="none" lIns="90488" tIns="44450" rIns="90488" bIns="44450">
            <a:spAutoFit/>
          </a:bodyPr>
          <a:lstStyle/>
          <a:p>
            <a:pPr algn="ctr"/>
            <a:r>
              <a:rPr lang="en-US" sz="2200" b="1">
                <a:solidFill>
                  <a:schemeClr val="bg2"/>
                </a:solidFill>
                <a:effectLst>
                  <a:outerShdw blurRad="38100" dist="38100" dir="2700000" algn="tl">
                    <a:srgbClr val="FFFFFF"/>
                  </a:outerShdw>
                </a:effectLst>
                <a:latin typeface="Verdana" pitchFamily="34" charset="0"/>
              </a:rPr>
              <a:t>Production</a:t>
            </a:r>
          </a:p>
          <a:p>
            <a:pPr algn="ctr"/>
            <a:r>
              <a:rPr lang="en-US" sz="2200" b="1">
                <a:solidFill>
                  <a:schemeClr val="bg2"/>
                </a:solidFill>
                <a:effectLst>
                  <a:outerShdw blurRad="38100" dist="38100" dir="2700000" algn="tl">
                    <a:srgbClr val="FFFFFF"/>
                  </a:outerShdw>
                </a:effectLst>
                <a:latin typeface="Verdana" pitchFamily="34" charset="0"/>
              </a:rPr>
              <a:t>Budget</a:t>
            </a:r>
          </a:p>
        </p:txBody>
      </p:sp>
      <p:graphicFrame>
        <p:nvGraphicFramePr>
          <p:cNvPr id="52228" name="Object 5"/>
          <p:cNvGraphicFramePr>
            <a:graphicFrameLocks/>
          </p:cNvGraphicFramePr>
          <p:nvPr/>
        </p:nvGraphicFramePr>
        <p:xfrm>
          <a:off x="838200" y="1524000"/>
          <a:ext cx="2362200" cy="3152775"/>
        </p:xfrm>
        <a:graphic>
          <a:graphicData uri="http://schemas.openxmlformats.org/presentationml/2006/ole">
            <p:oleObj spid="_x0000_s52228" name="Microsoft ClipArt Gallery" r:id="rId5" imgW="4510405" imgH="6010910" progId="MS_ClipArt_Gallery">
              <p:embed/>
            </p:oleObj>
          </a:graphicData>
        </a:graphic>
      </p:graphicFrame>
      <p:sp>
        <p:nvSpPr>
          <p:cNvPr id="349190" name="Rectangle 6"/>
          <p:cNvSpPr>
            <a:spLocks noChangeArrowheads="1"/>
          </p:cNvSpPr>
          <p:nvPr/>
        </p:nvSpPr>
        <p:spPr bwMode="auto">
          <a:xfrm>
            <a:off x="1074738" y="1917700"/>
            <a:ext cx="1893887" cy="2433638"/>
          </a:xfrm>
          <a:prstGeom prst="rect">
            <a:avLst/>
          </a:prstGeom>
          <a:noFill/>
          <a:ln w="12700">
            <a:noFill/>
            <a:miter lim="800000"/>
            <a:headEnd/>
            <a:tailEnd/>
          </a:ln>
          <a:effectLst/>
        </p:spPr>
        <p:txBody>
          <a:bodyPr wrap="none" lIns="90488" tIns="44450" rIns="90488" bIns="44450">
            <a:spAutoFit/>
          </a:bodyPr>
          <a:lstStyle/>
          <a:p>
            <a:pPr algn="ctr">
              <a:defRPr/>
            </a:pPr>
            <a:r>
              <a:rPr lang="en-US" sz="2200" b="1">
                <a:effectLst>
                  <a:outerShdw blurRad="38100" dist="38100" dir="2700000" algn="tl">
                    <a:srgbClr val="FFFFFF"/>
                  </a:outerShdw>
                </a:effectLst>
                <a:latin typeface="Verdana" charset="0"/>
                <a:ea typeface="ＭＳ Ｐゴシック" charset="0"/>
                <a:cs typeface="ＭＳ Ｐゴシック" charset="0"/>
              </a:rPr>
              <a:t>Sales </a:t>
            </a:r>
          </a:p>
          <a:p>
            <a:pPr algn="ctr">
              <a:defRPr/>
            </a:pPr>
            <a:r>
              <a:rPr lang="en-US" sz="2200" b="1">
                <a:effectLst>
                  <a:outerShdw blurRad="38100" dist="38100" dir="2700000" algn="tl">
                    <a:srgbClr val="FFFFFF"/>
                  </a:outerShdw>
                </a:effectLst>
                <a:latin typeface="Verdana" charset="0"/>
                <a:ea typeface="ＭＳ Ｐゴシック" charset="0"/>
                <a:cs typeface="ＭＳ Ｐゴシック" charset="0"/>
              </a:rPr>
              <a:t>Budget</a:t>
            </a:r>
            <a:br>
              <a:rPr lang="en-US" sz="2200" b="1">
                <a:effectLst>
                  <a:outerShdw blurRad="38100" dist="38100" dir="2700000" algn="tl">
                    <a:srgbClr val="FFFFFF"/>
                  </a:outerShdw>
                </a:effectLst>
                <a:latin typeface="Verdana" charset="0"/>
                <a:ea typeface="ＭＳ Ｐゴシック" charset="0"/>
                <a:cs typeface="ＭＳ Ｐゴシック" charset="0"/>
              </a:rPr>
            </a:br>
            <a:r>
              <a:rPr lang="en-US" sz="2200" b="1">
                <a:effectLst>
                  <a:outerShdw blurRad="38100" dist="38100" dir="2700000" algn="tl">
                    <a:srgbClr val="FFFFFF"/>
                  </a:outerShdw>
                </a:effectLst>
                <a:latin typeface="Verdana" charset="0"/>
                <a:ea typeface="ＭＳ Ｐゴシック" charset="0"/>
                <a:cs typeface="ＭＳ Ｐゴシック" charset="0"/>
              </a:rPr>
              <a:t>and</a:t>
            </a:r>
            <a:br>
              <a:rPr lang="en-US" sz="2200" b="1">
                <a:effectLst>
                  <a:outerShdw blurRad="38100" dist="38100" dir="2700000" algn="tl">
                    <a:srgbClr val="FFFFFF"/>
                  </a:outerShdw>
                </a:effectLst>
                <a:latin typeface="Verdana" charset="0"/>
                <a:ea typeface="ＭＳ Ｐゴシック" charset="0"/>
                <a:cs typeface="ＭＳ Ｐゴシック" charset="0"/>
              </a:rPr>
            </a:br>
            <a:r>
              <a:rPr lang="en-US" sz="2200" b="1">
                <a:effectLst>
                  <a:outerShdw blurRad="38100" dist="38100" dir="2700000" algn="tl">
                    <a:srgbClr val="FFFFFF"/>
                  </a:outerShdw>
                </a:effectLst>
                <a:latin typeface="Verdana" charset="0"/>
                <a:ea typeface="ＭＳ Ｐゴシック" charset="0"/>
                <a:cs typeface="ＭＳ Ｐゴシック" charset="0"/>
              </a:rPr>
              <a:t>Expected</a:t>
            </a:r>
            <a:br>
              <a:rPr lang="en-US" sz="2200" b="1">
                <a:effectLst>
                  <a:outerShdw blurRad="38100" dist="38100" dir="2700000" algn="tl">
                    <a:srgbClr val="FFFFFF"/>
                  </a:outerShdw>
                </a:effectLst>
                <a:latin typeface="Verdana" charset="0"/>
                <a:ea typeface="ＭＳ Ｐゴシック" charset="0"/>
                <a:cs typeface="ＭＳ Ｐゴシック" charset="0"/>
              </a:rPr>
            </a:br>
            <a:r>
              <a:rPr lang="en-US" sz="2200" b="1">
                <a:effectLst>
                  <a:outerShdw blurRad="38100" dist="38100" dir="2700000" algn="tl">
                    <a:srgbClr val="FFFFFF"/>
                  </a:outerShdw>
                </a:effectLst>
                <a:latin typeface="Verdana" charset="0"/>
                <a:ea typeface="ＭＳ Ｐゴシック" charset="0"/>
                <a:cs typeface="ＭＳ Ｐゴシック" charset="0"/>
              </a:rPr>
              <a:t>Cash</a:t>
            </a:r>
            <a:br>
              <a:rPr lang="en-US" sz="2200" b="1">
                <a:effectLst>
                  <a:outerShdw blurRad="38100" dist="38100" dir="2700000" algn="tl">
                    <a:srgbClr val="FFFFFF"/>
                  </a:outerShdw>
                </a:effectLst>
                <a:latin typeface="Verdana" charset="0"/>
                <a:ea typeface="ＭＳ Ｐゴシック" charset="0"/>
                <a:cs typeface="ＭＳ Ｐゴシック" charset="0"/>
              </a:rPr>
            </a:br>
            <a:r>
              <a:rPr lang="en-US" sz="2200" b="1">
                <a:effectLst>
                  <a:outerShdw blurRad="38100" dist="38100" dir="2700000" algn="tl">
                    <a:srgbClr val="FFFFFF"/>
                  </a:outerShdw>
                </a:effectLst>
                <a:latin typeface="Verdana" charset="0"/>
                <a:ea typeface="ＭＳ Ｐゴシック" charset="0"/>
                <a:cs typeface="ＭＳ Ｐゴシック" charset="0"/>
              </a:rPr>
              <a:t>Collections</a:t>
            </a:r>
          </a:p>
          <a:p>
            <a:pPr algn="ctr" latinLnBrk="1">
              <a:defRPr/>
            </a:pPr>
            <a:endParaRPr lang="en-US" sz="2200" b="1">
              <a:solidFill>
                <a:schemeClr val="bg1"/>
              </a:solidFill>
              <a:effectLst>
                <a:outerShdw blurRad="38100" dist="38100" dir="2700000" algn="tl">
                  <a:srgbClr val="000000"/>
                </a:outerShdw>
              </a:effectLst>
              <a:latin typeface="Verdana" charset="0"/>
              <a:ea typeface="ＭＳ Ｐゴシック" charset="0"/>
              <a:cs typeface="ＭＳ Ｐゴシック" charset="0"/>
            </a:endParaRPr>
          </a:p>
        </p:txBody>
      </p:sp>
      <p:sp>
        <p:nvSpPr>
          <p:cNvPr id="52230" name="Rectangle 7"/>
          <p:cNvSpPr>
            <a:spLocks noChangeArrowheads="1"/>
          </p:cNvSpPr>
          <p:nvPr/>
        </p:nvSpPr>
        <p:spPr bwMode="auto">
          <a:xfrm rot="-2340000">
            <a:off x="1143000" y="3051175"/>
            <a:ext cx="1755775" cy="454025"/>
          </a:xfrm>
          <a:prstGeom prst="rect">
            <a:avLst/>
          </a:prstGeom>
          <a:noFill/>
          <a:ln w="12700">
            <a:noFill/>
            <a:miter lim="800000"/>
            <a:headEnd/>
            <a:tailEnd/>
          </a:ln>
        </p:spPr>
        <p:txBody>
          <a:bodyPr wrap="none" lIns="90488" tIns="44450" rIns="90488" bIns="44450">
            <a:spAutoFit/>
          </a:bodyPr>
          <a:lstStyle/>
          <a:p>
            <a:pPr algn="ctr"/>
            <a:r>
              <a:rPr lang="en-US" sz="2400" b="1">
                <a:solidFill>
                  <a:srgbClr val="FC0128"/>
                </a:solidFill>
              </a:rPr>
              <a:t>Completed</a:t>
            </a:r>
          </a:p>
        </p:txBody>
      </p:sp>
      <p:sp>
        <p:nvSpPr>
          <p:cNvPr id="349192" name="Line 8"/>
          <p:cNvSpPr>
            <a:spLocks noChangeShapeType="1"/>
          </p:cNvSpPr>
          <p:nvPr/>
        </p:nvSpPr>
        <p:spPr bwMode="auto">
          <a:xfrm>
            <a:off x="3238500" y="3100388"/>
            <a:ext cx="2819400" cy="0"/>
          </a:xfrm>
          <a:prstGeom prst="line">
            <a:avLst/>
          </a:prstGeom>
          <a:noFill/>
          <a:ln w="76200">
            <a:solidFill>
              <a:srgbClr val="808080"/>
            </a:solid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49193" name="Rectangle 9"/>
          <p:cNvSpPr>
            <a:spLocks noChangeArrowheads="1"/>
          </p:cNvSpPr>
          <p:nvPr/>
        </p:nvSpPr>
        <p:spPr bwMode="auto">
          <a:xfrm>
            <a:off x="1203325" y="5045075"/>
            <a:ext cx="7067550" cy="758825"/>
          </a:xfrm>
          <a:prstGeom prst="rect">
            <a:avLst/>
          </a:prstGeom>
          <a:solidFill>
            <a:schemeClr val="hlink"/>
          </a:solidFill>
          <a:ln w="12700">
            <a:noFill/>
            <a:miter lim="800000"/>
            <a:headEnd/>
            <a:tailEnd/>
          </a:ln>
        </p:spPr>
        <p:txBody>
          <a:bodyPr wrap="none" lIns="90488" tIns="44450" rIns="90488" bIns="44450">
            <a:spAutoFit/>
          </a:bodyPr>
          <a:lstStyle/>
          <a:p>
            <a:pPr algn="ctr"/>
            <a:r>
              <a:rPr lang="en-US" sz="2200">
                <a:solidFill>
                  <a:srgbClr val="FFFFEF"/>
                </a:solidFill>
                <a:latin typeface="Verdana" pitchFamily="34" charset="0"/>
              </a:rPr>
              <a:t>Production must be adequate to meet budgeted</a:t>
            </a:r>
          </a:p>
          <a:p>
            <a:pPr algn="ctr"/>
            <a:r>
              <a:rPr lang="en-US" sz="2200">
                <a:solidFill>
                  <a:srgbClr val="FFFFEF"/>
                </a:solidFill>
                <a:latin typeface="Verdana" pitchFamily="34" charset="0"/>
              </a:rPr>
              <a:t>sales and provide for sufficient ending inventory.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9193"/>
                                        </p:tgtEl>
                                        <p:attrNameLst>
                                          <p:attrName>style.visibility</p:attrName>
                                        </p:attrNameLst>
                                      </p:cBhvr>
                                      <p:to>
                                        <p:strVal val="visible"/>
                                      </p:to>
                                    </p:set>
                                    <p:anim calcmode="lin" valueType="num">
                                      <p:cBhvr>
                                        <p:cTn id="7" dur="500" fill="hold"/>
                                        <p:tgtEl>
                                          <p:spTgt spid="349193"/>
                                        </p:tgtEl>
                                        <p:attrNameLst>
                                          <p:attrName>ppt_w</p:attrName>
                                        </p:attrNameLst>
                                      </p:cBhvr>
                                      <p:tavLst>
                                        <p:tav tm="0">
                                          <p:val>
                                            <p:fltVal val="0"/>
                                          </p:val>
                                        </p:tav>
                                        <p:tav tm="100000">
                                          <p:val>
                                            <p:strVal val="#ppt_w"/>
                                          </p:val>
                                        </p:tav>
                                      </p:tavLst>
                                    </p:anim>
                                    <p:anim calcmode="lin" valueType="num">
                                      <p:cBhvr>
                                        <p:cTn id="8" dur="500" fill="hold"/>
                                        <p:tgtEl>
                                          <p:spTgt spid="3491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Production Budget</a:t>
            </a:r>
          </a:p>
        </p:txBody>
      </p:sp>
      <p:sp>
        <p:nvSpPr>
          <p:cNvPr id="351235" name="Rectangle 3"/>
          <p:cNvSpPr>
            <a:spLocks noGrp="1" noChangeArrowheads="1"/>
          </p:cNvSpPr>
          <p:nvPr>
            <p:ph type="body" idx="1"/>
          </p:nvPr>
        </p:nvSpPr>
        <p:spPr>
          <a:xfrm>
            <a:off x="228600" y="1512888"/>
            <a:ext cx="8686800" cy="4506912"/>
          </a:xfrm>
          <a:solidFill>
            <a:schemeClr val="folHlink"/>
          </a:solidFill>
          <a:effectLst>
            <a:outerShdw dist="35921" dir="2700000" algn="ctr" rotWithShape="0">
              <a:srgbClr val="000000"/>
            </a:outerShdw>
          </a:effectLst>
        </p:spPr>
        <p:txBody>
          <a:bodyPr lIns="90488" tIns="44450" rIns="90488" bIns="44450"/>
          <a:lstStyle/>
          <a:p>
            <a:pPr eaLnBrk="1" hangingPunct="1">
              <a:lnSpc>
                <a:spcPct val="95000"/>
              </a:lnSpc>
              <a:spcBef>
                <a:spcPct val="40000"/>
              </a:spcBef>
              <a:buClr>
                <a:schemeClr val="tx1"/>
              </a:buClr>
              <a:buSzPct val="110000"/>
            </a:pPr>
            <a:endParaRPr lang="en-US" sz="2200" smtClean="0">
              <a:ea typeface="ＭＳ Ｐゴシック" pitchFamily="34" charset="-128"/>
            </a:endParaRPr>
          </a:p>
          <a:p>
            <a:pPr eaLnBrk="1" hangingPunct="1">
              <a:lnSpc>
                <a:spcPct val="95000"/>
              </a:lnSpc>
              <a:spcBef>
                <a:spcPct val="40000"/>
              </a:spcBef>
              <a:buClr>
                <a:schemeClr val="tx1"/>
              </a:buClr>
              <a:buSzPct val="110000"/>
            </a:pPr>
            <a:r>
              <a:rPr lang="en-US" sz="2200" smtClean="0">
                <a:ea typeface="ＭＳ Ｐゴシック" pitchFamily="34" charset="-128"/>
              </a:rPr>
              <a:t>The management at Royal Company wants ending inventory to be equal to 20% of the following month</a:t>
            </a:r>
            <a:r>
              <a:rPr lang="en-US" altLang="en-US" sz="2200" smtClean="0">
                <a:ea typeface="ＭＳ Ｐゴシック" pitchFamily="34" charset="-128"/>
              </a:rPr>
              <a:t>’</a:t>
            </a:r>
            <a:r>
              <a:rPr lang="en-US" sz="2200" smtClean="0">
                <a:ea typeface="ＭＳ Ｐゴシック" pitchFamily="34" charset="-128"/>
              </a:rPr>
              <a:t>s budgeted sales in units.</a:t>
            </a:r>
            <a:br>
              <a:rPr lang="en-US" sz="2200" smtClean="0">
                <a:ea typeface="ＭＳ Ｐゴシック" pitchFamily="34" charset="-128"/>
              </a:rPr>
            </a:br>
            <a:endParaRPr lang="en-US" sz="2200" smtClean="0">
              <a:ea typeface="ＭＳ Ｐゴシック" pitchFamily="34" charset="-128"/>
            </a:endParaRPr>
          </a:p>
          <a:p>
            <a:pPr eaLnBrk="1" hangingPunct="1">
              <a:lnSpc>
                <a:spcPct val="95000"/>
              </a:lnSpc>
              <a:spcBef>
                <a:spcPct val="40000"/>
              </a:spcBef>
              <a:buClr>
                <a:schemeClr val="tx1"/>
              </a:buClr>
              <a:buSzPct val="110000"/>
            </a:pPr>
            <a:r>
              <a:rPr lang="en-US" sz="2200" smtClean="0">
                <a:ea typeface="ＭＳ Ｐゴシック" pitchFamily="34" charset="-128"/>
              </a:rPr>
              <a:t>On March 31, 4,000 units were on hand.</a:t>
            </a:r>
            <a:br>
              <a:rPr lang="en-US" sz="2200" smtClean="0">
                <a:ea typeface="ＭＳ Ｐゴシック" pitchFamily="34" charset="-128"/>
              </a:rPr>
            </a:br>
            <a:endParaRPr lang="en-US" sz="2200" smtClean="0">
              <a:ea typeface="ＭＳ Ｐゴシック" pitchFamily="34" charset="-128"/>
            </a:endParaRPr>
          </a:p>
          <a:p>
            <a:pPr algn="ctr" eaLnBrk="1" hangingPunct="1">
              <a:buClr>
                <a:schemeClr val="tx1"/>
              </a:buClr>
              <a:buSzPct val="110000"/>
              <a:buFont typeface="Monotype Sorts" charset="2"/>
              <a:buChar char=" "/>
            </a:pPr>
            <a:r>
              <a:rPr lang="en-US" sz="2200" smtClean="0">
                <a:ea typeface="ＭＳ Ｐゴシック" pitchFamily="34" charset="-128"/>
              </a:rPr>
              <a:t>Let</a:t>
            </a:r>
            <a:r>
              <a:rPr lang="en-US" altLang="en-US" sz="2200" smtClean="0">
                <a:ea typeface="ＭＳ Ｐゴシック" pitchFamily="34" charset="-128"/>
              </a:rPr>
              <a:t>’</a:t>
            </a:r>
            <a:r>
              <a:rPr lang="en-US" sz="2200" smtClean="0">
                <a:ea typeface="ＭＳ Ｐゴシック" pitchFamily="34" charset="-128"/>
              </a:rPr>
              <a:t>s prepare the production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1235">
                                            <p:txEl>
                                              <p:pRg st="1" end="1"/>
                                            </p:txEl>
                                          </p:spTgt>
                                        </p:tgtEl>
                                        <p:attrNameLst>
                                          <p:attrName>style.visibility</p:attrName>
                                        </p:attrNameLst>
                                      </p:cBhvr>
                                      <p:to>
                                        <p:strVal val="visible"/>
                                      </p:to>
                                    </p:set>
                                    <p:animEffect transition="in" filter="wipe(up)">
                                      <p:cBhvr>
                                        <p:cTn id="7" dur="500"/>
                                        <p:tgtEl>
                                          <p:spTgt spid="351235">
                                            <p:txEl>
                                              <p:pRg st="1" end="1"/>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1235">
                                            <p:txEl>
                                              <p:pRg st="2" end="2"/>
                                            </p:txEl>
                                          </p:spTgt>
                                        </p:tgtEl>
                                        <p:attrNameLst>
                                          <p:attrName>style.visibility</p:attrName>
                                        </p:attrNameLst>
                                      </p:cBhvr>
                                      <p:to>
                                        <p:strVal val="visible"/>
                                      </p:to>
                                    </p:set>
                                    <p:animEffect transition="in" filter="wipe(up)">
                                      <p:cBhvr>
                                        <p:cTn id="11" dur="500"/>
                                        <p:tgtEl>
                                          <p:spTgt spid="351235">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1235">
                                            <p:txEl>
                                              <p:pRg st="3" end="3"/>
                                            </p:txEl>
                                          </p:spTgt>
                                        </p:tgtEl>
                                        <p:attrNameLst>
                                          <p:attrName>style.visibility</p:attrName>
                                        </p:attrNameLst>
                                      </p:cBhvr>
                                      <p:to>
                                        <p:strVal val="visible"/>
                                      </p:to>
                                    </p:set>
                                    <p:animEffect transition="in" filter="wipe(up)">
                                      <p:cBhvr>
                                        <p:cTn id="15" dur="500"/>
                                        <p:tgtEl>
                                          <p:spTgt spid="351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ea typeface="ＭＳ Ｐゴシック" pitchFamily="34" charset="-128"/>
              </a:rPr>
              <a:t>The Production Budget</a:t>
            </a:r>
          </a:p>
        </p:txBody>
      </p:sp>
      <p:pic>
        <p:nvPicPr>
          <p:cNvPr id="56322" name="Picture 3" descr="C9IntrotoProductionBudget"/>
          <p:cNvPicPr>
            <a:picLocks noChangeAspect="1" noChangeArrowheads="1"/>
          </p:cNvPicPr>
          <p:nvPr/>
        </p:nvPicPr>
        <p:blipFill>
          <a:blip r:embed="rId3"/>
          <a:srcRect/>
          <a:stretch>
            <a:fillRect/>
          </a:stretch>
        </p:blipFill>
        <p:spPr bwMode="auto">
          <a:xfrm>
            <a:off x="152400" y="1371600"/>
            <a:ext cx="8686800" cy="39814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26"/>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Production Budget</a:t>
            </a:r>
          </a:p>
        </p:txBody>
      </p:sp>
      <p:sp>
        <p:nvSpPr>
          <p:cNvPr id="58370" name="Rectangle 1027"/>
          <p:cNvSpPr>
            <a:spLocks noChangeArrowheads="1"/>
          </p:cNvSpPr>
          <p:nvPr/>
        </p:nvSpPr>
        <p:spPr bwMode="auto">
          <a:xfrm>
            <a:off x="2789238" y="2884488"/>
            <a:ext cx="1320800" cy="406400"/>
          </a:xfrm>
          <a:prstGeom prst="rect">
            <a:avLst/>
          </a:prstGeom>
          <a:noFill/>
          <a:ln w="50800">
            <a:solidFill>
              <a:srgbClr val="FC0128"/>
            </a:solidFill>
            <a:miter lim="800000"/>
            <a:headEnd/>
            <a:tailEnd/>
          </a:ln>
        </p:spPr>
        <p:txBody>
          <a:bodyPr wrap="none" anchor="ctr"/>
          <a:lstStyle/>
          <a:p>
            <a:endParaRPr lang="en-US"/>
          </a:p>
        </p:txBody>
      </p:sp>
      <p:pic>
        <p:nvPicPr>
          <p:cNvPr id="58371" name="Picture 1028" descr="C9Production1"/>
          <p:cNvPicPr>
            <a:picLocks noChangeAspect="1" noChangeArrowheads="1"/>
          </p:cNvPicPr>
          <p:nvPr/>
        </p:nvPicPr>
        <p:blipFill>
          <a:blip r:embed="rId4"/>
          <a:srcRect/>
          <a:stretch>
            <a:fillRect/>
          </a:stretch>
        </p:blipFill>
        <p:spPr bwMode="auto">
          <a:xfrm>
            <a:off x="152400" y="1371600"/>
            <a:ext cx="8839200" cy="3627438"/>
          </a:xfrm>
          <a:prstGeom prst="rect">
            <a:avLst/>
          </a:prstGeom>
          <a:noFill/>
          <a:ln w="9525">
            <a:solidFill>
              <a:schemeClr val="tx1"/>
            </a:solidFill>
            <a:miter lim="800000"/>
            <a:headEnd/>
            <a:tailEnd/>
          </a:ln>
        </p:spPr>
      </p:pic>
      <p:grpSp>
        <p:nvGrpSpPr>
          <p:cNvPr id="2" name="Group 1029"/>
          <p:cNvGrpSpPr>
            <a:grpSpLocks/>
          </p:cNvGrpSpPr>
          <p:nvPr/>
        </p:nvGrpSpPr>
        <p:grpSpPr bwMode="auto">
          <a:xfrm>
            <a:off x="1062038" y="4100513"/>
            <a:ext cx="3890962" cy="2266950"/>
            <a:chOff x="669" y="2583"/>
            <a:chExt cx="2451" cy="1428"/>
          </a:xfrm>
        </p:grpSpPr>
        <p:sp>
          <p:nvSpPr>
            <p:cNvPr id="355334" name="Rectangle 1030"/>
            <p:cNvSpPr>
              <a:spLocks noChangeArrowheads="1"/>
            </p:cNvSpPr>
            <p:nvPr/>
          </p:nvSpPr>
          <p:spPr bwMode="auto">
            <a:xfrm>
              <a:off x="2496" y="2583"/>
              <a:ext cx="624" cy="192"/>
            </a:xfrm>
            <a:prstGeom prst="rect">
              <a:avLst/>
            </a:prstGeom>
            <a:solidFill>
              <a:srgbClr val="FFFFEF"/>
            </a:solidFill>
            <a:ln w="2857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grpSp>
          <p:nvGrpSpPr>
            <p:cNvPr id="58377" name="Group 1031"/>
            <p:cNvGrpSpPr>
              <a:grpSpLocks/>
            </p:cNvGrpSpPr>
            <p:nvPr/>
          </p:nvGrpSpPr>
          <p:grpSpPr bwMode="auto">
            <a:xfrm>
              <a:off x="669" y="2784"/>
              <a:ext cx="1803" cy="1227"/>
              <a:chOff x="669" y="2784"/>
              <a:chExt cx="1803" cy="1227"/>
            </a:xfrm>
          </p:grpSpPr>
          <p:sp>
            <p:nvSpPr>
              <p:cNvPr id="355336" name="Line 1032"/>
              <p:cNvSpPr>
                <a:spLocks noChangeShapeType="1"/>
              </p:cNvSpPr>
              <p:nvPr/>
            </p:nvSpPr>
            <p:spPr bwMode="auto">
              <a:xfrm flipV="1">
                <a:off x="1344" y="2784"/>
                <a:ext cx="1128" cy="832"/>
              </a:xfrm>
              <a:prstGeom prst="line">
                <a:avLst/>
              </a:prstGeom>
              <a:noFill/>
              <a:ln w="254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55337" name="Rectangle 1033"/>
              <p:cNvSpPr>
                <a:spLocks noChangeArrowheads="1"/>
              </p:cNvSpPr>
              <p:nvPr/>
            </p:nvSpPr>
            <p:spPr bwMode="auto">
              <a:xfrm>
                <a:off x="669" y="3533"/>
                <a:ext cx="1605" cy="478"/>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EF"/>
                    </a:solidFill>
                    <a:latin typeface="Verdana" pitchFamily="34" charset="0"/>
                    <a:ea typeface="+mn-ea"/>
                  </a:rPr>
                  <a:t>March 31</a:t>
                </a:r>
              </a:p>
              <a:p>
                <a:pPr algn="ctr">
                  <a:defRPr/>
                </a:pPr>
                <a:r>
                  <a:rPr lang="en-US" sz="2200">
                    <a:solidFill>
                      <a:srgbClr val="FFFFEF"/>
                    </a:solidFill>
                    <a:latin typeface="Verdana" pitchFamily="34" charset="0"/>
                    <a:ea typeface="+mn-ea"/>
                  </a:rPr>
                  <a:t>ending inventory</a:t>
                </a:r>
              </a:p>
            </p:txBody>
          </p:sp>
        </p:grpSp>
      </p:grpSp>
      <p:grpSp>
        <p:nvGrpSpPr>
          <p:cNvPr id="4" name="Group 1034"/>
          <p:cNvGrpSpPr>
            <a:grpSpLocks/>
          </p:cNvGrpSpPr>
          <p:nvPr/>
        </p:nvGrpSpPr>
        <p:grpSpPr bwMode="auto">
          <a:xfrm>
            <a:off x="4267200" y="3733800"/>
            <a:ext cx="4572000" cy="2820988"/>
            <a:chOff x="2688" y="2352"/>
            <a:chExt cx="2880" cy="1777"/>
          </a:xfrm>
        </p:grpSpPr>
        <p:sp>
          <p:nvSpPr>
            <p:cNvPr id="355339" name="Line 1035"/>
            <p:cNvSpPr>
              <a:spLocks noChangeShapeType="1"/>
            </p:cNvSpPr>
            <p:nvPr/>
          </p:nvSpPr>
          <p:spPr bwMode="auto">
            <a:xfrm flipH="1" flipV="1">
              <a:off x="3120" y="2352"/>
              <a:ext cx="1824" cy="1392"/>
            </a:xfrm>
            <a:prstGeom prst="line">
              <a:avLst/>
            </a:prstGeom>
            <a:noFill/>
            <a:ln w="38100">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graphicFrame>
          <p:nvGraphicFramePr>
            <p:cNvPr id="58375" name="Object 2048"/>
            <p:cNvGraphicFramePr>
              <a:graphicFrameLocks noChangeAspect="1"/>
            </p:cNvGraphicFramePr>
            <p:nvPr/>
          </p:nvGraphicFramePr>
          <p:xfrm>
            <a:off x="2688" y="3264"/>
            <a:ext cx="2880" cy="865"/>
          </p:xfrm>
          <a:graphic>
            <a:graphicData uri="http://schemas.openxmlformats.org/presentationml/2006/ole">
              <p:oleObj spid="_x0000_s58375" name="Worksheet" r:id="rId5" imgW="2501900" imgH="749300" progId="Excel.Sheet.8">
                <p:embed/>
              </p:oleObj>
            </a:graphicData>
          </a:graphic>
        </p:graphicFrame>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357379" name="Rectangle 3"/>
          <p:cNvSpPr>
            <a:spLocks noGrp="1" noChangeArrowheads="1"/>
          </p:cNvSpPr>
          <p:nvPr>
            <p:ph type="body" idx="1"/>
          </p:nvPr>
        </p:nvSpPr>
        <p:spPr>
          <a:xfrm>
            <a:off x="533400" y="1676400"/>
            <a:ext cx="8153400" cy="3429000"/>
          </a:xfrm>
          <a:solidFill>
            <a:schemeClr val="folHlink"/>
          </a:solidFill>
          <a:ln w="12700">
            <a:solidFill>
              <a:srgbClr val="000000"/>
            </a:solidFill>
          </a:ln>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100" smtClean="0">
                <a:ea typeface="+mn-ea"/>
                <a:cs typeface="+mn-cs"/>
              </a:rPr>
              <a:t> </a:t>
            </a:r>
          </a:p>
          <a:p>
            <a:pPr eaLnBrk="1" hangingPunct="1">
              <a:buFont typeface="Times" pitchFamily="34" charset="0"/>
              <a:buNone/>
              <a:defRPr/>
            </a:pPr>
            <a:r>
              <a:rPr lang="en-US" sz="2100" smtClean="0">
                <a:ea typeface="+mn-ea"/>
                <a:cs typeface="+mn-cs"/>
              </a:rPr>
              <a:t>What is the required production for May? </a:t>
            </a:r>
          </a:p>
          <a:p>
            <a:pPr lvl="1" eaLnBrk="1" hangingPunct="1">
              <a:buFont typeface="Wingdings" pitchFamily="2" charset="2"/>
              <a:buNone/>
              <a:defRPr/>
            </a:pPr>
            <a:r>
              <a:rPr lang="en-US" smtClean="0"/>
              <a:t>a. 56,000 units</a:t>
            </a:r>
          </a:p>
          <a:p>
            <a:pPr lvl="1" eaLnBrk="1" hangingPunct="1">
              <a:buFont typeface="Wingdings" pitchFamily="2" charset="2"/>
              <a:buNone/>
              <a:defRPr/>
            </a:pPr>
            <a:r>
              <a:rPr lang="en-US" smtClean="0"/>
              <a:t>b. 46,000 units</a:t>
            </a:r>
          </a:p>
          <a:p>
            <a:pPr lvl="1" eaLnBrk="1" hangingPunct="1">
              <a:buFont typeface="Wingdings" pitchFamily="2" charset="2"/>
              <a:buNone/>
              <a:defRPr/>
            </a:pPr>
            <a:r>
              <a:rPr lang="en-US" smtClean="0"/>
              <a:t>c. 62,000 units</a:t>
            </a:r>
          </a:p>
          <a:p>
            <a:pPr lvl="1" eaLnBrk="1" hangingPunct="1">
              <a:buFont typeface="Wingdings" pitchFamily="2" charset="2"/>
              <a:buNone/>
              <a:defRPr/>
            </a:pPr>
            <a:r>
              <a:rPr lang="en-US" smtClean="0"/>
              <a:t>d. 52,000 units</a:t>
            </a:r>
          </a:p>
        </p:txBody>
      </p:sp>
      <p:pic>
        <p:nvPicPr>
          <p:cNvPr id="60419" name="Picture 4" descr="j0295576"/>
          <p:cNvPicPr>
            <a:picLocks noChangeAspect="1" noChangeArrowheads="1"/>
          </p:cNvPicPr>
          <p:nvPr/>
        </p:nvPicPr>
        <p:blipFill>
          <a:blip r:embed="rId3"/>
          <a:srcRect/>
          <a:stretch>
            <a:fillRect/>
          </a:stretch>
        </p:blipFill>
        <p:spPr bwMode="auto">
          <a:xfrm>
            <a:off x="6400800" y="44196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body" idx="1"/>
          </p:nvPr>
        </p:nvSpPr>
        <p:spPr>
          <a:xfrm>
            <a:off x="533400" y="1676400"/>
            <a:ext cx="8153400" cy="3429000"/>
          </a:xfrm>
          <a:solidFill>
            <a:schemeClr val="folHlink"/>
          </a:solidFill>
          <a:ln w="12700">
            <a:solidFill>
              <a:schemeClr val="tx1"/>
            </a:solidFill>
          </a:ln>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100" smtClean="0">
                <a:solidFill>
                  <a:srgbClr val="663300"/>
                </a:solidFill>
                <a:ea typeface="+mn-ea"/>
                <a:cs typeface="+mn-cs"/>
              </a:rPr>
              <a:t> 	</a:t>
            </a:r>
          </a:p>
          <a:p>
            <a:pPr eaLnBrk="1" hangingPunct="1">
              <a:buFont typeface="Times" pitchFamily="34" charset="0"/>
              <a:buNone/>
              <a:defRPr/>
            </a:pPr>
            <a:r>
              <a:rPr lang="en-US" sz="2100" smtClean="0">
                <a:ea typeface="+mn-ea"/>
                <a:cs typeface="+mn-cs"/>
              </a:rPr>
              <a:t>What is the required production for May?</a:t>
            </a:r>
            <a:r>
              <a:rPr lang="en-US" sz="2100" smtClean="0">
                <a:solidFill>
                  <a:srgbClr val="663300"/>
                </a:solidFill>
                <a:ea typeface="+mn-ea"/>
                <a:cs typeface="+mn-cs"/>
              </a:rPr>
              <a:t> </a:t>
            </a:r>
          </a:p>
          <a:p>
            <a:pPr lvl="1" eaLnBrk="1" hangingPunct="1">
              <a:buFont typeface="Wingdings" pitchFamily="2" charset="2"/>
              <a:buNone/>
              <a:defRPr/>
            </a:pPr>
            <a:r>
              <a:rPr lang="en-US" smtClean="0">
                <a:solidFill>
                  <a:schemeClr val="accent1"/>
                </a:solidFill>
              </a:rPr>
              <a:t>a. 56,000 units</a:t>
            </a:r>
          </a:p>
          <a:p>
            <a:pPr lvl="1" eaLnBrk="1" hangingPunct="1">
              <a:buFont typeface="Wingdings" pitchFamily="2" charset="2"/>
              <a:buNone/>
              <a:defRPr/>
            </a:pPr>
            <a:r>
              <a:rPr lang="en-US" smtClean="0"/>
              <a:t>b. 46,000 units</a:t>
            </a:r>
          </a:p>
          <a:p>
            <a:pPr lvl="1" eaLnBrk="1" hangingPunct="1">
              <a:buFont typeface="Wingdings" pitchFamily="2" charset="2"/>
              <a:buNone/>
              <a:defRPr/>
            </a:pPr>
            <a:r>
              <a:rPr lang="en-US" smtClean="0">
                <a:solidFill>
                  <a:schemeClr val="accent1"/>
                </a:solidFill>
              </a:rPr>
              <a:t>c. 62,000 units</a:t>
            </a:r>
          </a:p>
          <a:p>
            <a:pPr lvl="1" eaLnBrk="1" hangingPunct="1">
              <a:buFont typeface="Wingdings" pitchFamily="2" charset="2"/>
              <a:buNone/>
              <a:defRPr/>
            </a:pPr>
            <a:r>
              <a:rPr lang="en-US" smtClean="0">
                <a:solidFill>
                  <a:schemeClr val="accent1"/>
                </a:solidFill>
              </a:rPr>
              <a:t>d. 52,000 units</a:t>
            </a:r>
          </a:p>
        </p:txBody>
      </p:sp>
      <p:sp>
        <p:nvSpPr>
          <p:cNvPr id="62466"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62467" name="Oval 4"/>
          <p:cNvSpPr>
            <a:spLocks noChangeArrowheads="1"/>
          </p:cNvSpPr>
          <p:nvPr/>
        </p:nvSpPr>
        <p:spPr bwMode="auto">
          <a:xfrm>
            <a:off x="838200" y="2819400"/>
            <a:ext cx="533400" cy="482600"/>
          </a:xfrm>
          <a:prstGeom prst="ellipse">
            <a:avLst/>
          </a:prstGeom>
          <a:noFill/>
          <a:ln w="50799">
            <a:solidFill>
              <a:srgbClr val="FF0000"/>
            </a:solidFill>
            <a:round/>
            <a:headEnd/>
            <a:tailEnd/>
          </a:ln>
        </p:spPr>
        <p:txBody>
          <a:bodyPr wrap="none" anchor="ctr"/>
          <a:lstStyle/>
          <a:p>
            <a:endParaRPr lang="en-US"/>
          </a:p>
        </p:txBody>
      </p:sp>
      <p:pic>
        <p:nvPicPr>
          <p:cNvPr id="62468" name="Picture 5" descr="j0295576"/>
          <p:cNvPicPr>
            <a:picLocks noChangeAspect="1" noChangeArrowheads="1"/>
          </p:cNvPicPr>
          <p:nvPr/>
        </p:nvPicPr>
        <p:blipFill>
          <a:blip r:embed="rId3"/>
          <a:srcRect/>
          <a:stretch>
            <a:fillRect/>
          </a:stretch>
        </p:blipFill>
        <p:spPr bwMode="auto">
          <a:xfrm>
            <a:off x="6400800" y="43434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smtClean="0">
                <a:ea typeface="ＭＳ Ｐゴシック" pitchFamily="34" charset="-128"/>
              </a:rPr>
              <a:t>The Basic Framework of Budgeting</a:t>
            </a:r>
          </a:p>
        </p:txBody>
      </p:sp>
      <p:sp>
        <p:nvSpPr>
          <p:cNvPr id="9218" name="Text Box 3"/>
          <p:cNvSpPr txBox="1">
            <a:spLocks noChangeArrowheads="1"/>
          </p:cNvSpPr>
          <p:nvPr/>
        </p:nvSpPr>
        <p:spPr bwMode="auto">
          <a:xfrm>
            <a:off x="457200" y="1600200"/>
            <a:ext cx="8077200" cy="1096963"/>
          </a:xfrm>
          <a:prstGeom prst="rect">
            <a:avLst/>
          </a:prstGeom>
          <a:noFill/>
          <a:ln w="9525">
            <a:noFill/>
            <a:miter lim="800000"/>
            <a:headEnd/>
            <a:tailEnd/>
          </a:ln>
        </p:spPr>
        <p:txBody>
          <a:bodyPr>
            <a:spAutoFit/>
          </a:bodyPr>
          <a:lstStyle/>
          <a:p>
            <a:pPr algn="ctr">
              <a:spcBef>
                <a:spcPct val="50000"/>
              </a:spcBef>
            </a:pPr>
            <a:r>
              <a:rPr lang="en-US" sz="2200">
                <a:latin typeface="Verdana" pitchFamily="34" charset="0"/>
              </a:rPr>
              <a:t>A </a:t>
            </a:r>
            <a:r>
              <a:rPr lang="en-US" sz="2200" b="1">
                <a:latin typeface="Verdana" pitchFamily="34" charset="0"/>
              </a:rPr>
              <a:t>budget</a:t>
            </a:r>
            <a:r>
              <a:rPr lang="en-US" sz="2200">
                <a:latin typeface="Verdana" pitchFamily="34" charset="0"/>
              </a:rPr>
              <a:t> is a detailed quantitative plan for acquiring and using financial and other resources over a specified forthcoming time period.</a:t>
            </a:r>
          </a:p>
        </p:txBody>
      </p:sp>
      <p:sp>
        <p:nvSpPr>
          <p:cNvPr id="9219" name="Text Box 4"/>
          <p:cNvSpPr txBox="1">
            <a:spLocks noChangeArrowheads="1"/>
          </p:cNvSpPr>
          <p:nvPr/>
        </p:nvSpPr>
        <p:spPr bwMode="auto">
          <a:xfrm>
            <a:off x="838200" y="3124200"/>
            <a:ext cx="7467600" cy="1600200"/>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200">
                <a:latin typeface="Verdana" pitchFamily="34" charset="0"/>
              </a:rPr>
              <a:t>The act of preparing a budget is called </a:t>
            </a:r>
            <a:r>
              <a:rPr lang="en-US" sz="2200" b="1">
                <a:latin typeface="Verdana" pitchFamily="34" charset="0"/>
              </a:rPr>
              <a:t>budgeting</a:t>
            </a:r>
            <a:r>
              <a:rPr lang="en-US" sz="2200">
                <a:latin typeface="Verdana" pitchFamily="34" charset="0"/>
              </a:rPr>
              <a:t>.</a:t>
            </a:r>
          </a:p>
          <a:p>
            <a:pPr marL="457200" indent="-457200">
              <a:spcBef>
                <a:spcPct val="50000"/>
              </a:spcBef>
              <a:buFontTx/>
              <a:buAutoNum type="arabicPeriod"/>
            </a:pPr>
            <a:r>
              <a:rPr lang="en-US" sz="2200">
                <a:latin typeface="Verdana" pitchFamily="34" charset="0"/>
              </a:rPr>
              <a:t>The use of budgets to control an organization</a:t>
            </a:r>
            <a:r>
              <a:rPr lang="ja-JP" altLang="en-US" sz="2200">
                <a:latin typeface="Verdana" pitchFamily="34" charset="0"/>
              </a:rPr>
              <a:t>’</a:t>
            </a:r>
            <a:r>
              <a:rPr lang="en-US" altLang="ja-JP" sz="2200">
                <a:latin typeface="Verdana" pitchFamily="34" charset="0"/>
              </a:rPr>
              <a:t>s activity is known as </a:t>
            </a:r>
            <a:r>
              <a:rPr lang="en-US" altLang="ja-JP" sz="2200" b="1">
                <a:latin typeface="Verdana" pitchFamily="34" charset="0"/>
              </a:rPr>
              <a:t>budgetary control</a:t>
            </a:r>
            <a:r>
              <a:rPr lang="en-US" altLang="ja-JP" sz="2200">
                <a:latin typeface="Verdana" pitchFamily="34" charset="0"/>
              </a:rPr>
              <a:t>.</a:t>
            </a:r>
            <a:endParaRPr lang="en-US" sz="2200">
              <a:latin typeface="Verdana" pitchFamily="34" charset="0"/>
            </a:endParaRPr>
          </a:p>
        </p:txBody>
      </p:sp>
      <p:pic>
        <p:nvPicPr>
          <p:cNvPr id="9220" name="Picture 5" descr="j0237406"/>
          <p:cNvPicPr>
            <a:picLocks noChangeAspect="1" noChangeArrowheads="1"/>
          </p:cNvPicPr>
          <p:nvPr/>
        </p:nvPicPr>
        <p:blipFill>
          <a:blip r:embed="rId3"/>
          <a:srcRect/>
          <a:stretch>
            <a:fillRect/>
          </a:stretch>
        </p:blipFill>
        <p:spPr bwMode="auto">
          <a:xfrm>
            <a:off x="6834188" y="4648200"/>
            <a:ext cx="2278062" cy="2286000"/>
          </a:xfrm>
          <a:prstGeom prst="rect">
            <a:avLst/>
          </a:prstGeom>
          <a:noFill/>
          <a:ln w="9525">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Production Budget</a:t>
            </a:r>
          </a:p>
        </p:txBody>
      </p:sp>
      <p:pic>
        <p:nvPicPr>
          <p:cNvPr id="64514" name="Picture 3" descr="C9Production3"/>
          <p:cNvPicPr>
            <a:picLocks noChangeAspect="1" noChangeArrowheads="1"/>
          </p:cNvPicPr>
          <p:nvPr/>
        </p:nvPicPr>
        <p:blipFill>
          <a:blip r:embed="rId3"/>
          <a:srcRect/>
          <a:stretch>
            <a:fillRect/>
          </a:stretch>
        </p:blipFill>
        <p:spPr bwMode="auto">
          <a:xfrm>
            <a:off x="90488" y="1447800"/>
            <a:ext cx="8915400" cy="3690938"/>
          </a:xfrm>
          <a:prstGeom prst="rect">
            <a:avLst/>
          </a:prstGeom>
          <a:noFill/>
          <a:ln w="9525">
            <a:solidFill>
              <a:schemeClr val="tx1"/>
            </a:solidFill>
            <a:miter lim="800000"/>
            <a:headEnd/>
            <a:tailEnd/>
          </a:ln>
        </p:spPr>
      </p:pic>
      <p:grpSp>
        <p:nvGrpSpPr>
          <p:cNvPr id="64515" name="Group 4"/>
          <p:cNvGrpSpPr>
            <a:grpSpLocks/>
          </p:cNvGrpSpPr>
          <p:nvPr/>
        </p:nvGrpSpPr>
        <p:grpSpPr bwMode="auto">
          <a:xfrm>
            <a:off x="3990975" y="3657600"/>
            <a:ext cx="2152650" cy="852488"/>
            <a:chOff x="2514" y="2304"/>
            <a:chExt cx="1356" cy="537"/>
          </a:xfrm>
        </p:grpSpPr>
        <p:sp>
          <p:nvSpPr>
            <p:cNvPr id="64516" name="Line 5"/>
            <p:cNvSpPr>
              <a:spLocks noChangeShapeType="1"/>
            </p:cNvSpPr>
            <p:nvPr/>
          </p:nvSpPr>
          <p:spPr bwMode="auto">
            <a:xfrm>
              <a:off x="3075" y="2456"/>
              <a:ext cx="285" cy="232"/>
            </a:xfrm>
            <a:prstGeom prst="line">
              <a:avLst/>
            </a:prstGeom>
            <a:noFill/>
            <a:ln w="38100">
              <a:solidFill>
                <a:srgbClr val="FC0128"/>
              </a:solidFill>
              <a:round/>
              <a:headEnd/>
              <a:tailEnd type="triangle" w="med" len="med"/>
            </a:ln>
          </p:spPr>
          <p:txBody>
            <a:bodyPr wrap="none" anchor="ctr"/>
            <a:lstStyle/>
            <a:p>
              <a:endParaRPr lang="en-US"/>
            </a:p>
          </p:txBody>
        </p:sp>
        <p:sp>
          <p:nvSpPr>
            <p:cNvPr id="64517" name="Rectangle 6"/>
            <p:cNvSpPr>
              <a:spLocks noChangeArrowheads="1"/>
            </p:cNvSpPr>
            <p:nvPr/>
          </p:nvSpPr>
          <p:spPr bwMode="auto">
            <a:xfrm>
              <a:off x="3339" y="2697"/>
              <a:ext cx="531" cy="144"/>
            </a:xfrm>
            <a:prstGeom prst="rect">
              <a:avLst/>
            </a:prstGeom>
            <a:noFill/>
            <a:ln w="38100">
              <a:solidFill>
                <a:srgbClr val="FC0128"/>
              </a:solidFill>
              <a:miter lim="800000"/>
              <a:headEnd/>
              <a:tailEnd/>
            </a:ln>
          </p:spPr>
          <p:txBody>
            <a:bodyPr wrap="none" anchor="ctr"/>
            <a:lstStyle/>
            <a:p>
              <a:endParaRPr lang="en-US"/>
            </a:p>
          </p:txBody>
        </p:sp>
        <p:sp>
          <p:nvSpPr>
            <p:cNvPr id="64518" name="Rectangle 7"/>
            <p:cNvSpPr>
              <a:spLocks noChangeArrowheads="1"/>
            </p:cNvSpPr>
            <p:nvPr/>
          </p:nvSpPr>
          <p:spPr bwMode="auto">
            <a:xfrm>
              <a:off x="2514" y="2304"/>
              <a:ext cx="555" cy="144"/>
            </a:xfrm>
            <a:prstGeom prst="rect">
              <a:avLst/>
            </a:prstGeom>
            <a:noFill/>
            <a:ln w="38100">
              <a:solidFill>
                <a:srgbClr val="FC0128"/>
              </a:solidFill>
              <a:miter lim="800000"/>
              <a:headEnd/>
              <a:tailEnd/>
            </a:ln>
          </p:spPr>
          <p:txBody>
            <a:bodyPr wrap="none" anchor="ctr"/>
            <a:lstStyle/>
            <a:p>
              <a:endParaRPr lang="en-US"/>
            </a:p>
          </p:txBody>
        </p:sp>
      </p:gr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Production Budget</a:t>
            </a:r>
          </a:p>
        </p:txBody>
      </p:sp>
      <p:pic>
        <p:nvPicPr>
          <p:cNvPr id="66562" name="Picture 3" descr="C9Production4"/>
          <p:cNvPicPr>
            <a:picLocks noChangeAspect="1" noChangeArrowheads="1"/>
          </p:cNvPicPr>
          <p:nvPr/>
        </p:nvPicPr>
        <p:blipFill>
          <a:blip r:embed="rId3"/>
          <a:srcRect/>
          <a:stretch>
            <a:fillRect/>
          </a:stretch>
        </p:blipFill>
        <p:spPr bwMode="auto">
          <a:xfrm>
            <a:off x="0" y="1371600"/>
            <a:ext cx="9144000" cy="3721100"/>
          </a:xfrm>
          <a:prstGeom prst="rect">
            <a:avLst/>
          </a:prstGeom>
          <a:noFill/>
          <a:ln w="9525">
            <a:solidFill>
              <a:schemeClr val="tx1"/>
            </a:solidFill>
            <a:miter lim="800000"/>
            <a:headEnd/>
            <a:tailEnd/>
          </a:ln>
        </p:spPr>
      </p:pic>
      <p:grpSp>
        <p:nvGrpSpPr>
          <p:cNvPr id="2" name="Group 4"/>
          <p:cNvGrpSpPr>
            <a:grpSpLocks/>
          </p:cNvGrpSpPr>
          <p:nvPr/>
        </p:nvGrpSpPr>
        <p:grpSpPr bwMode="auto">
          <a:xfrm>
            <a:off x="4572000" y="4191000"/>
            <a:ext cx="3962400" cy="109538"/>
            <a:chOff x="2208" y="2468"/>
            <a:chExt cx="3072" cy="228"/>
          </a:xfrm>
        </p:grpSpPr>
        <p:sp>
          <p:nvSpPr>
            <p:cNvPr id="66568" name="Line 5"/>
            <p:cNvSpPr>
              <a:spLocks noChangeShapeType="1"/>
            </p:cNvSpPr>
            <p:nvPr/>
          </p:nvSpPr>
          <p:spPr bwMode="auto">
            <a:xfrm>
              <a:off x="2208" y="2472"/>
              <a:ext cx="0" cy="224"/>
            </a:xfrm>
            <a:prstGeom prst="line">
              <a:avLst/>
            </a:prstGeom>
            <a:noFill/>
            <a:ln w="38100">
              <a:solidFill>
                <a:srgbClr val="FC0128"/>
              </a:solidFill>
              <a:round/>
              <a:headEnd/>
              <a:tailEnd/>
            </a:ln>
          </p:spPr>
          <p:txBody>
            <a:bodyPr wrap="none" anchor="ctr"/>
            <a:lstStyle/>
            <a:p>
              <a:endParaRPr lang="en-US"/>
            </a:p>
          </p:txBody>
        </p:sp>
        <p:sp>
          <p:nvSpPr>
            <p:cNvPr id="66569" name="Line 6"/>
            <p:cNvSpPr>
              <a:spLocks noChangeShapeType="1"/>
            </p:cNvSpPr>
            <p:nvPr/>
          </p:nvSpPr>
          <p:spPr bwMode="auto">
            <a:xfrm>
              <a:off x="2208" y="2476"/>
              <a:ext cx="3072" cy="0"/>
            </a:xfrm>
            <a:prstGeom prst="line">
              <a:avLst/>
            </a:prstGeom>
            <a:noFill/>
            <a:ln w="38100">
              <a:solidFill>
                <a:srgbClr val="FF0000"/>
              </a:solidFill>
              <a:round/>
              <a:headEnd/>
              <a:tailEnd/>
            </a:ln>
          </p:spPr>
          <p:txBody>
            <a:bodyPr wrap="none" anchor="ctr"/>
            <a:lstStyle/>
            <a:p>
              <a:endParaRPr lang="en-US"/>
            </a:p>
          </p:txBody>
        </p:sp>
        <p:sp>
          <p:nvSpPr>
            <p:cNvPr id="66570" name="Line 7"/>
            <p:cNvSpPr>
              <a:spLocks noChangeShapeType="1"/>
            </p:cNvSpPr>
            <p:nvPr/>
          </p:nvSpPr>
          <p:spPr bwMode="auto">
            <a:xfrm>
              <a:off x="5272" y="2468"/>
              <a:ext cx="0" cy="192"/>
            </a:xfrm>
            <a:prstGeom prst="line">
              <a:avLst/>
            </a:prstGeom>
            <a:noFill/>
            <a:ln w="38100">
              <a:solidFill>
                <a:srgbClr val="FF0000"/>
              </a:solidFill>
              <a:round/>
              <a:headEnd/>
              <a:tailEnd type="triangle" w="med" len="med"/>
            </a:ln>
          </p:spPr>
          <p:txBody>
            <a:bodyPr wrap="none" anchor="ctr"/>
            <a:lstStyle/>
            <a:p>
              <a:endParaRPr lang="en-US"/>
            </a:p>
          </p:txBody>
        </p:sp>
      </p:grpSp>
      <p:sp>
        <p:nvSpPr>
          <p:cNvPr id="363528" name="Line 8"/>
          <p:cNvSpPr>
            <a:spLocks noChangeShapeType="1"/>
          </p:cNvSpPr>
          <p:nvPr/>
        </p:nvSpPr>
        <p:spPr bwMode="auto">
          <a:xfrm>
            <a:off x="7467600" y="3733800"/>
            <a:ext cx="685800" cy="0"/>
          </a:xfrm>
          <a:prstGeom prst="line">
            <a:avLst/>
          </a:prstGeom>
          <a:noFill/>
          <a:ln w="38100">
            <a:solidFill>
              <a:srgbClr val="FF0000"/>
            </a:solidFill>
            <a:round/>
            <a:headEnd/>
            <a:tailEnd type="triangle" w="med" len="med"/>
          </a:ln>
        </p:spPr>
        <p:txBody>
          <a:bodyPr wrap="none" anchor="ctr"/>
          <a:lstStyle/>
          <a:p>
            <a:endParaRPr lang="en-US"/>
          </a:p>
        </p:txBody>
      </p:sp>
      <p:grpSp>
        <p:nvGrpSpPr>
          <p:cNvPr id="66565" name="Group 9"/>
          <p:cNvGrpSpPr>
            <a:grpSpLocks/>
          </p:cNvGrpSpPr>
          <p:nvPr/>
        </p:nvGrpSpPr>
        <p:grpSpPr bwMode="auto">
          <a:xfrm>
            <a:off x="3276600" y="3733800"/>
            <a:ext cx="4038600" cy="2600325"/>
            <a:chOff x="2064" y="2352"/>
            <a:chExt cx="2544" cy="1638"/>
          </a:xfrm>
        </p:grpSpPr>
        <p:sp>
          <p:nvSpPr>
            <p:cNvPr id="363530" name="Line 10"/>
            <p:cNvSpPr>
              <a:spLocks noChangeShapeType="1"/>
            </p:cNvSpPr>
            <p:nvPr/>
          </p:nvSpPr>
          <p:spPr bwMode="auto">
            <a:xfrm flipV="1">
              <a:off x="3360" y="2352"/>
              <a:ext cx="912" cy="1488"/>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63531" name="Text Box 11"/>
            <p:cNvSpPr txBox="1">
              <a:spLocks noChangeArrowheads="1"/>
            </p:cNvSpPr>
            <p:nvPr/>
          </p:nvSpPr>
          <p:spPr bwMode="auto">
            <a:xfrm>
              <a:off x="2064" y="3696"/>
              <a:ext cx="2544" cy="294"/>
            </a:xfrm>
            <a:prstGeom prst="rect">
              <a:avLst/>
            </a:prstGeom>
            <a:solidFill>
              <a:srgbClr val="006600"/>
            </a:solidFill>
            <a:ln w="9525">
              <a:solidFill>
                <a:srgbClr val="000000"/>
              </a:solidFill>
              <a:miter lim="800000"/>
              <a:headEnd/>
              <a:tailEnd/>
            </a:ln>
            <a:effectLst>
              <a:outerShdw blurRad="63500" dist="38099" dir="2700000" algn="ctr" rotWithShape="0">
                <a:srgbClr val="000000">
                  <a:alpha val="74998"/>
                </a:srgbClr>
              </a:outerShdw>
            </a:effectLst>
          </p:spPr>
          <p:txBody>
            <a:bodyPr>
              <a:spAutoFit/>
            </a:bodyPr>
            <a:lstStyle>
              <a:lvl1pPr>
                <a:defRPr sz="3000">
                  <a:solidFill>
                    <a:schemeClr val="tx1"/>
                  </a:solidFill>
                  <a:latin typeface="Arial" charset="0"/>
                  <a:ea typeface="ＭＳ Ｐゴシック" charset="0"/>
                  <a:cs typeface="ＭＳ Ｐゴシック" charset="0"/>
                </a:defRPr>
              </a:lvl1pPr>
              <a:lvl2pPr marL="37931725" indent="-37474525">
                <a:defRPr sz="3000">
                  <a:solidFill>
                    <a:schemeClr val="tx1"/>
                  </a:solidFill>
                  <a:latin typeface="Arial" charset="0"/>
                  <a:ea typeface="ＭＳ Ｐゴシック" charset="0"/>
                </a:defRPr>
              </a:lvl2pPr>
              <a:lvl3pPr>
                <a:defRPr sz="3000">
                  <a:solidFill>
                    <a:schemeClr val="tx1"/>
                  </a:solidFill>
                  <a:latin typeface="Arial" charset="0"/>
                  <a:ea typeface="ＭＳ Ｐゴシック" charset="0"/>
                </a:defRPr>
              </a:lvl3pPr>
              <a:lvl4pPr>
                <a:defRPr sz="3000">
                  <a:solidFill>
                    <a:schemeClr val="tx1"/>
                  </a:solidFill>
                  <a:latin typeface="Arial" charset="0"/>
                  <a:ea typeface="ＭＳ Ｐゴシック" charset="0"/>
                </a:defRPr>
              </a:lvl4pPr>
              <a:lvl5pPr>
                <a:defRPr sz="3000">
                  <a:solidFill>
                    <a:schemeClr val="tx1"/>
                  </a:solidFill>
                  <a:latin typeface="Arial" charset="0"/>
                  <a:ea typeface="ＭＳ Ｐゴシック" charset="0"/>
                </a:defRPr>
              </a:lvl5pPr>
              <a:lvl6pPr marL="457200" eaLnBrk="0" fontAlgn="base" hangingPunct="0">
                <a:spcBef>
                  <a:spcPct val="0"/>
                </a:spcBef>
                <a:spcAft>
                  <a:spcPct val="0"/>
                </a:spcAft>
                <a:defRPr sz="3000">
                  <a:solidFill>
                    <a:schemeClr val="tx1"/>
                  </a:solidFill>
                  <a:latin typeface="Arial" charset="0"/>
                  <a:ea typeface="ＭＳ Ｐゴシック" charset="0"/>
                </a:defRPr>
              </a:lvl6pPr>
              <a:lvl7pPr marL="914400" eaLnBrk="0" fontAlgn="base" hangingPunct="0">
                <a:spcBef>
                  <a:spcPct val="0"/>
                </a:spcBef>
                <a:spcAft>
                  <a:spcPct val="0"/>
                </a:spcAft>
                <a:defRPr sz="3000">
                  <a:solidFill>
                    <a:schemeClr val="tx1"/>
                  </a:solidFill>
                  <a:latin typeface="Arial" charset="0"/>
                  <a:ea typeface="ＭＳ Ｐゴシック" charset="0"/>
                </a:defRPr>
              </a:lvl7pPr>
              <a:lvl8pPr marL="1371600" eaLnBrk="0" fontAlgn="base" hangingPunct="0">
                <a:spcBef>
                  <a:spcPct val="0"/>
                </a:spcBef>
                <a:spcAft>
                  <a:spcPct val="0"/>
                </a:spcAft>
                <a:defRPr sz="3000">
                  <a:solidFill>
                    <a:schemeClr val="tx1"/>
                  </a:solidFill>
                  <a:latin typeface="Arial" charset="0"/>
                  <a:ea typeface="ＭＳ Ｐゴシック" charset="0"/>
                </a:defRPr>
              </a:lvl8pPr>
              <a:lvl9pPr marL="1828800" eaLnBrk="0" fontAlgn="base" hangingPunct="0">
                <a:spcBef>
                  <a:spcPct val="0"/>
                </a:spcBef>
                <a:spcAft>
                  <a:spcPct val="0"/>
                </a:spcAft>
                <a:defRPr sz="3000">
                  <a:solidFill>
                    <a:schemeClr val="tx1"/>
                  </a:solidFill>
                  <a:latin typeface="Arial" charset="0"/>
                  <a:ea typeface="ＭＳ Ｐゴシック" charset="0"/>
                </a:defRPr>
              </a:lvl9pPr>
            </a:lstStyle>
            <a:p>
              <a:pPr algn="ctr">
                <a:spcBef>
                  <a:spcPct val="50000"/>
                </a:spcBef>
                <a:defRPr/>
              </a:pPr>
              <a:r>
                <a:rPr lang="en-US" sz="2400" smtClean="0">
                  <a:solidFill>
                    <a:srgbClr val="FFFFFF"/>
                  </a:solidFill>
                  <a:effectLst>
                    <a:outerShdw blurRad="38100" dist="38100" dir="2700000" algn="tl">
                      <a:srgbClr val="000000"/>
                    </a:outerShdw>
                  </a:effectLst>
                </a:rPr>
                <a:t>Assumed ending inventory.</a:t>
              </a:r>
              <a:endParaRPr lang="en-US" sz="2800" smtClean="0">
                <a:solidFill>
                  <a:srgbClr val="FFFFFF"/>
                </a:solidFill>
                <a:effectLst>
                  <a:outerShdw blurRad="38100" dist="38100" dir="2700000" algn="tl">
                    <a:srgbClr val="000000"/>
                  </a:outerShdw>
                </a:effectLst>
                <a:latin typeface="Times New Roman" charset="0"/>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3528"/>
                                        </p:tgtEl>
                                        <p:attrNameLst>
                                          <p:attrName>style.visibility</p:attrName>
                                        </p:attrNameLst>
                                      </p:cBhvr>
                                      <p:to>
                                        <p:strVal val="visible"/>
                                      </p:to>
                                    </p:set>
                                    <p:animEffect transition="in" filter="wipe(left)">
                                      <p:cBhvr>
                                        <p:cTn id="7" dur="500"/>
                                        <p:tgtEl>
                                          <p:spTgt spid="3635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68610"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4</a:t>
            </a:r>
          </a:p>
        </p:txBody>
      </p:sp>
      <p:sp>
        <p:nvSpPr>
          <p:cNvPr id="68611" name="Text Box 4"/>
          <p:cNvSpPr txBox="1">
            <a:spLocks noChangeArrowheads="1"/>
          </p:cNvSpPr>
          <p:nvPr/>
        </p:nvSpPr>
        <p:spPr bwMode="auto">
          <a:xfrm>
            <a:off x="1905000" y="2349500"/>
            <a:ext cx="5334000" cy="31972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direct materials budget, including a schedule of expected cash disbursements for purchases of materials.</a:t>
            </a:r>
          </a:p>
        </p:txBody>
      </p:sp>
    </p:spTree>
  </p:cSld>
  <p:clrMapOvr>
    <a:masterClrMapping/>
  </p:clrMapOvr>
  <p:transition>
    <p:checke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Materials Budget</a:t>
            </a:r>
          </a:p>
        </p:txBody>
      </p:sp>
      <p:sp>
        <p:nvSpPr>
          <p:cNvPr id="365571" name="Rectangle 3"/>
          <p:cNvSpPr>
            <a:spLocks noGrp="1" noChangeArrowheads="1"/>
          </p:cNvSpPr>
          <p:nvPr>
            <p:ph type="body" idx="1"/>
          </p:nvPr>
        </p:nvSpPr>
        <p:spPr>
          <a:xfrm>
            <a:off x="381000" y="1447800"/>
            <a:ext cx="8305800" cy="4953000"/>
          </a:xfrm>
          <a:solidFill>
            <a:schemeClr val="folHlink"/>
          </a:solidFill>
          <a:effectLst>
            <a:outerShdw dist="71842" dir="2700000" algn="ctr" rotWithShape="0">
              <a:srgbClr val="000000"/>
            </a:outerShdw>
          </a:effectLst>
        </p:spPr>
        <p:txBody>
          <a:bodyPr lIns="90488" tIns="44450" rIns="90488" bIns="44450"/>
          <a:lstStyle/>
          <a:p>
            <a:pPr eaLnBrk="1" hangingPunct="1">
              <a:lnSpc>
                <a:spcPct val="95000"/>
              </a:lnSpc>
              <a:spcBef>
                <a:spcPct val="40000"/>
              </a:spcBef>
              <a:buClr>
                <a:schemeClr val="tx1"/>
              </a:buClr>
            </a:pPr>
            <a:endParaRPr lang="en-US" sz="2200" smtClean="0">
              <a:ea typeface="ＭＳ Ｐゴシック" pitchFamily="34" charset="-128"/>
            </a:endParaRPr>
          </a:p>
          <a:p>
            <a:pPr eaLnBrk="1" hangingPunct="1">
              <a:lnSpc>
                <a:spcPct val="95000"/>
              </a:lnSpc>
              <a:spcBef>
                <a:spcPct val="40000"/>
              </a:spcBef>
              <a:buClr>
                <a:schemeClr val="tx1"/>
              </a:buClr>
            </a:pPr>
            <a:r>
              <a:rPr lang="en-US" sz="2200" smtClean="0">
                <a:ea typeface="ＭＳ Ｐゴシック" pitchFamily="34" charset="-128"/>
              </a:rPr>
              <a:t>At Royal Company, </a:t>
            </a:r>
            <a:r>
              <a:rPr lang="en-US" sz="2200" i="1" smtClean="0">
                <a:ea typeface="ＭＳ Ｐゴシック" pitchFamily="34" charset="-128"/>
              </a:rPr>
              <a:t>five pounds</a:t>
            </a:r>
            <a:r>
              <a:rPr lang="en-US" sz="2200" smtClean="0">
                <a:ea typeface="ＭＳ Ｐゴシック" pitchFamily="34" charset="-128"/>
              </a:rPr>
              <a:t> of material are required per unit of product.</a:t>
            </a:r>
          </a:p>
          <a:p>
            <a:pPr eaLnBrk="1" hangingPunct="1">
              <a:lnSpc>
                <a:spcPct val="95000"/>
              </a:lnSpc>
              <a:spcBef>
                <a:spcPct val="40000"/>
              </a:spcBef>
              <a:buClr>
                <a:schemeClr val="tx1"/>
              </a:buClr>
            </a:pPr>
            <a:r>
              <a:rPr lang="en-US" sz="2200" smtClean="0">
                <a:ea typeface="ＭＳ Ｐゴシック" pitchFamily="34" charset="-128"/>
              </a:rPr>
              <a:t>Management wants materials on hand at the end of each month equal to </a:t>
            </a:r>
            <a:r>
              <a:rPr lang="en-US" sz="2200" i="1" smtClean="0">
                <a:ea typeface="ＭＳ Ｐゴシック" pitchFamily="34" charset="-128"/>
              </a:rPr>
              <a:t>10%</a:t>
            </a:r>
            <a:r>
              <a:rPr lang="en-US" sz="2200" smtClean="0">
                <a:ea typeface="ＭＳ Ｐゴシック" pitchFamily="34" charset="-128"/>
              </a:rPr>
              <a:t> of the following month</a:t>
            </a:r>
            <a:r>
              <a:rPr lang="en-US" altLang="en-US" sz="2200" smtClean="0">
                <a:ea typeface="ＭＳ Ｐゴシック" pitchFamily="34" charset="-128"/>
              </a:rPr>
              <a:t>’</a:t>
            </a:r>
            <a:r>
              <a:rPr lang="en-US" sz="2200" smtClean="0">
                <a:ea typeface="ＭＳ Ｐゴシック" pitchFamily="34" charset="-128"/>
              </a:rPr>
              <a:t>s production.</a:t>
            </a:r>
          </a:p>
          <a:p>
            <a:pPr eaLnBrk="1" hangingPunct="1">
              <a:lnSpc>
                <a:spcPct val="95000"/>
              </a:lnSpc>
              <a:spcBef>
                <a:spcPct val="40000"/>
              </a:spcBef>
              <a:buClr>
                <a:schemeClr val="tx1"/>
              </a:buClr>
            </a:pPr>
            <a:r>
              <a:rPr lang="en-US" sz="2200" smtClean="0">
                <a:ea typeface="ＭＳ Ｐゴシック" pitchFamily="34" charset="-128"/>
              </a:rPr>
              <a:t>On March 31, 13,000 pounds of material are on hand.  Material cost is </a:t>
            </a:r>
            <a:r>
              <a:rPr lang="en-US" sz="2200" i="1" smtClean="0">
                <a:ea typeface="ＭＳ Ｐゴシック" pitchFamily="34" charset="-128"/>
              </a:rPr>
              <a:t>$0.40</a:t>
            </a:r>
            <a:r>
              <a:rPr lang="en-US" sz="2200" smtClean="0">
                <a:ea typeface="ＭＳ Ｐゴシック" pitchFamily="34" charset="-128"/>
              </a:rPr>
              <a:t> per pound.</a:t>
            </a:r>
            <a:br>
              <a:rPr lang="en-US" sz="2200" smtClean="0">
                <a:ea typeface="ＭＳ Ｐゴシック" pitchFamily="34" charset="-128"/>
              </a:rPr>
            </a:br>
            <a:r>
              <a:rPr lang="en-US" sz="2200" smtClean="0">
                <a:ea typeface="ＭＳ Ｐゴシック" pitchFamily="34" charset="-128"/>
              </a:rPr>
              <a:t>  Let</a:t>
            </a:r>
            <a:r>
              <a:rPr lang="en-US" altLang="en-US" sz="2200" smtClean="0">
                <a:ea typeface="ＭＳ Ｐゴシック" pitchFamily="34" charset="-128"/>
              </a:rPr>
              <a:t>’</a:t>
            </a:r>
            <a:r>
              <a:rPr lang="en-US" sz="2200" smtClean="0">
                <a:ea typeface="ＭＳ Ｐゴシック" pitchFamily="34" charset="-128"/>
              </a:rPr>
              <a:t>s prepare the direct materials budget.</a:t>
            </a:r>
          </a:p>
        </p:txBody>
      </p:sp>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Materials Budget</a:t>
            </a:r>
          </a:p>
        </p:txBody>
      </p:sp>
      <p:pic>
        <p:nvPicPr>
          <p:cNvPr id="72706" name="Picture 3" descr="C9DirectMat1"/>
          <p:cNvPicPr>
            <a:picLocks noChangeAspect="1" noChangeArrowheads="1"/>
          </p:cNvPicPr>
          <p:nvPr/>
        </p:nvPicPr>
        <p:blipFill>
          <a:blip r:embed="rId3"/>
          <a:srcRect/>
          <a:stretch>
            <a:fillRect/>
          </a:stretch>
        </p:blipFill>
        <p:spPr bwMode="auto">
          <a:xfrm>
            <a:off x="228600" y="1371600"/>
            <a:ext cx="8610600" cy="3835400"/>
          </a:xfrm>
          <a:prstGeom prst="rect">
            <a:avLst/>
          </a:prstGeom>
          <a:noFill/>
          <a:ln w="9525">
            <a:solidFill>
              <a:schemeClr val="tx1"/>
            </a:solidFill>
            <a:miter lim="800000"/>
            <a:headEnd/>
            <a:tailEnd/>
          </a:ln>
        </p:spPr>
      </p:pic>
      <p:sp>
        <p:nvSpPr>
          <p:cNvPr id="72707" name="Rectangle 4"/>
          <p:cNvSpPr>
            <a:spLocks noChangeArrowheads="1"/>
          </p:cNvSpPr>
          <p:nvPr/>
        </p:nvSpPr>
        <p:spPr bwMode="auto">
          <a:xfrm>
            <a:off x="4114800" y="3657600"/>
            <a:ext cx="4495800" cy="228600"/>
          </a:xfrm>
          <a:prstGeom prst="rect">
            <a:avLst/>
          </a:prstGeom>
          <a:solidFill>
            <a:srgbClr val="FFFFFF"/>
          </a:solidFill>
          <a:ln w="9525">
            <a:noFill/>
            <a:miter lim="800000"/>
            <a:headEnd/>
            <a:tailEnd/>
          </a:ln>
        </p:spPr>
        <p:txBody>
          <a:bodyPr wrap="none" anchor="ctr"/>
          <a:lstStyle/>
          <a:p>
            <a:endParaRPr lang="en-US"/>
          </a:p>
        </p:txBody>
      </p:sp>
      <p:sp>
        <p:nvSpPr>
          <p:cNvPr id="72708" name="Rectangle 5"/>
          <p:cNvSpPr>
            <a:spLocks noChangeArrowheads="1"/>
          </p:cNvSpPr>
          <p:nvPr/>
        </p:nvSpPr>
        <p:spPr bwMode="auto">
          <a:xfrm>
            <a:off x="4267200" y="3352800"/>
            <a:ext cx="4495800" cy="228600"/>
          </a:xfrm>
          <a:prstGeom prst="rect">
            <a:avLst/>
          </a:prstGeom>
          <a:solidFill>
            <a:srgbClr val="FFFFFF"/>
          </a:solidFill>
          <a:ln w="9525">
            <a:noFill/>
            <a:miter lim="800000"/>
            <a:headEnd/>
            <a:tailEnd/>
          </a:ln>
        </p:spPr>
        <p:txBody>
          <a:bodyPr wrap="none" anchor="ctr"/>
          <a:lstStyle/>
          <a:p>
            <a:endParaRPr lang="en-US"/>
          </a:p>
        </p:txBody>
      </p:sp>
      <p:grpSp>
        <p:nvGrpSpPr>
          <p:cNvPr id="72709" name="Group 6"/>
          <p:cNvGrpSpPr>
            <a:grpSpLocks/>
          </p:cNvGrpSpPr>
          <p:nvPr/>
        </p:nvGrpSpPr>
        <p:grpSpPr bwMode="auto">
          <a:xfrm>
            <a:off x="533400" y="3138488"/>
            <a:ext cx="8077200" cy="2801937"/>
            <a:chOff x="336" y="1977"/>
            <a:chExt cx="5088" cy="1765"/>
          </a:xfrm>
        </p:grpSpPr>
        <p:sp>
          <p:nvSpPr>
            <p:cNvPr id="367623" name="Rectangle 7"/>
            <p:cNvSpPr>
              <a:spLocks noChangeArrowheads="1"/>
            </p:cNvSpPr>
            <p:nvPr/>
          </p:nvSpPr>
          <p:spPr bwMode="auto">
            <a:xfrm>
              <a:off x="336" y="3456"/>
              <a:ext cx="2256" cy="286"/>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r>
                <a:rPr lang="en-US" sz="2400">
                  <a:solidFill>
                    <a:srgbClr val="FFFFFF"/>
                  </a:solidFill>
                  <a:effectLst>
                    <a:outerShdw blurRad="38100" dist="38100" dir="2700000" algn="tl">
                      <a:srgbClr val="000000"/>
                    </a:outerShdw>
                  </a:effectLst>
                </a:rPr>
                <a:t>From production budget</a:t>
              </a:r>
            </a:p>
          </p:txBody>
        </p:sp>
        <p:sp>
          <p:nvSpPr>
            <p:cNvPr id="367624" name="Line 8"/>
            <p:cNvSpPr>
              <a:spLocks noChangeShapeType="1"/>
            </p:cNvSpPr>
            <p:nvPr/>
          </p:nvSpPr>
          <p:spPr bwMode="auto">
            <a:xfrm flipV="1">
              <a:off x="2016" y="2112"/>
              <a:ext cx="572" cy="1344"/>
            </a:xfrm>
            <a:prstGeom prst="line">
              <a:avLst/>
            </a:prstGeom>
            <a:noFill/>
            <a:ln w="28575">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72712" name="Rectangle 9"/>
            <p:cNvSpPr>
              <a:spLocks noChangeArrowheads="1"/>
            </p:cNvSpPr>
            <p:nvPr/>
          </p:nvSpPr>
          <p:spPr bwMode="auto">
            <a:xfrm>
              <a:off x="2576" y="1977"/>
              <a:ext cx="2848" cy="144"/>
            </a:xfrm>
            <a:prstGeom prst="rect">
              <a:avLst/>
            </a:prstGeom>
            <a:noFill/>
            <a:ln w="50800">
              <a:solidFill>
                <a:srgbClr val="FC0128"/>
              </a:solidFill>
              <a:miter lim="800000"/>
              <a:headEnd/>
              <a:tailEnd/>
            </a:ln>
          </p:spPr>
          <p:txBody>
            <a:bodyPr wrap="none" anchor="ctr"/>
            <a:lstStyle/>
            <a:p>
              <a:endParaRPr lang="en-US"/>
            </a:p>
          </p:txBody>
        </p:sp>
      </p:grpSp>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26"/>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Materials Budget</a:t>
            </a:r>
          </a:p>
        </p:txBody>
      </p:sp>
      <p:pic>
        <p:nvPicPr>
          <p:cNvPr id="74754" name="Picture 1027" descr="C9DirectMat1"/>
          <p:cNvPicPr>
            <a:picLocks noChangeAspect="1" noChangeArrowheads="1"/>
          </p:cNvPicPr>
          <p:nvPr/>
        </p:nvPicPr>
        <p:blipFill>
          <a:blip r:embed="rId3"/>
          <a:srcRect/>
          <a:stretch>
            <a:fillRect/>
          </a:stretch>
        </p:blipFill>
        <p:spPr bwMode="auto">
          <a:xfrm>
            <a:off x="228600" y="1371600"/>
            <a:ext cx="8610600" cy="3835400"/>
          </a:xfrm>
          <a:prstGeom prst="rect">
            <a:avLst/>
          </a:prstGeom>
          <a:noFill/>
          <a:ln w="9525">
            <a:solidFill>
              <a:schemeClr val="tx1"/>
            </a:solidFill>
            <a:miter lim="800000"/>
            <a:headEnd/>
            <a:tailEnd/>
          </a:ln>
        </p:spPr>
      </p:pic>
    </p:spTree>
  </p:cSld>
  <p:clrMapOvr>
    <a:masterClrMapping/>
  </p:clrMapOvr>
  <p:transition>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Materials Budget</a:t>
            </a:r>
          </a:p>
        </p:txBody>
      </p:sp>
      <p:sp>
        <p:nvSpPr>
          <p:cNvPr id="76802" name="Rectangle 3"/>
          <p:cNvSpPr>
            <a:spLocks noChangeArrowheads="1"/>
          </p:cNvSpPr>
          <p:nvPr/>
        </p:nvSpPr>
        <p:spPr bwMode="auto">
          <a:xfrm>
            <a:off x="3006725" y="4127500"/>
            <a:ext cx="1244600" cy="330200"/>
          </a:xfrm>
          <a:prstGeom prst="rect">
            <a:avLst/>
          </a:prstGeom>
          <a:noFill/>
          <a:ln w="50800">
            <a:solidFill>
              <a:srgbClr val="FC0128"/>
            </a:solidFill>
            <a:miter lim="800000"/>
            <a:headEnd/>
            <a:tailEnd/>
          </a:ln>
        </p:spPr>
        <p:txBody>
          <a:bodyPr wrap="none" anchor="ctr"/>
          <a:lstStyle/>
          <a:p>
            <a:endParaRPr lang="en-US"/>
          </a:p>
        </p:txBody>
      </p:sp>
      <p:pic>
        <p:nvPicPr>
          <p:cNvPr id="76803" name="Picture 4" descr="C9DirectMat3"/>
          <p:cNvPicPr>
            <a:picLocks noChangeAspect="1" noChangeArrowheads="1"/>
          </p:cNvPicPr>
          <p:nvPr/>
        </p:nvPicPr>
        <p:blipFill>
          <a:blip r:embed="rId3"/>
          <a:srcRect/>
          <a:stretch>
            <a:fillRect/>
          </a:stretch>
        </p:blipFill>
        <p:spPr bwMode="auto">
          <a:xfrm>
            <a:off x="228600" y="1371600"/>
            <a:ext cx="8686800" cy="3863975"/>
          </a:xfrm>
          <a:prstGeom prst="rect">
            <a:avLst/>
          </a:prstGeom>
          <a:noFill/>
          <a:ln w="9525">
            <a:solidFill>
              <a:schemeClr val="tx1"/>
            </a:solidFill>
            <a:miter lim="800000"/>
            <a:headEnd/>
            <a:tailEnd/>
          </a:ln>
        </p:spPr>
      </p:pic>
      <p:sp>
        <p:nvSpPr>
          <p:cNvPr id="371717" name="Rectangle 5"/>
          <p:cNvSpPr>
            <a:spLocks noChangeArrowheads="1"/>
          </p:cNvSpPr>
          <p:nvPr/>
        </p:nvSpPr>
        <p:spPr bwMode="auto">
          <a:xfrm>
            <a:off x="4191000" y="5410200"/>
            <a:ext cx="4572000" cy="914400"/>
          </a:xfrm>
          <a:prstGeom prst="rect">
            <a:avLst/>
          </a:prstGeom>
          <a:solidFill>
            <a:schemeClr val="accent1"/>
          </a:solidFill>
          <a:ln w="9525">
            <a:solidFill>
              <a:schemeClr val="tx1"/>
            </a:solidFill>
            <a:miter lim="800000"/>
            <a:headEnd/>
            <a:tailEnd/>
          </a:ln>
          <a:effectLst/>
        </p:spPr>
        <p:txBody>
          <a:bodyPr wrap="none" anchor="ctr"/>
          <a:lstStyle/>
          <a:p>
            <a:pPr algn="ctr"/>
            <a:r>
              <a:rPr lang="en-US" sz="2200">
                <a:solidFill>
                  <a:srgbClr val="FFFFFF"/>
                </a:solidFill>
                <a:effectLst>
                  <a:outerShdw blurRad="38100" dist="38100" dir="2700000" algn="tl">
                    <a:srgbClr val="000000"/>
                  </a:outerShdw>
                </a:effectLst>
                <a:latin typeface="Verdana" pitchFamily="34" charset="0"/>
              </a:rPr>
              <a:t>Calculate the materials to</a:t>
            </a:r>
            <a:br>
              <a:rPr lang="en-US" sz="2200">
                <a:solidFill>
                  <a:srgbClr val="FFFFFF"/>
                </a:solidFill>
                <a:effectLst>
                  <a:outerShdw blurRad="38100" dist="38100" dir="2700000" algn="tl">
                    <a:srgbClr val="000000"/>
                  </a:outerShdw>
                </a:effectLst>
                <a:latin typeface="Verdana" pitchFamily="34" charset="0"/>
              </a:rPr>
            </a:br>
            <a:r>
              <a:rPr lang="en-US" sz="2200">
                <a:solidFill>
                  <a:srgbClr val="FFFFFF"/>
                </a:solidFill>
                <a:effectLst>
                  <a:outerShdw blurRad="38100" dist="38100" dir="2700000" algn="tl">
                    <a:srgbClr val="000000"/>
                  </a:outerShdw>
                </a:effectLst>
                <a:latin typeface="Verdana" pitchFamily="34" charset="0"/>
              </a:rPr>
              <a:t>be purchased in May.</a:t>
            </a:r>
          </a:p>
        </p:txBody>
      </p:sp>
      <p:grpSp>
        <p:nvGrpSpPr>
          <p:cNvPr id="2" name="Group 6"/>
          <p:cNvGrpSpPr>
            <a:grpSpLocks/>
          </p:cNvGrpSpPr>
          <p:nvPr/>
        </p:nvGrpSpPr>
        <p:grpSpPr bwMode="auto">
          <a:xfrm>
            <a:off x="4876800" y="4211638"/>
            <a:ext cx="3733800" cy="423862"/>
            <a:chOff x="3072" y="2653"/>
            <a:chExt cx="2352" cy="267"/>
          </a:xfrm>
        </p:grpSpPr>
        <p:sp>
          <p:nvSpPr>
            <p:cNvPr id="371719" name="Rectangle 7"/>
            <p:cNvSpPr>
              <a:spLocks noChangeArrowheads="1"/>
            </p:cNvSpPr>
            <p:nvPr/>
          </p:nvSpPr>
          <p:spPr bwMode="auto">
            <a:xfrm>
              <a:off x="3648" y="2653"/>
              <a:ext cx="1776" cy="267"/>
            </a:xfrm>
            <a:prstGeom prst="rect">
              <a:avLst/>
            </a:prstGeom>
            <a:solidFill>
              <a:schemeClr val="hlink"/>
            </a:solidFill>
            <a:ln w="12700">
              <a:noFill/>
              <a:miter lim="800000"/>
              <a:headEnd/>
              <a:tailEnd/>
            </a:ln>
            <a:effectLst>
              <a:outerShdw dist="17961" dir="2700000" algn="ctr" rotWithShape="0">
                <a:schemeClr val="bg2"/>
              </a:outerShdw>
            </a:effectLst>
          </p:spPr>
          <p:txBody>
            <a:bodyPr lIns="90488" tIns="44450" rIns="90488" bIns="44450">
              <a:spAutoFit/>
            </a:bodyPr>
            <a:lstStyle/>
            <a:p>
              <a:pPr algn="ctr">
                <a:defRPr/>
              </a:pPr>
              <a:r>
                <a:rPr lang="en-US" sz="2200">
                  <a:solidFill>
                    <a:srgbClr val="FFFFEF"/>
                  </a:solidFill>
                  <a:latin typeface="Arial" charset="0"/>
                  <a:ea typeface="+mn-ea"/>
                </a:rPr>
                <a:t>March 31 inventory</a:t>
              </a:r>
            </a:p>
          </p:txBody>
        </p:sp>
        <p:sp>
          <p:nvSpPr>
            <p:cNvPr id="371720" name="Line 8"/>
            <p:cNvSpPr>
              <a:spLocks noChangeShapeType="1"/>
            </p:cNvSpPr>
            <p:nvPr/>
          </p:nvSpPr>
          <p:spPr bwMode="auto">
            <a:xfrm flipH="1">
              <a:off x="3072" y="2784"/>
              <a:ext cx="576" cy="48"/>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grpSp>
      <p:grpSp>
        <p:nvGrpSpPr>
          <p:cNvPr id="3" name="Group 9"/>
          <p:cNvGrpSpPr>
            <a:grpSpLocks/>
          </p:cNvGrpSpPr>
          <p:nvPr/>
        </p:nvGrpSpPr>
        <p:grpSpPr bwMode="auto">
          <a:xfrm>
            <a:off x="3962400" y="3632200"/>
            <a:ext cx="2133600" cy="533400"/>
            <a:chOff x="2496" y="2288"/>
            <a:chExt cx="1344" cy="336"/>
          </a:xfrm>
        </p:grpSpPr>
        <p:sp>
          <p:nvSpPr>
            <p:cNvPr id="371722" name="Rectangle 10"/>
            <p:cNvSpPr>
              <a:spLocks noChangeArrowheads="1"/>
            </p:cNvSpPr>
            <p:nvPr/>
          </p:nvSpPr>
          <p:spPr bwMode="auto">
            <a:xfrm>
              <a:off x="2496" y="2448"/>
              <a:ext cx="576" cy="176"/>
            </a:xfrm>
            <a:prstGeom prst="rect">
              <a:avLst/>
            </a:prstGeom>
            <a:noFill/>
            <a:ln w="38100">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latin typeface="Arial" charset="0"/>
                <a:ea typeface="+mn-ea"/>
              </a:endParaRPr>
            </a:p>
          </p:txBody>
        </p:sp>
        <p:sp>
          <p:nvSpPr>
            <p:cNvPr id="371723" name="Line 11"/>
            <p:cNvSpPr>
              <a:spLocks noChangeShapeType="1"/>
            </p:cNvSpPr>
            <p:nvPr/>
          </p:nvSpPr>
          <p:spPr bwMode="auto">
            <a:xfrm flipH="1">
              <a:off x="3120" y="2400"/>
              <a:ext cx="144" cy="96"/>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sp>
          <p:nvSpPr>
            <p:cNvPr id="371724" name="Rectangle 12"/>
            <p:cNvSpPr>
              <a:spLocks noChangeArrowheads="1"/>
            </p:cNvSpPr>
            <p:nvPr/>
          </p:nvSpPr>
          <p:spPr bwMode="auto">
            <a:xfrm>
              <a:off x="3264" y="2288"/>
              <a:ext cx="576" cy="192"/>
            </a:xfrm>
            <a:prstGeom prst="rect">
              <a:avLst/>
            </a:prstGeom>
            <a:noFill/>
            <a:ln w="38100">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latin typeface="Arial" charset="0"/>
                <a:ea typeface="+mn-ea"/>
              </a:endParaRPr>
            </a:p>
          </p:txBody>
        </p:sp>
      </p:grpSp>
      <p:grpSp>
        <p:nvGrpSpPr>
          <p:cNvPr id="4" name="Group 13"/>
          <p:cNvGrpSpPr>
            <a:grpSpLocks/>
          </p:cNvGrpSpPr>
          <p:nvPr/>
        </p:nvGrpSpPr>
        <p:grpSpPr bwMode="auto">
          <a:xfrm>
            <a:off x="457200" y="4267200"/>
            <a:ext cx="3581400" cy="2370138"/>
            <a:chOff x="288" y="2592"/>
            <a:chExt cx="2208" cy="1519"/>
          </a:xfrm>
        </p:grpSpPr>
        <p:sp>
          <p:nvSpPr>
            <p:cNvPr id="371726" name="Line 14"/>
            <p:cNvSpPr>
              <a:spLocks noChangeShapeType="1"/>
            </p:cNvSpPr>
            <p:nvPr/>
          </p:nvSpPr>
          <p:spPr bwMode="auto">
            <a:xfrm flipV="1">
              <a:off x="1248" y="2592"/>
              <a:ext cx="1248" cy="86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sp>
          <p:nvSpPr>
            <p:cNvPr id="371727" name="Text Box 15"/>
            <p:cNvSpPr txBox="1">
              <a:spLocks noChangeArrowheads="1"/>
            </p:cNvSpPr>
            <p:nvPr/>
          </p:nvSpPr>
          <p:spPr bwMode="auto">
            <a:xfrm>
              <a:off x="288" y="3408"/>
              <a:ext cx="2064" cy="703"/>
            </a:xfrm>
            <a:prstGeom prst="rect">
              <a:avLst/>
            </a:prstGeom>
            <a:solidFill>
              <a:schemeClr val="hlink"/>
            </a:solidFill>
            <a:ln w="9525">
              <a:noFill/>
              <a:miter lim="800000"/>
              <a:headEnd/>
              <a:tailEnd/>
            </a:ln>
            <a:effectLst>
              <a:outerShdw dist="35921" dir="2700000" algn="ctr" rotWithShape="0">
                <a:schemeClr val="bg2"/>
              </a:outerShdw>
            </a:effectLst>
          </p:spPr>
          <p:txBody>
            <a:bodyPr>
              <a:spAutoFit/>
            </a:bodyPr>
            <a:lstStyle/>
            <a:p>
              <a:pPr algn="ctr">
                <a:spcBef>
                  <a:spcPct val="50000"/>
                </a:spcBef>
              </a:pPr>
              <a:r>
                <a:rPr lang="en-US" sz="2200">
                  <a:solidFill>
                    <a:srgbClr val="FFFFFF"/>
                  </a:solidFill>
                  <a:latin typeface="Verdana" pitchFamily="34" charset="0"/>
                </a:rPr>
                <a:t>10% of following month</a:t>
              </a:r>
              <a:r>
                <a:rPr lang="en-US" altLang="en-US" sz="2200">
                  <a:solidFill>
                    <a:srgbClr val="FFFFFF"/>
                  </a:solidFill>
                  <a:latin typeface="Verdana" pitchFamily="34" charset="0"/>
                </a:rPr>
                <a:t>’</a:t>
              </a:r>
              <a:r>
                <a:rPr lang="en-US" sz="2200">
                  <a:solidFill>
                    <a:srgbClr val="FFFFFF"/>
                  </a:solidFill>
                  <a:latin typeface="Verdana" pitchFamily="34" charset="0"/>
                </a:rPr>
                <a:t>s production needs.</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nodeType="afterGroup">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71717"/>
                                        </p:tgtEl>
                                        <p:attrNameLst>
                                          <p:attrName>style.visibility</p:attrName>
                                        </p:attrNameLst>
                                      </p:cBhvr>
                                      <p:to>
                                        <p:strVal val="visible"/>
                                      </p:to>
                                    </p:set>
                                    <p:animEffect transition="in" filter="slide(fromBottom)">
                                      <p:cBhvr>
                                        <p:cTn id="20" dur="500"/>
                                        <p:tgtEl>
                                          <p:spTgt spid="37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26"/>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373763" name="Rectangle 1027"/>
          <p:cNvSpPr>
            <a:spLocks noGrp="1" noChangeArrowheads="1"/>
          </p:cNvSpPr>
          <p:nvPr>
            <p:ph type="body" idx="1"/>
          </p:nvPr>
        </p:nvSpPr>
        <p:spPr>
          <a:xfrm>
            <a:off x="304800" y="1905000"/>
            <a:ext cx="8534400" cy="2743200"/>
          </a:xfrm>
          <a:solidFill>
            <a:schemeClr val="folHlink"/>
          </a:solidFill>
          <a:effectLst>
            <a:outerShdw dist="53882" dir="2700000" algn="ctr" rotWithShape="0">
              <a:schemeClr val="bg2"/>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How much materials should be purchased in May? </a:t>
            </a:r>
          </a:p>
          <a:p>
            <a:pPr lvl="1" eaLnBrk="1" hangingPunct="1">
              <a:buFont typeface="Wingdings" pitchFamily="2" charset="2"/>
              <a:buNone/>
              <a:defRPr/>
            </a:pPr>
            <a:r>
              <a:rPr lang="en-US" smtClean="0"/>
              <a:t>a. 221,500 pounds</a:t>
            </a:r>
          </a:p>
          <a:p>
            <a:pPr lvl="1" eaLnBrk="1" hangingPunct="1">
              <a:buFont typeface="Wingdings" pitchFamily="2" charset="2"/>
              <a:buNone/>
              <a:defRPr/>
            </a:pPr>
            <a:r>
              <a:rPr lang="en-US" smtClean="0"/>
              <a:t>b. 240,000 pounds</a:t>
            </a:r>
          </a:p>
          <a:p>
            <a:pPr lvl="1" eaLnBrk="1" hangingPunct="1">
              <a:buFont typeface="Wingdings" pitchFamily="2" charset="2"/>
              <a:buNone/>
              <a:defRPr/>
            </a:pPr>
            <a:r>
              <a:rPr lang="en-US" smtClean="0"/>
              <a:t>c. 230,000 pounds</a:t>
            </a:r>
          </a:p>
          <a:p>
            <a:pPr lvl="1" eaLnBrk="1" hangingPunct="1">
              <a:buFont typeface="Wingdings" pitchFamily="2" charset="2"/>
              <a:buNone/>
              <a:defRPr/>
            </a:pPr>
            <a:r>
              <a:rPr lang="en-US" smtClean="0"/>
              <a:t>d. 211,500 pounds</a:t>
            </a:r>
          </a:p>
        </p:txBody>
      </p:sp>
      <p:pic>
        <p:nvPicPr>
          <p:cNvPr id="78851" name="Picture 1028" descr="j0295576"/>
          <p:cNvPicPr>
            <a:picLocks noChangeAspect="1" noChangeArrowheads="1"/>
          </p:cNvPicPr>
          <p:nvPr/>
        </p:nvPicPr>
        <p:blipFill>
          <a:blip r:embed="rId3"/>
          <a:srcRect/>
          <a:stretch>
            <a:fillRect/>
          </a:stretch>
        </p:blipFill>
        <p:spPr bwMode="auto">
          <a:xfrm>
            <a:off x="6400800" y="40386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ChangeArrowheads="1"/>
          </p:cNvSpPr>
          <p:nvPr/>
        </p:nvSpPr>
        <p:spPr bwMode="auto">
          <a:xfrm>
            <a:off x="304800" y="1905000"/>
            <a:ext cx="8534400" cy="2743200"/>
          </a:xfrm>
          <a:prstGeom prst="rect">
            <a:avLst/>
          </a:prstGeom>
          <a:solidFill>
            <a:srgbClr val="EDECD2"/>
          </a:solidFill>
          <a:ln w="12699">
            <a:solidFill>
              <a:srgbClr val="000000"/>
            </a:solidFill>
            <a:miter lim="800000"/>
            <a:headEnd/>
            <a:tailEnd/>
          </a:ln>
          <a:effectLst>
            <a:outerShdw dist="53882" dir="2700000" algn="ctr" rotWithShape="0">
              <a:schemeClr val="bg2"/>
            </a:outerShdw>
          </a:effectLst>
        </p:spPr>
        <p:txBody>
          <a:bodyPr lIns="90488" tIns="44450" rIns="90488" bIns="44450"/>
          <a:lstStyle/>
          <a:p>
            <a:pPr marL="342900" indent="-342900" eaLnBrk="1" hangingPunct="1">
              <a:spcBef>
                <a:spcPct val="20000"/>
              </a:spcBef>
              <a:buClr>
                <a:schemeClr val="accent1"/>
              </a:buClr>
              <a:buFont typeface="Times" charset="0"/>
              <a:buNone/>
            </a:pPr>
            <a:r>
              <a:rPr lang="en-US" sz="2200">
                <a:solidFill>
                  <a:srgbClr val="663300"/>
                </a:solidFill>
                <a:effectLst>
                  <a:outerShdw blurRad="38100" dist="38100" dir="2700000" algn="tl">
                    <a:srgbClr val="000000"/>
                  </a:outerShdw>
                </a:effectLst>
                <a:latin typeface="Verdana" pitchFamily="34" charset="0"/>
              </a:rPr>
              <a:t> 	</a:t>
            </a:r>
          </a:p>
          <a:p>
            <a:pPr marL="342900" indent="-342900" eaLnBrk="1" hangingPunct="1">
              <a:spcBef>
                <a:spcPct val="20000"/>
              </a:spcBef>
              <a:buClr>
                <a:schemeClr val="accent1"/>
              </a:buClr>
              <a:buFont typeface="Times" charset="0"/>
              <a:buNone/>
            </a:pPr>
            <a:r>
              <a:rPr lang="en-US" sz="2200">
                <a:effectLst>
                  <a:outerShdw blurRad="38100" dist="38100" dir="2700000" algn="tl">
                    <a:srgbClr val="FFFFFF"/>
                  </a:outerShdw>
                </a:effectLst>
                <a:latin typeface="Verdana" pitchFamily="34" charset="0"/>
              </a:rPr>
              <a:t>How much materials should be purchased in May? </a:t>
            </a:r>
          </a:p>
          <a:p>
            <a:pPr marL="742950" lvl="1" indent="-285750" eaLnBrk="1" hangingPunct="1">
              <a:spcBef>
                <a:spcPct val="20000"/>
              </a:spcBef>
              <a:buClr>
                <a:schemeClr val="accent2"/>
              </a:buClr>
              <a:buFont typeface="Wingdings" pitchFamily="2" charset="2"/>
              <a:buNone/>
            </a:pPr>
            <a:r>
              <a:rPr lang="en-US" sz="2200">
                <a:effectLst>
                  <a:outerShdw blurRad="38100" dist="38100" dir="2700000" algn="tl">
                    <a:srgbClr val="FFFFFF"/>
                  </a:outerShdw>
                </a:effectLst>
                <a:latin typeface="Verdana" pitchFamily="34" charset="0"/>
              </a:rPr>
              <a:t>a. 221,500 pounds</a:t>
            </a:r>
          </a:p>
          <a:p>
            <a:pPr marL="742950" lvl="1" indent="-285750" eaLnBrk="1" hangingPunct="1">
              <a:spcBef>
                <a:spcPct val="20000"/>
              </a:spcBef>
              <a:buClr>
                <a:schemeClr val="accent2"/>
              </a:buClr>
              <a:buFont typeface="Wingdings" pitchFamily="2" charset="2"/>
              <a:buNone/>
            </a:pPr>
            <a:r>
              <a:rPr lang="en-US" sz="2200">
                <a:solidFill>
                  <a:schemeClr val="accent1"/>
                </a:solidFill>
                <a:effectLst>
                  <a:outerShdw blurRad="38100" dist="38100" dir="2700000" algn="tl">
                    <a:srgbClr val="000000"/>
                  </a:outerShdw>
                </a:effectLst>
                <a:latin typeface="Verdana" pitchFamily="34" charset="0"/>
              </a:rPr>
              <a:t>b. 240,000 pounds</a:t>
            </a:r>
          </a:p>
          <a:p>
            <a:pPr marL="742950" lvl="1" indent="-285750" eaLnBrk="1" hangingPunct="1">
              <a:spcBef>
                <a:spcPct val="20000"/>
              </a:spcBef>
              <a:buClr>
                <a:schemeClr val="accent2"/>
              </a:buClr>
              <a:buFont typeface="Wingdings" pitchFamily="2" charset="2"/>
              <a:buNone/>
            </a:pPr>
            <a:r>
              <a:rPr lang="en-US" sz="2200">
                <a:solidFill>
                  <a:schemeClr val="accent1"/>
                </a:solidFill>
                <a:effectLst>
                  <a:outerShdw blurRad="38100" dist="38100" dir="2700000" algn="tl">
                    <a:srgbClr val="000000"/>
                  </a:outerShdw>
                </a:effectLst>
                <a:latin typeface="Verdana" pitchFamily="34" charset="0"/>
              </a:rPr>
              <a:t>c. 230,000 pounds</a:t>
            </a:r>
          </a:p>
          <a:p>
            <a:pPr marL="742950" lvl="1" indent="-285750" eaLnBrk="1" hangingPunct="1">
              <a:spcBef>
                <a:spcPct val="20000"/>
              </a:spcBef>
              <a:buClr>
                <a:schemeClr val="accent2"/>
              </a:buClr>
              <a:buFont typeface="Wingdings" pitchFamily="2" charset="2"/>
              <a:buNone/>
            </a:pPr>
            <a:r>
              <a:rPr lang="en-US" sz="2200">
                <a:solidFill>
                  <a:schemeClr val="accent1"/>
                </a:solidFill>
                <a:effectLst>
                  <a:outerShdw blurRad="38100" dist="38100" dir="2700000" algn="tl">
                    <a:srgbClr val="000000"/>
                  </a:outerShdw>
                </a:effectLst>
                <a:latin typeface="Verdana" pitchFamily="34" charset="0"/>
              </a:rPr>
              <a:t>d. 211,500 pounds</a:t>
            </a:r>
          </a:p>
        </p:txBody>
      </p:sp>
      <p:sp>
        <p:nvSpPr>
          <p:cNvPr id="80898"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80899" name="Oval 4"/>
          <p:cNvSpPr>
            <a:spLocks noChangeArrowheads="1"/>
          </p:cNvSpPr>
          <p:nvPr/>
        </p:nvSpPr>
        <p:spPr bwMode="auto">
          <a:xfrm>
            <a:off x="685800" y="2667000"/>
            <a:ext cx="457200" cy="482600"/>
          </a:xfrm>
          <a:prstGeom prst="ellipse">
            <a:avLst/>
          </a:prstGeom>
          <a:noFill/>
          <a:ln w="50799">
            <a:solidFill>
              <a:srgbClr val="FF0000"/>
            </a:solidFill>
            <a:round/>
            <a:headEnd/>
            <a:tailEnd/>
          </a:ln>
        </p:spPr>
        <p:txBody>
          <a:bodyPr wrap="none" anchor="ctr"/>
          <a:lstStyle/>
          <a:p>
            <a:endParaRPr lang="en-US"/>
          </a:p>
        </p:txBody>
      </p:sp>
      <p:pic>
        <p:nvPicPr>
          <p:cNvPr id="80900" name="Picture 5" descr="j0295576"/>
          <p:cNvPicPr>
            <a:picLocks noChangeAspect="1" noChangeArrowheads="1"/>
          </p:cNvPicPr>
          <p:nvPr/>
        </p:nvPicPr>
        <p:blipFill>
          <a:blip r:embed="rId3"/>
          <a:srcRect/>
          <a:stretch>
            <a:fillRect/>
          </a:stretch>
        </p:blipFill>
        <p:spPr bwMode="auto">
          <a:xfrm>
            <a:off x="6400800" y="41148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26"/>
          <p:cNvSpPr>
            <a:spLocks noGrp="1" noChangeArrowheads="1"/>
          </p:cNvSpPr>
          <p:nvPr>
            <p:ph type="title"/>
          </p:nvPr>
        </p:nvSpPr>
        <p:spPr/>
        <p:txBody>
          <a:bodyPr/>
          <a:lstStyle/>
          <a:p>
            <a:pPr eaLnBrk="1" hangingPunct="1"/>
            <a:r>
              <a:rPr lang="en-US" smtClean="0">
                <a:ea typeface="ＭＳ Ｐゴシック" pitchFamily="34" charset="-128"/>
              </a:rPr>
              <a:t>The Direct Materials Budget</a:t>
            </a:r>
          </a:p>
        </p:txBody>
      </p:sp>
      <p:pic>
        <p:nvPicPr>
          <p:cNvPr id="82946" name="Picture 1027" descr="DirectMaterialsNew"/>
          <p:cNvPicPr>
            <a:picLocks noChangeAspect="1" noChangeArrowheads="1"/>
          </p:cNvPicPr>
          <p:nvPr/>
        </p:nvPicPr>
        <p:blipFill>
          <a:blip r:embed="rId3"/>
          <a:srcRect/>
          <a:stretch>
            <a:fillRect/>
          </a:stretch>
        </p:blipFill>
        <p:spPr bwMode="auto">
          <a:xfrm>
            <a:off x="304800" y="1600200"/>
            <a:ext cx="8610600" cy="4283075"/>
          </a:xfrm>
          <a:prstGeom prst="rect">
            <a:avLst/>
          </a:prstGeom>
          <a:noFill/>
          <a:ln w="9525">
            <a:solidFill>
              <a:schemeClr val="tx1"/>
            </a:solidFill>
            <a:miter lim="800000"/>
            <a:headEnd/>
            <a:tailEnd/>
          </a:ln>
        </p:spPr>
      </p:pic>
      <p:grpSp>
        <p:nvGrpSpPr>
          <p:cNvPr id="82947" name="Group 1028"/>
          <p:cNvGrpSpPr>
            <a:grpSpLocks/>
          </p:cNvGrpSpPr>
          <p:nvPr/>
        </p:nvGrpSpPr>
        <p:grpSpPr bwMode="auto">
          <a:xfrm>
            <a:off x="3949700" y="4533900"/>
            <a:ext cx="1993900" cy="723900"/>
            <a:chOff x="2464" y="2816"/>
            <a:chExt cx="1256" cy="456"/>
          </a:xfrm>
        </p:grpSpPr>
        <p:sp>
          <p:nvSpPr>
            <p:cNvPr id="377861" name="Rectangle 1029"/>
            <p:cNvSpPr>
              <a:spLocks noChangeArrowheads="1"/>
            </p:cNvSpPr>
            <p:nvPr/>
          </p:nvSpPr>
          <p:spPr bwMode="auto">
            <a:xfrm>
              <a:off x="2464" y="2816"/>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latin typeface="Arial" charset="0"/>
                <a:ea typeface="+mn-ea"/>
              </a:endParaRPr>
            </a:p>
          </p:txBody>
        </p:sp>
        <p:sp>
          <p:nvSpPr>
            <p:cNvPr id="377862" name="Rectangle 1030"/>
            <p:cNvSpPr>
              <a:spLocks noChangeArrowheads="1"/>
            </p:cNvSpPr>
            <p:nvPr/>
          </p:nvSpPr>
          <p:spPr bwMode="auto">
            <a:xfrm>
              <a:off x="3240" y="3128"/>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latin typeface="Arial" charset="0"/>
                <a:ea typeface="+mn-ea"/>
              </a:endParaRPr>
            </a:p>
          </p:txBody>
        </p:sp>
        <p:sp>
          <p:nvSpPr>
            <p:cNvPr id="377863" name="Line 1031"/>
            <p:cNvSpPr>
              <a:spLocks noChangeShapeType="1"/>
            </p:cNvSpPr>
            <p:nvPr/>
          </p:nvSpPr>
          <p:spPr bwMode="auto">
            <a:xfrm>
              <a:off x="2976" y="2976"/>
              <a:ext cx="240" cy="14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gr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Planning and Control</a:t>
            </a:r>
          </a:p>
        </p:txBody>
      </p:sp>
      <p:sp>
        <p:nvSpPr>
          <p:cNvPr id="308227" name="Rectangle 3"/>
          <p:cNvSpPr>
            <a:spLocks noGrp="1" noChangeArrowheads="1"/>
          </p:cNvSpPr>
          <p:nvPr>
            <p:ph type="body" sz="half" idx="1"/>
          </p:nvPr>
        </p:nvSpPr>
        <p:spPr>
          <a:xfrm>
            <a:off x="457200" y="1524000"/>
            <a:ext cx="4044950" cy="3352800"/>
          </a:xfrm>
          <a:solidFill>
            <a:schemeClr val="accent1"/>
          </a:solidFill>
          <a:effectLst>
            <a:outerShdw dist="35921" dir="2700000" algn="ctr" rotWithShape="0">
              <a:schemeClr val="bg2"/>
            </a:outerShdw>
          </a:effectLst>
        </p:spPr>
        <p:txBody>
          <a:bodyPr lIns="90488" tIns="44450" rIns="90488" bIns="44450"/>
          <a:lstStyle/>
          <a:p>
            <a:pPr eaLnBrk="1" hangingPunct="1">
              <a:buFont typeface="Times" charset="0"/>
              <a:buNone/>
            </a:pPr>
            <a:r>
              <a:rPr lang="en-US" sz="2500" b="1" smtClean="0">
                <a:solidFill>
                  <a:srgbClr val="FFFFEF"/>
                </a:solidFill>
                <a:ea typeface="ＭＳ Ｐゴシック" pitchFamily="34" charset="-128"/>
              </a:rPr>
              <a:t>Planning</a:t>
            </a:r>
            <a:r>
              <a:rPr lang="en-US" sz="2500" smtClean="0">
                <a:solidFill>
                  <a:srgbClr val="FFFFFF"/>
                </a:solidFill>
                <a:ea typeface="ＭＳ Ｐゴシック" pitchFamily="34" charset="-128"/>
              </a:rPr>
              <a:t> – </a:t>
            </a:r>
            <a:br>
              <a:rPr lang="en-US" sz="2500" smtClean="0">
                <a:solidFill>
                  <a:srgbClr val="FFFFFF"/>
                </a:solidFill>
                <a:ea typeface="ＭＳ Ｐゴシック" pitchFamily="34" charset="-128"/>
              </a:rPr>
            </a:br>
            <a:r>
              <a:rPr lang="en-US" sz="2500" smtClean="0">
                <a:solidFill>
                  <a:srgbClr val="FFFFFF"/>
                </a:solidFill>
                <a:ea typeface="ＭＳ Ｐゴシック" pitchFamily="34" charset="-128"/>
              </a:rPr>
              <a:t>involves developing objectives and preparing various budgets to achieve these objectives.</a:t>
            </a:r>
          </a:p>
        </p:txBody>
      </p:sp>
      <p:sp>
        <p:nvSpPr>
          <p:cNvPr id="308228" name="Rectangle 4"/>
          <p:cNvSpPr>
            <a:spLocks noGrp="1" noChangeArrowheads="1"/>
          </p:cNvSpPr>
          <p:nvPr>
            <p:ph type="body" sz="half" idx="2"/>
          </p:nvPr>
        </p:nvSpPr>
        <p:spPr>
          <a:xfrm>
            <a:off x="4718050" y="1524000"/>
            <a:ext cx="4044950" cy="3352800"/>
          </a:xfrm>
          <a:solidFill>
            <a:schemeClr val="hlink"/>
          </a:solidFill>
          <a:ln w="12700">
            <a:solidFill>
              <a:schemeClr val="tx1"/>
            </a:solidFill>
          </a:ln>
          <a:effectLst>
            <a:outerShdw dist="35921" dir="2700000" algn="ctr" rotWithShape="0">
              <a:schemeClr val="bg2"/>
            </a:outerShdw>
          </a:effectLst>
        </p:spPr>
        <p:txBody>
          <a:bodyPr lIns="90488" tIns="44450" rIns="90488" bIns="44450"/>
          <a:lstStyle/>
          <a:p>
            <a:pPr eaLnBrk="1" hangingPunct="1">
              <a:buFont typeface="Times" charset="0"/>
              <a:buNone/>
            </a:pPr>
            <a:r>
              <a:rPr lang="en-US" sz="2500" b="1" smtClean="0">
                <a:solidFill>
                  <a:srgbClr val="FFFFEF"/>
                </a:solidFill>
                <a:ea typeface="ＭＳ Ｐゴシック" pitchFamily="34" charset="-128"/>
              </a:rPr>
              <a:t>Control</a:t>
            </a:r>
            <a:r>
              <a:rPr lang="en-US" sz="2500" b="1" smtClean="0">
                <a:solidFill>
                  <a:schemeClr val="accent2"/>
                </a:solidFill>
                <a:ea typeface="ＭＳ Ｐゴシック" pitchFamily="34" charset="-128"/>
              </a:rPr>
              <a:t> </a:t>
            </a:r>
            <a:r>
              <a:rPr lang="en-US" sz="2500" smtClean="0">
                <a:solidFill>
                  <a:srgbClr val="FFFFFF"/>
                </a:solidFill>
                <a:ea typeface="ＭＳ Ｐゴシック" pitchFamily="34" charset="-128"/>
              </a:rPr>
              <a:t>– </a:t>
            </a:r>
            <a:br>
              <a:rPr lang="en-US" sz="2500" smtClean="0">
                <a:solidFill>
                  <a:srgbClr val="FFFFFF"/>
                </a:solidFill>
                <a:ea typeface="ＭＳ Ｐゴシック" pitchFamily="34" charset="-128"/>
              </a:rPr>
            </a:br>
            <a:r>
              <a:rPr lang="en-US" sz="2500" smtClean="0">
                <a:solidFill>
                  <a:srgbClr val="FFFFFF"/>
                </a:solidFill>
                <a:ea typeface="ＭＳ Ｐゴシック" pitchFamily="34" charset="-128"/>
              </a:rPr>
              <a:t>involves the steps taken by management that attempt to ensure the objectives are attained.</a:t>
            </a:r>
          </a:p>
        </p:txBody>
      </p:sp>
      <p:pic>
        <p:nvPicPr>
          <p:cNvPr id="11268" name="Picture 5" descr="j0283557"/>
          <p:cNvPicPr>
            <a:picLocks noChangeAspect="1" noChangeArrowheads="1" noCrop="1"/>
          </p:cNvPicPr>
          <p:nvPr/>
        </p:nvPicPr>
        <p:blipFill>
          <a:blip r:embed="rId3"/>
          <a:srcRect/>
          <a:stretch>
            <a:fillRect/>
          </a:stretch>
        </p:blipFill>
        <p:spPr bwMode="auto">
          <a:xfrm>
            <a:off x="5715000" y="5257800"/>
            <a:ext cx="2057400" cy="977900"/>
          </a:xfrm>
          <a:prstGeom prst="rect">
            <a:avLst/>
          </a:prstGeom>
          <a:noFill/>
          <a:ln w="9525">
            <a:noFill/>
            <a:miter lim="800000"/>
            <a:headEnd/>
            <a:tailEnd/>
          </a:ln>
        </p:spPr>
      </p:pic>
      <p:pic>
        <p:nvPicPr>
          <p:cNvPr id="11269" name="Picture 6" descr="j0283763"/>
          <p:cNvPicPr>
            <a:picLocks noChangeAspect="1" noChangeArrowheads="1" noCrop="1"/>
          </p:cNvPicPr>
          <p:nvPr/>
        </p:nvPicPr>
        <p:blipFill>
          <a:blip r:embed="rId4"/>
          <a:srcRect/>
          <a:stretch>
            <a:fillRect/>
          </a:stretch>
        </p:blipFill>
        <p:spPr bwMode="auto">
          <a:xfrm>
            <a:off x="1905000" y="5105400"/>
            <a:ext cx="1371600" cy="12223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up)">
                                      <p:cBhvr>
                                        <p:cTn id="7" dur="500"/>
                                        <p:tgtEl>
                                          <p:spTgt spid="308227">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8228">
                                            <p:txEl>
                                              <p:pRg st="0" end="0"/>
                                            </p:txEl>
                                          </p:spTgt>
                                        </p:tgtEl>
                                        <p:attrNameLst>
                                          <p:attrName>style.visibility</p:attrName>
                                        </p:attrNameLst>
                                      </p:cBhvr>
                                      <p:to>
                                        <p:strVal val="visible"/>
                                      </p:to>
                                    </p:set>
                                    <p:animEffect transition="in" filter="wipe(up)">
                                      <p:cBhvr>
                                        <p:cTn id="11" dur="500"/>
                                        <p:tgtEl>
                                          <p:spTgt spid="308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autoUpdateAnimBg="0" advAuto="0"/>
      <p:bldP spid="30822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Materials Budget</a:t>
            </a:r>
          </a:p>
        </p:txBody>
      </p:sp>
      <p:pic>
        <p:nvPicPr>
          <p:cNvPr id="84994" name="Picture 3" descr="C9DirectMat4"/>
          <p:cNvPicPr>
            <a:picLocks noChangeAspect="1" noChangeArrowheads="1"/>
          </p:cNvPicPr>
          <p:nvPr/>
        </p:nvPicPr>
        <p:blipFill>
          <a:blip r:embed="rId3"/>
          <a:srcRect/>
          <a:stretch>
            <a:fillRect/>
          </a:stretch>
        </p:blipFill>
        <p:spPr bwMode="auto">
          <a:xfrm>
            <a:off x="200025" y="1628775"/>
            <a:ext cx="8715375" cy="3827463"/>
          </a:xfrm>
          <a:prstGeom prst="rect">
            <a:avLst/>
          </a:prstGeom>
          <a:noFill/>
          <a:ln w="9525">
            <a:solidFill>
              <a:schemeClr val="tx1"/>
            </a:solidFill>
            <a:miter lim="800000"/>
            <a:headEnd/>
            <a:tailEnd/>
          </a:ln>
        </p:spPr>
      </p:pic>
      <p:grpSp>
        <p:nvGrpSpPr>
          <p:cNvPr id="84995" name="Group 4"/>
          <p:cNvGrpSpPr>
            <a:grpSpLocks/>
          </p:cNvGrpSpPr>
          <p:nvPr/>
        </p:nvGrpSpPr>
        <p:grpSpPr bwMode="auto">
          <a:xfrm>
            <a:off x="5249863" y="4295775"/>
            <a:ext cx="3817937" cy="1981200"/>
            <a:chOff x="3259" y="2496"/>
            <a:chExt cx="2405" cy="1248"/>
          </a:xfrm>
        </p:grpSpPr>
        <p:sp>
          <p:nvSpPr>
            <p:cNvPr id="379909" name="Text Box 5"/>
            <p:cNvSpPr txBox="1">
              <a:spLocks noChangeArrowheads="1"/>
            </p:cNvSpPr>
            <p:nvPr/>
          </p:nvSpPr>
          <p:spPr bwMode="auto">
            <a:xfrm>
              <a:off x="3259" y="3456"/>
              <a:ext cx="2405" cy="288"/>
            </a:xfrm>
            <a:prstGeom prst="rect">
              <a:avLst/>
            </a:prstGeom>
            <a:solidFill>
              <a:schemeClr val="hlink"/>
            </a:solidFill>
            <a:ln w="9525">
              <a:noFill/>
              <a:miter lim="800000"/>
              <a:headEnd/>
              <a:tailEnd/>
            </a:ln>
            <a:effectLst>
              <a:outerShdw blurRad="63500" dist="38099" dir="2700000" algn="ctr" rotWithShape="0">
                <a:srgbClr val="000000">
                  <a:alpha val="74998"/>
                </a:srgbClr>
              </a:outerShdw>
            </a:effectLst>
          </p:spPr>
          <p:txBody>
            <a:bodyPr>
              <a:spAutoFit/>
            </a:bodyPr>
            <a:lstStyle>
              <a:lvl1pPr>
                <a:defRPr sz="3000">
                  <a:solidFill>
                    <a:schemeClr val="tx1"/>
                  </a:solidFill>
                  <a:latin typeface="Arial" charset="0"/>
                  <a:ea typeface="ＭＳ Ｐゴシック" charset="0"/>
                  <a:cs typeface="ＭＳ Ｐゴシック" charset="0"/>
                </a:defRPr>
              </a:lvl1pPr>
              <a:lvl2pPr marL="37931725" indent="-37474525">
                <a:defRPr sz="3000">
                  <a:solidFill>
                    <a:schemeClr val="tx1"/>
                  </a:solidFill>
                  <a:latin typeface="Arial" charset="0"/>
                  <a:ea typeface="ＭＳ Ｐゴシック" charset="0"/>
                </a:defRPr>
              </a:lvl2pPr>
              <a:lvl3pPr>
                <a:defRPr sz="3000">
                  <a:solidFill>
                    <a:schemeClr val="tx1"/>
                  </a:solidFill>
                  <a:latin typeface="Arial" charset="0"/>
                  <a:ea typeface="ＭＳ Ｐゴシック" charset="0"/>
                </a:defRPr>
              </a:lvl3pPr>
              <a:lvl4pPr>
                <a:defRPr sz="3000">
                  <a:solidFill>
                    <a:schemeClr val="tx1"/>
                  </a:solidFill>
                  <a:latin typeface="Arial" charset="0"/>
                  <a:ea typeface="ＭＳ Ｐゴシック" charset="0"/>
                </a:defRPr>
              </a:lvl4pPr>
              <a:lvl5pPr>
                <a:defRPr sz="3000">
                  <a:solidFill>
                    <a:schemeClr val="tx1"/>
                  </a:solidFill>
                  <a:latin typeface="Arial" charset="0"/>
                  <a:ea typeface="ＭＳ Ｐゴシック" charset="0"/>
                </a:defRPr>
              </a:lvl5pPr>
              <a:lvl6pPr marL="457200" eaLnBrk="0" fontAlgn="base" hangingPunct="0">
                <a:spcBef>
                  <a:spcPct val="0"/>
                </a:spcBef>
                <a:spcAft>
                  <a:spcPct val="0"/>
                </a:spcAft>
                <a:defRPr sz="3000">
                  <a:solidFill>
                    <a:schemeClr val="tx1"/>
                  </a:solidFill>
                  <a:latin typeface="Arial" charset="0"/>
                  <a:ea typeface="ＭＳ Ｐゴシック" charset="0"/>
                </a:defRPr>
              </a:lvl6pPr>
              <a:lvl7pPr marL="914400" eaLnBrk="0" fontAlgn="base" hangingPunct="0">
                <a:spcBef>
                  <a:spcPct val="0"/>
                </a:spcBef>
                <a:spcAft>
                  <a:spcPct val="0"/>
                </a:spcAft>
                <a:defRPr sz="3000">
                  <a:solidFill>
                    <a:schemeClr val="tx1"/>
                  </a:solidFill>
                  <a:latin typeface="Arial" charset="0"/>
                  <a:ea typeface="ＭＳ Ｐゴシック" charset="0"/>
                </a:defRPr>
              </a:lvl7pPr>
              <a:lvl8pPr marL="1371600" eaLnBrk="0" fontAlgn="base" hangingPunct="0">
                <a:spcBef>
                  <a:spcPct val="0"/>
                </a:spcBef>
                <a:spcAft>
                  <a:spcPct val="0"/>
                </a:spcAft>
                <a:defRPr sz="3000">
                  <a:solidFill>
                    <a:schemeClr val="tx1"/>
                  </a:solidFill>
                  <a:latin typeface="Arial" charset="0"/>
                  <a:ea typeface="ＭＳ Ｐゴシック" charset="0"/>
                </a:defRPr>
              </a:lvl8pPr>
              <a:lvl9pPr marL="1828800" eaLnBrk="0" fontAlgn="base" hangingPunct="0">
                <a:spcBef>
                  <a:spcPct val="0"/>
                </a:spcBef>
                <a:spcAft>
                  <a:spcPct val="0"/>
                </a:spcAft>
                <a:defRPr sz="3000">
                  <a:solidFill>
                    <a:schemeClr val="tx1"/>
                  </a:solidFill>
                  <a:latin typeface="Arial" charset="0"/>
                  <a:ea typeface="ＭＳ Ｐゴシック" charset="0"/>
                </a:defRPr>
              </a:lvl9pPr>
            </a:lstStyle>
            <a:p>
              <a:pPr>
                <a:defRPr/>
              </a:pPr>
              <a:r>
                <a:rPr lang="en-US" sz="2400" smtClean="0">
                  <a:solidFill>
                    <a:srgbClr val="FFFFEF"/>
                  </a:solidFill>
                </a:rPr>
                <a:t>Assumed ending inventory</a:t>
              </a:r>
              <a:endParaRPr lang="en-US" sz="2800" smtClean="0">
                <a:solidFill>
                  <a:srgbClr val="FFFFEF"/>
                </a:solidFill>
                <a:latin typeface="Times New Roman" charset="0"/>
              </a:endParaRPr>
            </a:p>
          </p:txBody>
        </p:sp>
        <p:sp>
          <p:nvSpPr>
            <p:cNvPr id="379910" name="Line 6"/>
            <p:cNvSpPr>
              <a:spLocks noChangeShapeType="1"/>
            </p:cNvSpPr>
            <p:nvPr/>
          </p:nvSpPr>
          <p:spPr bwMode="auto">
            <a:xfrm flipH="1" flipV="1">
              <a:off x="4512" y="2496"/>
              <a:ext cx="288" cy="960"/>
            </a:xfrm>
            <a:prstGeom prst="line">
              <a:avLst/>
            </a:prstGeom>
            <a:noFill/>
            <a:ln w="28575">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grpSp>
      <p:grpSp>
        <p:nvGrpSpPr>
          <p:cNvPr id="84996" name="Group 7"/>
          <p:cNvGrpSpPr>
            <a:grpSpLocks/>
          </p:cNvGrpSpPr>
          <p:nvPr/>
        </p:nvGrpSpPr>
        <p:grpSpPr bwMode="auto">
          <a:xfrm>
            <a:off x="5283200" y="4127500"/>
            <a:ext cx="1993900" cy="723900"/>
            <a:chOff x="2464" y="2816"/>
            <a:chExt cx="1256" cy="456"/>
          </a:xfrm>
        </p:grpSpPr>
        <p:sp>
          <p:nvSpPr>
            <p:cNvPr id="379912" name="Rectangle 8"/>
            <p:cNvSpPr>
              <a:spLocks noChangeArrowheads="1"/>
            </p:cNvSpPr>
            <p:nvPr/>
          </p:nvSpPr>
          <p:spPr bwMode="auto">
            <a:xfrm>
              <a:off x="2464" y="2816"/>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latin typeface="Arial" charset="0"/>
                <a:ea typeface="+mn-ea"/>
              </a:endParaRPr>
            </a:p>
          </p:txBody>
        </p:sp>
        <p:sp>
          <p:nvSpPr>
            <p:cNvPr id="379913" name="Rectangle 9"/>
            <p:cNvSpPr>
              <a:spLocks noChangeArrowheads="1"/>
            </p:cNvSpPr>
            <p:nvPr/>
          </p:nvSpPr>
          <p:spPr bwMode="auto">
            <a:xfrm>
              <a:off x="3240" y="3128"/>
              <a:ext cx="480" cy="144"/>
            </a:xfrm>
            <a:prstGeom prst="rect">
              <a:avLst/>
            </a:prstGeom>
            <a:noFill/>
            <a:ln w="28575">
              <a:solidFill>
                <a:srgbClr val="FF0000"/>
              </a:solidFill>
              <a:miter lim="800000"/>
              <a:headEnd/>
              <a:tailEnd/>
            </a:ln>
            <a:effectLst>
              <a:outerShdw dist="28398" dir="1593903" algn="ctr" rotWithShape="0">
                <a:schemeClr val="bg2"/>
              </a:outerShdw>
            </a:effectLst>
          </p:spPr>
          <p:txBody>
            <a:bodyPr wrap="none" anchor="ctr"/>
            <a:lstStyle/>
            <a:p>
              <a:pPr>
                <a:defRPr/>
              </a:pPr>
              <a:endParaRPr lang="en-US">
                <a:latin typeface="Arial" charset="0"/>
                <a:ea typeface="+mn-ea"/>
              </a:endParaRPr>
            </a:p>
          </p:txBody>
        </p:sp>
        <p:sp>
          <p:nvSpPr>
            <p:cNvPr id="379914" name="Line 10"/>
            <p:cNvSpPr>
              <a:spLocks noChangeShapeType="1"/>
            </p:cNvSpPr>
            <p:nvPr/>
          </p:nvSpPr>
          <p:spPr bwMode="auto">
            <a:xfrm>
              <a:off x="2976" y="2976"/>
              <a:ext cx="240" cy="14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gr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noFill/>
        </p:spPr>
        <p:txBody>
          <a:bodyPr lIns="90488" tIns="44450" rIns="90488" bIns="44450"/>
          <a:lstStyle/>
          <a:p>
            <a:pPr eaLnBrk="1" hangingPunct="1"/>
            <a:r>
              <a:rPr lang="en-US" sz="1900" smtClean="0">
                <a:ea typeface="ＭＳ Ｐゴシック" pitchFamily="34" charset="-128"/>
              </a:rPr>
              <a:t>Expected Cash Disbursement for Materials</a:t>
            </a:r>
            <a:endParaRPr lang="en-US" smtClean="0">
              <a:ea typeface="ＭＳ Ｐゴシック" pitchFamily="34" charset="-128"/>
            </a:endParaRPr>
          </a:p>
        </p:txBody>
      </p:sp>
      <p:sp>
        <p:nvSpPr>
          <p:cNvPr id="381955" name="Rectangle 3"/>
          <p:cNvSpPr>
            <a:spLocks noGrp="1" noChangeArrowheads="1"/>
          </p:cNvSpPr>
          <p:nvPr>
            <p:ph type="body" idx="1"/>
          </p:nvPr>
        </p:nvSpPr>
        <p:spPr>
          <a:xfrm>
            <a:off x="152400" y="1371600"/>
            <a:ext cx="8763000" cy="5105400"/>
          </a:xfrm>
          <a:solidFill>
            <a:schemeClr val="folHlink"/>
          </a:solidFill>
          <a:ln w="12700">
            <a:solidFill>
              <a:srgbClr val="000000"/>
            </a:solidFill>
          </a:ln>
          <a:effectLst>
            <a:outerShdw dist="71842" dir="2700000" algn="ctr" rotWithShape="0">
              <a:srgbClr val="000000"/>
            </a:outerShdw>
          </a:effectLst>
        </p:spPr>
        <p:txBody>
          <a:bodyPr lIns="90488" tIns="44450" rIns="90488" bIns="44450"/>
          <a:lstStyle/>
          <a:p>
            <a:pPr eaLnBrk="1" hangingPunct="1">
              <a:lnSpc>
                <a:spcPct val="95000"/>
              </a:lnSpc>
              <a:spcBef>
                <a:spcPct val="40000"/>
              </a:spcBef>
              <a:buClr>
                <a:schemeClr val="tx1"/>
              </a:buClr>
            </a:pPr>
            <a:endParaRPr lang="en-US" sz="2200" smtClean="0">
              <a:ea typeface="ＭＳ Ｐゴシック" pitchFamily="34" charset="-128"/>
            </a:endParaRPr>
          </a:p>
          <a:p>
            <a:pPr eaLnBrk="1" hangingPunct="1">
              <a:lnSpc>
                <a:spcPct val="95000"/>
              </a:lnSpc>
              <a:spcBef>
                <a:spcPct val="40000"/>
              </a:spcBef>
              <a:buClr>
                <a:schemeClr val="tx1"/>
              </a:buClr>
            </a:pPr>
            <a:r>
              <a:rPr lang="en-US" sz="2200" smtClean="0">
                <a:ea typeface="ＭＳ Ｐゴシック" pitchFamily="34" charset="-128"/>
              </a:rPr>
              <a:t>Royal pays </a:t>
            </a:r>
            <a:r>
              <a:rPr lang="en-US" sz="2200" i="1" smtClean="0">
                <a:ea typeface="ＭＳ Ｐゴシック" pitchFamily="34" charset="-128"/>
              </a:rPr>
              <a:t>$0.40 per pound</a:t>
            </a:r>
            <a:r>
              <a:rPr lang="en-US" sz="2200" smtClean="0">
                <a:ea typeface="ＭＳ Ｐゴシック" pitchFamily="34" charset="-128"/>
              </a:rPr>
              <a:t> for its materials.</a:t>
            </a:r>
          </a:p>
          <a:p>
            <a:pPr eaLnBrk="1" hangingPunct="1">
              <a:lnSpc>
                <a:spcPct val="95000"/>
              </a:lnSpc>
              <a:spcBef>
                <a:spcPct val="40000"/>
              </a:spcBef>
              <a:buClr>
                <a:schemeClr val="tx1"/>
              </a:buClr>
            </a:pPr>
            <a:r>
              <a:rPr lang="en-US" sz="2200" i="1" smtClean="0">
                <a:ea typeface="ＭＳ Ｐゴシック" pitchFamily="34" charset="-128"/>
              </a:rPr>
              <a:t>One-half </a:t>
            </a:r>
            <a:r>
              <a:rPr lang="en-US" sz="2200" smtClean="0">
                <a:ea typeface="ＭＳ Ｐゴシック" pitchFamily="34" charset="-128"/>
              </a:rPr>
              <a:t>of a month</a:t>
            </a:r>
            <a:r>
              <a:rPr lang="en-US" altLang="en-US" sz="2200" smtClean="0">
                <a:ea typeface="ＭＳ Ｐゴシック" pitchFamily="34" charset="-128"/>
              </a:rPr>
              <a:t>’</a:t>
            </a:r>
            <a:r>
              <a:rPr lang="en-US" sz="2200" smtClean="0">
                <a:ea typeface="ＭＳ Ｐゴシック" pitchFamily="34" charset="-128"/>
              </a:rPr>
              <a:t>s purchases is paid for in the month of purchase; the other half is paid in the following month.</a:t>
            </a:r>
          </a:p>
          <a:p>
            <a:pPr eaLnBrk="1" hangingPunct="1">
              <a:lnSpc>
                <a:spcPct val="95000"/>
              </a:lnSpc>
              <a:spcBef>
                <a:spcPct val="40000"/>
              </a:spcBef>
              <a:buClr>
                <a:schemeClr val="tx1"/>
              </a:buClr>
            </a:pPr>
            <a:r>
              <a:rPr lang="en-US" sz="2200" smtClean="0">
                <a:ea typeface="ＭＳ Ｐゴシック" pitchFamily="34" charset="-128"/>
              </a:rPr>
              <a:t>The March 31 accounts payable balance is $12,000.</a:t>
            </a:r>
          </a:p>
          <a:p>
            <a:pPr algn="ctr" eaLnBrk="1" hangingPunct="1">
              <a:buClr>
                <a:schemeClr val="tx1"/>
              </a:buClr>
              <a:buFont typeface="Monotype Sorts" charset="2"/>
              <a:buChar char=" "/>
            </a:pPr>
            <a:r>
              <a:rPr lang="en-US" sz="2200" smtClean="0">
                <a:ea typeface="ＭＳ Ｐゴシック" pitchFamily="34" charset="-128"/>
              </a:rPr>
              <a:t/>
            </a:r>
            <a:br>
              <a:rPr lang="en-US" sz="2200" smtClean="0">
                <a:ea typeface="ＭＳ Ｐゴシック" pitchFamily="34" charset="-128"/>
              </a:rPr>
            </a:br>
            <a:r>
              <a:rPr lang="en-US" sz="2200" smtClean="0">
                <a:ea typeface="ＭＳ Ｐゴシック" pitchFamily="34" charset="-128"/>
              </a:rPr>
              <a:t>Let</a:t>
            </a:r>
            <a:r>
              <a:rPr lang="en-US" altLang="en-US" sz="2200" smtClean="0">
                <a:ea typeface="ＭＳ Ｐゴシック" pitchFamily="34" charset="-128"/>
              </a:rPr>
              <a:t>’</a:t>
            </a:r>
            <a:r>
              <a:rPr lang="en-US" sz="2200" smtClean="0">
                <a:ea typeface="ＭＳ Ｐゴシック" pitchFamily="34" charset="-128"/>
              </a:rPr>
              <a:t>s calculate expected cash disbursements.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1955">
                                            <p:txEl>
                                              <p:pRg st="1" end="1"/>
                                            </p:txEl>
                                          </p:spTgt>
                                        </p:tgtEl>
                                        <p:attrNameLst>
                                          <p:attrName>style.visibility</p:attrName>
                                        </p:attrNameLst>
                                      </p:cBhvr>
                                      <p:to>
                                        <p:strVal val="visible"/>
                                      </p:to>
                                    </p:set>
                                    <p:animEffect transition="in" filter="wipe(up)">
                                      <p:cBhvr>
                                        <p:cTn id="7" dur="500"/>
                                        <p:tgtEl>
                                          <p:spTgt spid="381955">
                                            <p:txEl>
                                              <p:pRg st="1" end="1"/>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1955">
                                            <p:txEl>
                                              <p:pRg st="2" end="2"/>
                                            </p:txEl>
                                          </p:spTgt>
                                        </p:tgtEl>
                                        <p:attrNameLst>
                                          <p:attrName>style.visibility</p:attrName>
                                        </p:attrNameLst>
                                      </p:cBhvr>
                                      <p:to>
                                        <p:strVal val="visible"/>
                                      </p:to>
                                    </p:set>
                                    <p:animEffect transition="in" filter="wipe(up)">
                                      <p:cBhvr>
                                        <p:cTn id="11" dur="500"/>
                                        <p:tgtEl>
                                          <p:spTgt spid="381955">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81955">
                                            <p:txEl>
                                              <p:pRg st="3" end="3"/>
                                            </p:txEl>
                                          </p:spTgt>
                                        </p:tgtEl>
                                        <p:attrNameLst>
                                          <p:attrName>style.visibility</p:attrName>
                                        </p:attrNameLst>
                                      </p:cBhvr>
                                      <p:to>
                                        <p:strVal val="visible"/>
                                      </p:to>
                                    </p:set>
                                    <p:animEffect transition="in" filter="wipe(up)">
                                      <p:cBhvr>
                                        <p:cTn id="15" dur="500"/>
                                        <p:tgtEl>
                                          <p:spTgt spid="381955">
                                            <p:txEl>
                                              <p:pRg st="3" end="3"/>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81955">
                                            <p:txEl>
                                              <p:pRg st="4" end="4"/>
                                            </p:txEl>
                                          </p:spTgt>
                                        </p:tgtEl>
                                        <p:attrNameLst>
                                          <p:attrName>style.visibility</p:attrName>
                                        </p:attrNameLst>
                                      </p:cBhvr>
                                      <p:to>
                                        <p:strVal val="visible"/>
                                      </p:to>
                                    </p:set>
                                    <p:animEffect transition="in" filter="wipe(up)">
                                      <p:cBhvr>
                                        <p:cTn id="19" dur="500"/>
                                        <p:tgtEl>
                                          <p:spTgt spid="381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noFill/>
        </p:spPr>
        <p:txBody>
          <a:bodyPr lIns="90488" tIns="44450" rIns="90488" bIns="44450"/>
          <a:lstStyle/>
          <a:p>
            <a:pPr eaLnBrk="1" hangingPunct="1"/>
            <a:r>
              <a:rPr lang="en-US" sz="1900" smtClean="0">
                <a:ea typeface="ＭＳ Ｐゴシック" pitchFamily="34" charset="-128"/>
              </a:rPr>
              <a:t>Expected Cash Disbursement for Materials</a:t>
            </a:r>
          </a:p>
        </p:txBody>
      </p:sp>
      <p:pic>
        <p:nvPicPr>
          <p:cNvPr id="89090" name="Picture 3" descr="C9CashDis1"/>
          <p:cNvPicPr>
            <a:picLocks noChangeAspect="1" noChangeArrowheads="1"/>
          </p:cNvPicPr>
          <p:nvPr/>
        </p:nvPicPr>
        <p:blipFill>
          <a:blip r:embed="rId3"/>
          <a:srcRect/>
          <a:stretch>
            <a:fillRect/>
          </a:stretch>
        </p:blipFill>
        <p:spPr bwMode="auto">
          <a:xfrm>
            <a:off x="152400" y="1371600"/>
            <a:ext cx="8915400" cy="4713288"/>
          </a:xfrm>
          <a:prstGeom prst="rect">
            <a:avLst/>
          </a:prstGeom>
          <a:noFill/>
          <a:ln w="9525">
            <a:solidFill>
              <a:schemeClr val="tx1"/>
            </a:solidFill>
            <a:miter lim="800000"/>
            <a:headEnd/>
            <a:tailEnd/>
          </a:ln>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noFill/>
        </p:spPr>
        <p:txBody>
          <a:bodyPr lIns="90488" tIns="44450" rIns="90488" bIns="44450"/>
          <a:lstStyle/>
          <a:p>
            <a:pPr eaLnBrk="1" hangingPunct="1"/>
            <a:r>
              <a:rPr lang="en-US" sz="1900" smtClean="0">
                <a:ea typeface="ＭＳ Ｐゴシック" pitchFamily="34" charset="-128"/>
              </a:rPr>
              <a:t>Expected Cash Disbursement for Materials</a:t>
            </a:r>
          </a:p>
        </p:txBody>
      </p:sp>
      <p:pic>
        <p:nvPicPr>
          <p:cNvPr id="91138" name="Picture 3" descr="C9CashDis2"/>
          <p:cNvPicPr>
            <a:picLocks noChangeAspect="1" noChangeArrowheads="1"/>
          </p:cNvPicPr>
          <p:nvPr/>
        </p:nvPicPr>
        <p:blipFill>
          <a:blip r:embed="rId3"/>
          <a:srcRect/>
          <a:stretch>
            <a:fillRect/>
          </a:stretch>
        </p:blipFill>
        <p:spPr bwMode="auto">
          <a:xfrm>
            <a:off x="228600" y="1295400"/>
            <a:ext cx="8610600" cy="4479925"/>
          </a:xfrm>
          <a:prstGeom prst="rect">
            <a:avLst/>
          </a:prstGeom>
          <a:noFill/>
          <a:ln w="9525">
            <a:solidFill>
              <a:schemeClr val="tx1"/>
            </a:solidFill>
            <a:miter lim="800000"/>
            <a:headEnd/>
            <a:tailEnd/>
          </a:ln>
        </p:spPr>
      </p:pic>
      <p:grpSp>
        <p:nvGrpSpPr>
          <p:cNvPr id="91139" name="Group 4"/>
          <p:cNvGrpSpPr>
            <a:grpSpLocks/>
          </p:cNvGrpSpPr>
          <p:nvPr/>
        </p:nvGrpSpPr>
        <p:grpSpPr bwMode="auto">
          <a:xfrm>
            <a:off x="642938" y="3505200"/>
            <a:ext cx="4638675" cy="2959100"/>
            <a:chOff x="405" y="2208"/>
            <a:chExt cx="2922" cy="1864"/>
          </a:xfrm>
        </p:grpSpPr>
        <p:sp>
          <p:nvSpPr>
            <p:cNvPr id="91141" name="Rectangle 5"/>
            <p:cNvSpPr>
              <a:spLocks noChangeArrowheads="1"/>
            </p:cNvSpPr>
            <p:nvPr/>
          </p:nvSpPr>
          <p:spPr bwMode="auto">
            <a:xfrm>
              <a:off x="528" y="2208"/>
              <a:ext cx="912" cy="336"/>
            </a:xfrm>
            <a:prstGeom prst="rect">
              <a:avLst/>
            </a:prstGeom>
            <a:solidFill>
              <a:srgbClr val="FFFFEF"/>
            </a:solidFill>
            <a:ln w="28575">
              <a:noFill/>
              <a:miter lim="800000"/>
              <a:headEnd/>
              <a:tailEnd/>
            </a:ln>
          </p:spPr>
          <p:txBody>
            <a:bodyPr wrap="none" anchor="ctr"/>
            <a:lstStyle/>
            <a:p>
              <a:endParaRPr lang="en-US"/>
            </a:p>
          </p:txBody>
        </p:sp>
        <p:sp>
          <p:nvSpPr>
            <p:cNvPr id="386054" name="Line 6"/>
            <p:cNvSpPr>
              <a:spLocks noChangeShapeType="1"/>
            </p:cNvSpPr>
            <p:nvPr/>
          </p:nvSpPr>
          <p:spPr bwMode="auto">
            <a:xfrm flipH="1" flipV="1">
              <a:off x="1196" y="2544"/>
              <a:ext cx="724" cy="1248"/>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86055" name="Rectangle 7"/>
            <p:cNvSpPr>
              <a:spLocks noChangeArrowheads="1"/>
            </p:cNvSpPr>
            <p:nvPr/>
          </p:nvSpPr>
          <p:spPr bwMode="auto">
            <a:xfrm>
              <a:off x="405" y="3786"/>
              <a:ext cx="2922" cy="286"/>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r>
                <a:rPr lang="en-US" sz="2400">
                  <a:solidFill>
                    <a:srgbClr val="FFFF00"/>
                  </a:solidFill>
                </a:rPr>
                <a:t>140,000 lbs. × $.40/lb. = $56,000</a:t>
              </a:r>
            </a:p>
          </p:txBody>
        </p:sp>
      </p:grpSp>
      <p:sp>
        <p:nvSpPr>
          <p:cNvPr id="386056" name="Rectangle 8"/>
          <p:cNvSpPr>
            <a:spLocks noChangeArrowheads="1"/>
          </p:cNvSpPr>
          <p:nvPr/>
        </p:nvSpPr>
        <p:spPr bwMode="auto">
          <a:xfrm>
            <a:off x="3886200" y="4343400"/>
            <a:ext cx="4572000" cy="1143000"/>
          </a:xfrm>
          <a:prstGeom prst="rect">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en-US" sz="2400">
                <a:solidFill>
                  <a:srgbClr val="FFFFEF"/>
                </a:solidFill>
                <a:latin typeface="Arial" charset="0"/>
                <a:ea typeface="+mn-ea"/>
              </a:rPr>
              <a:t>Compute the expected cash</a:t>
            </a:r>
            <a:br>
              <a:rPr lang="en-US" sz="2400">
                <a:solidFill>
                  <a:srgbClr val="FFFFEF"/>
                </a:solidFill>
                <a:latin typeface="Arial" charset="0"/>
                <a:ea typeface="+mn-ea"/>
              </a:rPr>
            </a:br>
            <a:r>
              <a:rPr lang="en-US" sz="2400">
                <a:solidFill>
                  <a:srgbClr val="FFFFEF"/>
                </a:solidFill>
                <a:latin typeface="Arial" charset="0"/>
                <a:ea typeface="+mn-ea"/>
              </a:rPr>
              <a:t>disbursements for materials</a:t>
            </a:r>
            <a:br>
              <a:rPr lang="en-US" sz="2400">
                <a:solidFill>
                  <a:srgbClr val="FFFFEF"/>
                </a:solidFill>
                <a:latin typeface="Arial" charset="0"/>
                <a:ea typeface="+mn-ea"/>
              </a:rPr>
            </a:br>
            <a:r>
              <a:rPr lang="en-US" sz="2400">
                <a:solidFill>
                  <a:srgbClr val="FFFFEF"/>
                </a:solidFill>
                <a:latin typeface="Arial" charset="0"/>
                <a:ea typeface="+mn-ea"/>
              </a:rPr>
              <a:t>for the quarter.</a:t>
            </a:r>
          </a:p>
        </p:txBody>
      </p:sp>
    </p:spTree>
  </p:cSld>
  <p:clrMapOvr>
    <a:masterClrMapping/>
  </p:clrMapOvr>
  <p:transition>
    <p:checke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388099" name="Rectangle 3"/>
          <p:cNvSpPr>
            <a:spLocks noGrp="1" noChangeArrowheads="1"/>
          </p:cNvSpPr>
          <p:nvPr>
            <p:ph type="body" idx="4294967295"/>
          </p:nvPr>
        </p:nvSpPr>
        <p:spPr>
          <a:xfrm>
            <a:off x="533400" y="1752600"/>
            <a:ext cx="8153400" cy="34290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are the total cash disbursements for the quarter? </a:t>
            </a:r>
          </a:p>
          <a:p>
            <a:pPr lvl="1" eaLnBrk="1" hangingPunct="1">
              <a:buFont typeface="Wingdings" pitchFamily="2" charset="2"/>
              <a:buNone/>
              <a:defRPr/>
            </a:pPr>
            <a:r>
              <a:rPr lang="en-US" smtClean="0"/>
              <a:t>a. $185,000</a:t>
            </a:r>
          </a:p>
          <a:p>
            <a:pPr lvl="1" eaLnBrk="1" hangingPunct="1">
              <a:buFont typeface="Wingdings" pitchFamily="2" charset="2"/>
              <a:buNone/>
              <a:defRPr/>
            </a:pPr>
            <a:r>
              <a:rPr lang="en-US" smtClean="0"/>
              <a:t>b. $  68,000</a:t>
            </a:r>
          </a:p>
          <a:p>
            <a:pPr lvl="1" eaLnBrk="1" hangingPunct="1">
              <a:buFont typeface="Wingdings" pitchFamily="2" charset="2"/>
              <a:buNone/>
              <a:defRPr/>
            </a:pPr>
            <a:r>
              <a:rPr lang="en-US" smtClean="0"/>
              <a:t>c. $  56,000</a:t>
            </a:r>
          </a:p>
          <a:p>
            <a:pPr lvl="1" eaLnBrk="1" hangingPunct="1">
              <a:buFont typeface="Wingdings" pitchFamily="2" charset="2"/>
              <a:buNone/>
              <a:defRPr/>
            </a:pPr>
            <a:r>
              <a:rPr lang="en-US" smtClean="0"/>
              <a:t>d. $201,400</a:t>
            </a:r>
          </a:p>
        </p:txBody>
      </p:sp>
      <p:pic>
        <p:nvPicPr>
          <p:cNvPr id="93187" name="Picture 4" descr="j0295576"/>
          <p:cNvPicPr>
            <a:picLocks noChangeAspect="1" noChangeArrowheads="1"/>
          </p:cNvPicPr>
          <p:nvPr/>
        </p:nvPicPr>
        <p:blipFill>
          <a:blip r:embed="rId3"/>
          <a:srcRect/>
          <a:stretch>
            <a:fillRect/>
          </a:stretch>
        </p:blipFill>
        <p:spPr bwMode="auto">
          <a:xfrm>
            <a:off x="6477000" y="41910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533400" y="1752600"/>
            <a:ext cx="8153400" cy="3429000"/>
          </a:xfrm>
          <a:prstGeom prst="rect">
            <a:avLst/>
          </a:prstGeom>
          <a:solidFill>
            <a:schemeClr val="fo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lstStyle/>
          <a:p>
            <a:pPr marL="342900" indent="-342900" eaLnBrk="1" hangingPunct="1">
              <a:spcBef>
                <a:spcPct val="20000"/>
              </a:spcBef>
              <a:buClr>
                <a:schemeClr val="accent1"/>
              </a:buClr>
              <a:buFont typeface="Times" pitchFamily="34" charset="0"/>
              <a:buNone/>
              <a:defRPr/>
            </a:pPr>
            <a:r>
              <a:rPr lang="en-US" sz="2200">
                <a:solidFill>
                  <a:srgbClr val="FFFFFF"/>
                </a:solidFill>
                <a:latin typeface="Verdana" pitchFamily="34" charset="0"/>
                <a:ea typeface="+mn-ea"/>
              </a:rPr>
              <a:t> 	</a:t>
            </a:r>
          </a:p>
          <a:p>
            <a:pPr marL="342900" indent="-342900" eaLnBrk="1" hangingPunct="1">
              <a:spcBef>
                <a:spcPct val="20000"/>
              </a:spcBef>
              <a:buClr>
                <a:schemeClr val="accent1"/>
              </a:buClr>
              <a:buFont typeface="Times" pitchFamily="34" charset="0"/>
              <a:buNone/>
              <a:defRPr/>
            </a:pPr>
            <a:r>
              <a:rPr lang="en-US" sz="2200">
                <a:latin typeface="Verdana" pitchFamily="34" charset="0"/>
                <a:ea typeface="+mn-ea"/>
              </a:rPr>
              <a:t>What are the total cash disbursements for the quarter? </a:t>
            </a:r>
          </a:p>
          <a:p>
            <a:pPr marL="742950" lvl="1" indent="-285750" eaLnBrk="1" hangingPunct="1">
              <a:spcBef>
                <a:spcPct val="20000"/>
              </a:spcBef>
              <a:buClr>
                <a:schemeClr val="accent2"/>
              </a:buClr>
              <a:buFont typeface="Wingdings" pitchFamily="2" charset="2"/>
              <a:buNone/>
              <a:defRPr/>
            </a:pPr>
            <a:r>
              <a:rPr lang="en-US" sz="2200">
                <a:latin typeface="Verdana" pitchFamily="34" charset="0"/>
                <a:ea typeface="+mn-ea"/>
              </a:rPr>
              <a:t>a. $185,000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b. $  68,000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c. $  56,000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d. $201,400</a:t>
            </a:r>
          </a:p>
        </p:txBody>
      </p:sp>
      <p:sp>
        <p:nvSpPr>
          <p:cNvPr id="95234"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390148" name="Oval 4"/>
          <p:cNvSpPr>
            <a:spLocks noChangeArrowheads="1"/>
          </p:cNvSpPr>
          <p:nvPr/>
        </p:nvSpPr>
        <p:spPr bwMode="auto">
          <a:xfrm>
            <a:off x="914400" y="2514600"/>
            <a:ext cx="533400" cy="482600"/>
          </a:xfrm>
          <a:prstGeom prst="ellipse">
            <a:avLst/>
          </a:prstGeom>
          <a:noFill/>
          <a:ln w="50800">
            <a:solidFill>
              <a:srgbClr val="FF0000"/>
            </a:solidFill>
            <a:round/>
            <a:headEnd/>
            <a:tailEnd/>
          </a:ln>
          <a:effectLst>
            <a:outerShdw dist="35921" dir="2700000" algn="ctr" rotWithShape="0">
              <a:schemeClr val="bg2"/>
            </a:outerShdw>
          </a:effectLst>
        </p:spPr>
        <p:txBody>
          <a:bodyPr wrap="none" anchor="ctr"/>
          <a:lstStyle/>
          <a:p>
            <a:pPr algn="ctr">
              <a:defRPr/>
            </a:pPr>
            <a:endParaRPr lang="en-US" sz="2800">
              <a:solidFill>
                <a:srgbClr val="FFFF00"/>
              </a:solidFill>
              <a:latin typeface="Arial" charset="0"/>
              <a:ea typeface="+mn-ea"/>
            </a:endParaRPr>
          </a:p>
        </p:txBody>
      </p:sp>
      <p:pic>
        <p:nvPicPr>
          <p:cNvPr id="95236" name="Picture 5" descr="j0295576"/>
          <p:cNvPicPr>
            <a:picLocks noChangeAspect="1" noChangeArrowheads="1"/>
          </p:cNvPicPr>
          <p:nvPr/>
        </p:nvPicPr>
        <p:blipFill>
          <a:blip r:embed="rId3"/>
          <a:srcRect/>
          <a:stretch>
            <a:fillRect/>
          </a:stretch>
        </p:blipFill>
        <p:spPr bwMode="auto">
          <a:xfrm>
            <a:off x="6477000" y="41910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noFill/>
        </p:spPr>
        <p:txBody>
          <a:bodyPr lIns="90488" tIns="44450" rIns="90488" bIns="44450"/>
          <a:lstStyle/>
          <a:p>
            <a:pPr eaLnBrk="1" hangingPunct="1"/>
            <a:r>
              <a:rPr lang="en-US" sz="1900" smtClean="0">
                <a:ea typeface="ＭＳ Ｐゴシック" pitchFamily="34" charset="-128"/>
              </a:rPr>
              <a:t>Expected Cash Disbursement for Materials</a:t>
            </a:r>
          </a:p>
        </p:txBody>
      </p:sp>
      <p:pic>
        <p:nvPicPr>
          <p:cNvPr id="97282" name="Picture 3" descr="C9CashDis3"/>
          <p:cNvPicPr>
            <a:picLocks noChangeAspect="1" noChangeArrowheads="1"/>
          </p:cNvPicPr>
          <p:nvPr/>
        </p:nvPicPr>
        <p:blipFill>
          <a:blip r:embed="rId3"/>
          <a:srcRect/>
          <a:stretch>
            <a:fillRect/>
          </a:stretch>
        </p:blipFill>
        <p:spPr bwMode="auto">
          <a:xfrm>
            <a:off x="76200" y="1295400"/>
            <a:ext cx="8991600" cy="4687888"/>
          </a:xfrm>
          <a:prstGeom prst="rect">
            <a:avLst/>
          </a:prstGeom>
          <a:noFill/>
          <a:ln w="9525">
            <a:solidFill>
              <a:schemeClr val="tx1"/>
            </a:solidFill>
            <a:miter lim="800000"/>
            <a:headEnd/>
            <a:tailEnd/>
          </a:ln>
        </p:spPr>
      </p:pic>
      <p:sp>
        <p:nvSpPr>
          <p:cNvPr id="392196" name="Oval 4"/>
          <p:cNvSpPr>
            <a:spLocks noChangeArrowheads="1"/>
          </p:cNvSpPr>
          <p:nvPr/>
        </p:nvSpPr>
        <p:spPr bwMode="auto">
          <a:xfrm>
            <a:off x="7696200" y="5395913"/>
            <a:ext cx="1219200" cy="3810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Tree>
  </p:cSld>
  <p:clrMapOvr>
    <a:masterClrMapping/>
  </p:clrMapOvr>
  <p:transition>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99330"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5</a:t>
            </a:r>
          </a:p>
        </p:txBody>
      </p:sp>
      <p:sp>
        <p:nvSpPr>
          <p:cNvPr id="99331" name="Text Box 4"/>
          <p:cNvSpPr txBox="1">
            <a:spLocks noChangeArrowheads="1"/>
          </p:cNvSpPr>
          <p:nvPr/>
        </p:nvSpPr>
        <p:spPr bwMode="auto">
          <a:xfrm>
            <a:off x="1905000" y="2924175"/>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direct labor budget.</a:t>
            </a:r>
          </a:p>
        </p:txBody>
      </p:sp>
    </p:spTree>
  </p:cSld>
  <p:clrMapOvr>
    <a:masterClrMapping/>
  </p:clrMapOvr>
  <p:transition>
    <p:checke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Labor Budget</a:t>
            </a:r>
          </a:p>
        </p:txBody>
      </p:sp>
      <p:sp>
        <p:nvSpPr>
          <p:cNvPr id="394243" name="Rectangle 3"/>
          <p:cNvSpPr>
            <a:spLocks noGrp="1" noChangeArrowheads="1"/>
          </p:cNvSpPr>
          <p:nvPr>
            <p:ph type="body" idx="1"/>
          </p:nvPr>
        </p:nvSpPr>
        <p:spPr>
          <a:xfrm>
            <a:off x="152400" y="1524000"/>
            <a:ext cx="8763000" cy="4800600"/>
          </a:xfrm>
          <a:solidFill>
            <a:schemeClr val="folHlink"/>
          </a:solidFill>
          <a:effectLst>
            <a:outerShdw dist="71842" dir="2700000" algn="ctr" rotWithShape="0">
              <a:srgbClr val="000000"/>
            </a:outerShdw>
          </a:effectLst>
        </p:spPr>
        <p:txBody>
          <a:bodyPr lIns="90488" tIns="44450" rIns="90488" bIns="44450"/>
          <a:lstStyle/>
          <a:p>
            <a:pPr eaLnBrk="1" hangingPunct="1">
              <a:lnSpc>
                <a:spcPct val="95000"/>
              </a:lnSpc>
              <a:spcBef>
                <a:spcPct val="40000"/>
              </a:spcBef>
              <a:buClr>
                <a:schemeClr val="tx1"/>
              </a:buClr>
            </a:pPr>
            <a:endParaRPr lang="en-US" sz="2200" smtClean="0">
              <a:solidFill>
                <a:schemeClr val="bg2"/>
              </a:solidFill>
              <a:ea typeface="ＭＳ Ｐゴシック" pitchFamily="34" charset="-128"/>
            </a:endParaRPr>
          </a:p>
          <a:p>
            <a:pPr eaLnBrk="1" hangingPunct="1">
              <a:lnSpc>
                <a:spcPct val="95000"/>
              </a:lnSpc>
              <a:spcBef>
                <a:spcPct val="40000"/>
              </a:spcBef>
              <a:buClr>
                <a:schemeClr val="tx1"/>
              </a:buClr>
            </a:pPr>
            <a:r>
              <a:rPr lang="en-US" sz="2200" smtClean="0">
                <a:solidFill>
                  <a:schemeClr val="bg2"/>
                </a:solidFill>
                <a:ea typeface="ＭＳ Ｐゴシック" pitchFamily="34" charset="-128"/>
              </a:rPr>
              <a:t>At Royal, each unit of product requires </a:t>
            </a:r>
            <a:r>
              <a:rPr lang="en-US" sz="2200" i="1" smtClean="0">
                <a:solidFill>
                  <a:schemeClr val="bg2"/>
                </a:solidFill>
                <a:ea typeface="ＭＳ Ｐゴシック" pitchFamily="34" charset="-128"/>
              </a:rPr>
              <a:t>0.05 </a:t>
            </a:r>
            <a:r>
              <a:rPr lang="en-US" sz="2200" smtClean="0">
                <a:solidFill>
                  <a:schemeClr val="bg2"/>
                </a:solidFill>
                <a:ea typeface="ＭＳ Ｐゴシック" pitchFamily="34" charset="-128"/>
              </a:rPr>
              <a:t>hours (3 minutes) of direct labor.</a:t>
            </a:r>
          </a:p>
          <a:p>
            <a:pPr eaLnBrk="1" hangingPunct="1">
              <a:lnSpc>
                <a:spcPct val="95000"/>
              </a:lnSpc>
              <a:spcBef>
                <a:spcPct val="40000"/>
              </a:spcBef>
              <a:buClr>
                <a:schemeClr val="tx1"/>
              </a:buClr>
            </a:pPr>
            <a:r>
              <a:rPr lang="en-US" sz="2200" smtClean="0">
                <a:solidFill>
                  <a:schemeClr val="bg2"/>
                </a:solidFill>
                <a:ea typeface="ＭＳ Ｐゴシック" pitchFamily="34" charset="-128"/>
              </a:rPr>
              <a:t>The Company has a </a:t>
            </a:r>
            <a:r>
              <a:rPr lang="en-US" altLang="en-US" sz="2200" smtClean="0">
                <a:solidFill>
                  <a:schemeClr val="bg2"/>
                </a:solidFill>
                <a:ea typeface="ＭＳ Ｐゴシック" pitchFamily="34" charset="-128"/>
              </a:rPr>
              <a:t>“</a:t>
            </a:r>
            <a:r>
              <a:rPr lang="en-US" sz="2200" smtClean="0">
                <a:solidFill>
                  <a:schemeClr val="bg2"/>
                </a:solidFill>
                <a:ea typeface="ＭＳ Ｐゴシック" pitchFamily="34" charset="-128"/>
              </a:rPr>
              <a:t>no layoff</a:t>
            </a:r>
            <a:r>
              <a:rPr lang="en-US" altLang="en-US" sz="2200" smtClean="0">
                <a:solidFill>
                  <a:schemeClr val="bg2"/>
                </a:solidFill>
                <a:ea typeface="ＭＳ Ｐゴシック" pitchFamily="34" charset="-128"/>
              </a:rPr>
              <a:t>”</a:t>
            </a:r>
            <a:r>
              <a:rPr lang="en-US" sz="2200" smtClean="0">
                <a:solidFill>
                  <a:schemeClr val="bg2"/>
                </a:solidFill>
                <a:ea typeface="ＭＳ Ｐゴシック" pitchFamily="34" charset="-128"/>
              </a:rPr>
              <a:t> policy so all employees will be paid for 40 hours of work each week.</a:t>
            </a:r>
          </a:p>
          <a:p>
            <a:pPr eaLnBrk="1" hangingPunct="1">
              <a:lnSpc>
                <a:spcPct val="95000"/>
              </a:lnSpc>
              <a:spcBef>
                <a:spcPct val="40000"/>
              </a:spcBef>
              <a:buClr>
                <a:schemeClr val="tx1"/>
              </a:buClr>
            </a:pPr>
            <a:r>
              <a:rPr lang="en-US" sz="2200" smtClean="0">
                <a:solidFill>
                  <a:schemeClr val="bg2"/>
                </a:solidFill>
                <a:ea typeface="ＭＳ Ｐゴシック" pitchFamily="34" charset="-128"/>
              </a:rPr>
              <a:t>In exchange for the </a:t>
            </a:r>
            <a:r>
              <a:rPr lang="en-US" altLang="en-US" sz="2200" smtClean="0">
                <a:solidFill>
                  <a:schemeClr val="bg2"/>
                </a:solidFill>
                <a:ea typeface="ＭＳ Ｐゴシック" pitchFamily="34" charset="-128"/>
              </a:rPr>
              <a:t>“</a:t>
            </a:r>
            <a:r>
              <a:rPr lang="en-US" sz="2200" smtClean="0">
                <a:solidFill>
                  <a:schemeClr val="bg2"/>
                </a:solidFill>
                <a:ea typeface="ＭＳ Ｐゴシック" pitchFamily="34" charset="-128"/>
              </a:rPr>
              <a:t>no layoff</a:t>
            </a:r>
            <a:r>
              <a:rPr lang="en-US" altLang="en-US" sz="2200" smtClean="0">
                <a:solidFill>
                  <a:schemeClr val="bg2"/>
                </a:solidFill>
                <a:ea typeface="ＭＳ Ｐゴシック" pitchFamily="34" charset="-128"/>
              </a:rPr>
              <a:t>”</a:t>
            </a:r>
            <a:r>
              <a:rPr lang="en-US" sz="2200" smtClean="0">
                <a:solidFill>
                  <a:schemeClr val="bg2"/>
                </a:solidFill>
                <a:ea typeface="ＭＳ Ｐゴシック" pitchFamily="34" charset="-128"/>
              </a:rPr>
              <a:t> policy, workers agree to a wage rate of $10 per hour regardless of the hours worked (no overtime pay).</a:t>
            </a:r>
          </a:p>
          <a:p>
            <a:pPr eaLnBrk="1" hangingPunct="1">
              <a:lnSpc>
                <a:spcPct val="95000"/>
              </a:lnSpc>
              <a:spcBef>
                <a:spcPct val="40000"/>
              </a:spcBef>
              <a:buClr>
                <a:schemeClr val="tx1"/>
              </a:buClr>
            </a:pPr>
            <a:r>
              <a:rPr lang="en-US" sz="2200" smtClean="0">
                <a:solidFill>
                  <a:schemeClr val="bg2"/>
                </a:solidFill>
                <a:ea typeface="ＭＳ Ｐゴシック" pitchFamily="34" charset="-128"/>
              </a:rPr>
              <a:t>For the next three months, the direct labor workforce will be paid for a minimum of 1,500 hours per month.</a:t>
            </a:r>
          </a:p>
          <a:p>
            <a:pPr algn="ctr" eaLnBrk="1" hangingPunct="1">
              <a:lnSpc>
                <a:spcPct val="95000"/>
              </a:lnSpc>
              <a:spcBef>
                <a:spcPct val="40000"/>
              </a:spcBef>
              <a:buClr>
                <a:schemeClr val="tx1"/>
              </a:buClr>
              <a:buFont typeface="Monotype Sorts" charset="2"/>
              <a:buChar char=" "/>
            </a:pPr>
            <a:r>
              <a:rPr lang="en-US" sz="2200" b="1" smtClean="0">
                <a:solidFill>
                  <a:schemeClr val="bg2"/>
                </a:solidFill>
                <a:ea typeface="ＭＳ Ｐゴシック" pitchFamily="34" charset="-128"/>
              </a:rPr>
              <a:t>Let</a:t>
            </a:r>
            <a:r>
              <a:rPr lang="en-US" altLang="en-US" sz="2200" b="1" smtClean="0">
                <a:solidFill>
                  <a:schemeClr val="bg2"/>
                </a:solidFill>
                <a:ea typeface="ＭＳ Ｐゴシック" pitchFamily="34" charset="-128"/>
              </a:rPr>
              <a:t>’</a:t>
            </a:r>
            <a:r>
              <a:rPr lang="en-US" sz="2200" b="1" smtClean="0">
                <a:solidFill>
                  <a:schemeClr val="bg2"/>
                </a:solidFill>
                <a:ea typeface="ＭＳ Ｐゴシック" pitchFamily="34" charset="-128"/>
              </a:rPr>
              <a:t>s prepare the direct labor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4243">
                                            <p:txEl>
                                              <p:pRg st="1" end="1"/>
                                            </p:txEl>
                                          </p:spTgt>
                                        </p:tgtEl>
                                        <p:attrNameLst>
                                          <p:attrName>style.visibility</p:attrName>
                                        </p:attrNameLst>
                                      </p:cBhvr>
                                      <p:to>
                                        <p:strVal val="visible"/>
                                      </p:to>
                                    </p:set>
                                    <p:animEffect transition="in" filter="wipe(up)">
                                      <p:cBhvr>
                                        <p:cTn id="7" dur="500"/>
                                        <p:tgtEl>
                                          <p:spTgt spid="394243">
                                            <p:txEl>
                                              <p:pRg st="1" end="1"/>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4243">
                                            <p:txEl>
                                              <p:pRg st="2" end="2"/>
                                            </p:txEl>
                                          </p:spTgt>
                                        </p:tgtEl>
                                        <p:attrNameLst>
                                          <p:attrName>style.visibility</p:attrName>
                                        </p:attrNameLst>
                                      </p:cBhvr>
                                      <p:to>
                                        <p:strVal val="visible"/>
                                      </p:to>
                                    </p:set>
                                    <p:animEffect transition="in" filter="wipe(up)">
                                      <p:cBhvr>
                                        <p:cTn id="11" dur="500"/>
                                        <p:tgtEl>
                                          <p:spTgt spid="394243">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4243">
                                            <p:txEl>
                                              <p:pRg st="3" end="3"/>
                                            </p:txEl>
                                          </p:spTgt>
                                        </p:tgtEl>
                                        <p:attrNameLst>
                                          <p:attrName>style.visibility</p:attrName>
                                        </p:attrNameLst>
                                      </p:cBhvr>
                                      <p:to>
                                        <p:strVal val="visible"/>
                                      </p:to>
                                    </p:set>
                                    <p:animEffect transition="in" filter="wipe(up)">
                                      <p:cBhvr>
                                        <p:cTn id="15" dur="500"/>
                                        <p:tgtEl>
                                          <p:spTgt spid="394243">
                                            <p:txEl>
                                              <p:pRg st="3" end="3"/>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94243">
                                            <p:txEl>
                                              <p:pRg st="4" end="4"/>
                                            </p:txEl>
                                          </p:spTgt>
                                        </p:tgtEl>
                                        <p:attrNameLst>
                                          <p:attrName>style.visibility</p:attrName>
                                        </p:attrNameLst>
                                      </p:cBhvr>
                                      <p:to>
                                        <p:strVal val="visible"/>
                                      </p:to>
                                    </p:set>
                                    <p:animEffect transition="in" filter="wipe(up)">
                                      <p:cBhvr>
                                        <p:cTn id="19" dur="500"/>
                                        <p:tgtEl>
                                          <p:spTgt spid="394243">
                                            <p:txEl>
                                              <p:pRg st="4" end="4"/>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94243">
                                            <p:txEl>
                                              <p:pRg st="5" end="5"/>
                                            </p:txEl>
                                          </p:spTgt>
                                        </p:tgtEl>
                                        <p:attrNameLst>
                                          <p:attrName>style.visibility</p:attrName>
                                        </p:attrNameLst>
                                      </p:cBhvr>
                                      <p:to>
                                        <p:strVal val="visible"/>
                                      </p:to>
                                    </p:set>
                                    <p:animEffect transition="in" filter="wipe(up)">
                                      <p:cBhvr>
                                        <p:cTn id="23" dur="500"/>
                                        <p:tgtEl>
                                          <p:spTgt spid="394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Labor Budget</a:t>
            </a:r>
          </a:p>
        </p:txBody>
      </p:sp>
      <p:pic>
        <p:nvPicPr>
          <p:cNvPr id="103426" name="Picture 3" descr="C9DirectLab1"/>
          <p:cNvPicPr>
            <a:picLocks noChangeAspect="1" noChangeArrowheads="1"/>
          </p:cNvPicPr>
          <p:nvPr/>
        </p:nvPicPr>
        <p:blipFill>
          <a:blip r:embed="rId3"/>
          <a:srcRect/>
          <a:stretch>
            <a:fillRect/>
          </a:stretch>
        </p:blipFill>
        <p:spPr bwMode="auto">
          <a:xfrm>
            <a:off x="228600" y="1295400"/>
            <a:ext cx="8686800" cy="3973513"/>
          </a:xfrm>
          <a:prstGeom prst="rect">
            <a:avLst/>
          </a:prstGeom>
          <a:noFill/>
          <a:ln w="9525">
            <a:solidFill>
              <a:schemeClr val="tx1"/>
            </a:solidFill>
            <a:miter lim="800000"/>
            <a:headEnd/>
            <a:tailEnd/>
          </a:ln>
        </p:spPr>
      </p:pic>
      <p:sp>
        <p:nvSpPr>
          <p:cNvPr id="103427" name="Rectangle 4"/>
          <p:cNvSpPr>
            <a:spLocks noChangeArrowheads="1"/>
          </p:cNvSpPr>
          <p:nvPr/>
        </p:nvSpPr>
        <p:spPr bwMode="auto">
          <a:xfrm>
            <a:off x="3962400" y="3619500"/>
            <a:ext cx="4724400" cy="228600"/>
          </a:xfrm>
          <a:prstGeom prst="rect">
            <a:avLst/>
          </a:prstGeom>
          <a:solidFill>
            <a:srgbClr val="FFFFFF"/>
          </a:solidFill>
          <a:ln w="9525">
            <a:noFill/>
            <a:miter lim="800000"/>
            <a:headEnd/>
            <a:tailEnd/>
          </a:ln>
        </p:spPr>
        <p:txBody>
          <a:bodyPr wrap="none" anchor="ctr"/>
          <a:lstStyle/>
          <a:p>
            <a:endParaRPr lang="en-US"/>
          </a:p>
        </p:txBody>
      </p:sp>
      <p:sp>
        <p:nvSpPr>
          <p:cNvPr id="103428" name="Rectangle 5"/>
          <p:cNvSpPr>
            <a:spLocks noChangeArrowheads="1"/>
          </p:cNvSpPr>
          <p:nvPr/>
        </p:nvSpPr>
        <p:spPr bwMode="auto">
          <a:xfrm>
            <a:off x="3949700" y="3352800"/>
            <a:ext cx="4724400" cy="228600"/>
          </a:xfrm>
          <a:prstGeom prst="rect">
            <a:avLst/>
          </a:prstGeom>
          <a:solidFill>
            <a:srgbClr val="FFFFFF"/>
          </a:solidFill>
          <a:ln w="9525">
            <a:noFill/>
            <a:miter lim="800000"/>
            <a:headEnd/>
            <a:tailEnd/>
          </a:ln>
        </p:spPr>
        <p:txBody>
          <a:bodyPr wrap="none" anchor="ctr"/>
          <a:lstStyle/>
          <a:p>
            <a:endParaRPr lang="en-US"/>
          </a:p>
        </p:txBody>
      </p:sp>
      <p:grpSp>
        <p:nvGrpSpPr>
          <p:cNvPr id="103429" name="Group 6"/>
          <p:cNvGrpSpPr>
            <a:grpSpLocks/>
          </p:cNvGrpSpPr>
          <p:nvPr/>
        </p:nvGrpSpPr>
        <p:grpSpPr bwMode="auto">
          <a:xfrm>
            <a:off x="3048000" y="3052763"/>
            <a:ext cx="4267200" cy="2789237"/>
            <a:chOff x="1920" y="1923"/>
            <a:chExt cx="2688" cy="1757"/>
          </a:xfrm>
        </p:grpSpPr>
        <p:sp>
          <p:nvSpPr>
            <p:cNvPr id="396295" name="Rectangle 7"/>
            <p:cNvSpPr>
              <a:spLocks noChangeArrowheads="1"/>
            </p:cNvSpPr>
            <p:nvPr/>
          </p:nvSpPr>
          <p:spPr bwMode="auto">
            <a:xfrm>
              <a:off x="2352" y="1923"/>
              <a:ext cx="2256" cy="189"/>
            </a:xfrm>
            <a:prstGeom prst="rect">
              <a:avLst/>
            </a:prstGeom>
            <a:noFill/>
            <a:ln w="381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96296" name="Line 8"/>
            <p:cNvSpPr>
              <a:spLocks noChangeShapeType="1"/>
            </p:cNvSpPr>
            <p:nvPr/>
          </p:nvSpPr>
          <p:spPr bwMode="auto">
            <a:xfrm flipV="1">
              <a:off x="3195" y="2112"/>
              <a:ext cx="0" cy="1400"/>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96297" name="Rectangle 9"/>
            <p:cNvSpPr>
              <a:spLocks noChangeArrowheads="1"/>
            </p:cNvSpPr>
            <p:nvPr/>
          </p:nvSpPr>
          <p:spPr bwMode="auto">
            <a:xfrm>
              <a:off x="1920" y="3394"/>
              <a:ext cx="2544" cy="286"/>
            </a:xfrm>
            <a:prstGeom prst="rect">
              <a:avLst/>
            </a:prstGeom>
            <a:solidFill>
              <a:schemeClr val="hlink"/>
            </a:solidFill>
            <a:ln w="1905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400">
                  <a:solidFill>
                    <a:srgbClr val="FFFFEF"/>
                  </a:solidFill>
                  <a:latin typeface="Arial" charset="0"/>
                  <a:ea typeface="+mn-ea"/>
                </a:rPr>
                <a:t>From production budget.</a:t>
              </a:r>
            </a:p>
          </p:txBody>
        </p:sp>
      </p:gr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noFill/>
        </p:spPr>
        <p:txBody>
          <a:bodyPr lIns="90488" tIns="44450" rIns="90488" bIns="44450"/>
          <a:lstStyle/>
          <a:p>
            <a:pPr eaLnBrk="1" hangingPunct="1"/>
            <a:r>
              <a:rPr lang="en-US" sz="2000" smtClean="0">
                <a:ea typeface="ＭＳ Ｐゴシック" pitchFamily="34" charset="-128"/>
              </a:rPr>
              <a:t>Advantages of Budgeting</a:t>
            </a:r>
          </a:p>
        </p:txBody>
      </p:sp>
      <p:sp>
        <p:nvSpPr>
          <p:cNvPr id="310275" name="Oval 3"/>
          <p:cNvSpPr>
            <a:spLocks noChangeArrowheads="1"/>
          </p:cNvSpPr>
          <p:nvPr/>
        </p:nvSpPr>
        <p:spPr bwMode="auto">
          <a:xfrm>
            <a:off x="3149600" y="3073400"/>
            <a:ext cx="2463800" cy="1092200"/>
          </a:xfrm>
          <a:prstGeom prst="ellipse">
            <a:avLst/>
          </a:prstGeom>
          <a:solidFill>
            <a:schemeClr val="accent1"/>
          </a:solidFill>
          <a:ln w="12700">
            <a:noFill/>
            <a:round/>
            <a:headEnd/>
            <a:tailEn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13315" name="Rectangle 4"/>
          <p:cNvSpPr>
            <a:spLocks noChangeArrowheads="1"/>
          </p:cNvSpPr>
          <p:nvPr/>
        </p:nvSpPr>
        <p:spPr bwMode="auto">
          <a:xfrm>
            <a:off x="3498850" y="3384550"/>
            <a:ext cx="1854200" cy="393700"/>
          </a:xfrm>
          <a:prstGeom prst="rect">
            <a:avLst/>
          </a:prstGeom>
          <a:noFill/>
          <a:ln w="12700">
            <a:noFill/>
            <a:miter lim="800000"/>
            <a:headEnd/>
            <a:tailEnd/>
          </a:ln>
        </p:spPr>
        <p:txBody>
          <a:bodyPr wrap="none" lIns="90488" tIns="44450" rIns="90488" bIns="44450">
            <a:spAutoFit/>
          </a:bodyPr>
          <a:lstStyle/>
          <a:p>
            <a:r>
              <a:rPr lang="en-US" sz="2000" b="1">
                <a:solidFill>
                  <a:srgbClr val="FFFFEF"/>
                </a:solidFill>
                <a:latin typeface="Verdana" pitchFamily="34" charset="0"/>
              </a:rPr>
              <a:t>Advantages</a:t>
            </a:r>
          </a:p>
        </p:txBody>
      </p:sp>
      <p:grpSp>
        <p:nvGrpSpPr>
          <p:cNvPr id="2" name="Group 5"/>
          <p:cNvGrpSpPr>
            <a:grpSpLocks/>
          </p:cNvGrpSpPr>
          <p:nvPr/>
        </p:nvGrpSpPr>
        <p:grpSpPr bwMode="auto">
          <a:xfrm>
            <a:off x="3365500" y="1685925"/>
            <a:ext cx="2027238" cy="1349375"/>
            <a:chOff x="2120" y="1062"/>
            <a:chExt cx="1277" cy="850"/>
          </a:xfrm>
        </p:grpSpPr>
        <p:sp>
          <p:nvSpPr>
            <p:cNvPr id="13332" name="Rectangle 6"/>
            <p:cNvSpPr>
              <a:spLocks noChangeArrowheads="1"/>
            </p:cNvSpPr>
            <p:nvPr/>
          </p:nvSpPr>
          <p:spPr bwMode="auto">
            <a:xfrm>
              <a:off x="2120" y="1062"/>
              <a:ext cx="1277" cy="440"/>
            </a:xfrm>
            <a:prstGeom prst="rect">
              <a:avLst/>
            </a:prstGeom>
            <a:solidFill>
              <a:schemeClr val="accent1"/>
            </a:solidFill>
            <a:ln w="12700">
              <a:noFill/>
              <a:miter lim="800000"/>
              <a:headEnd/>
              <a:tailEnd/>
            </a:ln>
          </p:spPr>
          <p:txBody>
            <a:bodyPr wrap="none" lIns="90488" tIns="44450" rIns="90488" bIns="44450">
              <a:spAutoFit/>
            </a:bodyPr>
            <a:lstStyle/>
            <a:p>
              <a:pPr algn="ctr"/>
              <a:r>
                <a:rPr lang="en-US" sz="2000">
                  <a:solidFill>
                    <a:srgbClr val="FFFFFF"/>
                  </a:solidFill>
                  <a:latin typeface="Verdana" pitchFamily="34" charset="0"/>
                </a:rPr>
                <a:t>Define goal</a:t>
              </a:r>
            </a:p>
            <a:p>
              <a:pPr algn="ctr"/>
              <a:r>
                <a:rPr lang="en-US" sz="2000">
                  <a:solidFill>
                    <a:srgbClr val="FFFFFF"/>
                  </a:solidFill>
                  <a:latin typeface="Verdana" pitchFamily="34" charset="0"/>
                </a:rPr>
                <a:t>and objectives</a:t>
              </a:r>
            </a:p>
          </p:txBody>
        </p:sp>
        <p:sp>
          <p:nvSpPr>
            <p:cNvPr id="13333" name="Line 7"/>
            <p:cNvSpPr>
              <a:spLocks noChangeShapeType="1"/>
            </p:cNvSpPr>
            <p:nvPr/>
          </p:nvSpPr>
          <p:spPr bwMode="auto">
            <a:xfrm>
              <a:off x="2736" y="1592"/>
              <a:ext cx="0" cy="320"/>
            </a:xfrm>
            <a:prstGeom prst="line">
              <a:avLst/>
            </a:prstGeom>
            <a:noFill/>
            <a:ln w="25400">
              <a:no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165475" y="4178300"/>
            <a:ext cx="2427288" cy="1254125"/>
            <a:chOff x="1994" y="2632"/>
            <a:chExt cx="1529" cy="790"/>
          </a:xfrm>
        </p:grpSpPr>
        <p:sp>
          <p:nvSpPr>
            <p:cNvPr id="13330" name="Rectangle 9"/>
            <p:cNvSpPr>
              <a:spLocks noChangeArrowheads="1"/>
            </p:cNvSpPr>
            <p:nvPr/>
          </p:nvSpPr>
          <p:spPr bwMode="auto">
            <a:xfrm>
              <a:off x="1994" y="2982"/>
              <a:ext cx="1529" cy="440"/>
            </a:xfrm>
            <a:prstGeom prst="rect">
              <a:avLst/>
            </a:prstGeom>
            <a:solidFill>
              <a:schemeClr val="accent1"/>
            </a:solidFill>
            <a:ln w="12700">
              <a:noFill/>
              <a:miter lim="800000"/>
              <a:headEnd/>
              <a:tailEnd/>
            </a:ln>
          </p:spPr>
          <p:txBody>
            <a:bodyPr wrap="none" lIns="90488" tIns="44450" rIns="90488" bIns="44450">
              <a:spAutoFit/>
            </a:bodyPr>
            <a:lstStyle/>
            <a:p>
              <a:pPr algn="ctr"/>
              <a:r>
                <a:rPr lang="en-US" sz="2000">
                  <a:solidFill>
                    <a:srgbClr val="FFFFEF"/>
                  </a:solidFill>
                  <a:latin typeface="Verdana" pitchFamily="34" charset="0"/>
                </a:rPr>
                <a:t>Uncover potential</a:t>
              </a:r>
            </a:p>
            <a:p>
              <a:pPr algn="ctr"/>
              <a:r>
                <a:rPr lang="en-US" sz="2000">
                  <a:solidFill>
                    <a:srgbClr val="FFFFEF"/>
                  </a:solidFill>
                  <a:latin typeface="Verdana" pitchFamily="34" charset="0"/>
                </a:rPr>
                <a:t>bottlenecks</a:t>
              </a:r>
            </a:p>
          </p:txBody>
        </p:sp>
        <p:sp>
          <p:nvSpPr>
            <p:cNvPr id="13331" name="Line 10"/>
            <p:cNvSpPr>
              <a:spLocks noChangeShapeType="1"/>
            </p:cNvSpPr>
            <p:nvPr/>
          </p:nvSpPr>
          <p:spPr bwMode="auto">
            <a:xfrm flipV="1">
              <a:off x="2736" y="2632"/>
              <a:ext cx="0" cy="352"/>
            </a:xfrm>
            <a:prstGeom prst="line">
              <a:avLst/>
            </a:prstGeom>
            <a:noFill/>
            <a:ln w="25400">
              <a:no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1263650" y="3743325"/>
            <a:ext cx="2000250" cy="698500"/>
            <a:chOff x="796" y="2358"/>
            <a:chExt cx="1260" cy="440"/>
          </a:xfrm>
        </p:grpSpPr>
        <p:sp>
          <p:nvSpPr>
            <p:cNvPr id="13328" name="Rectangle 12"/>
            <p:cNvSpPr>
              <a:spLocks noChangeArrowheads="1"/>
            </p:cNvSpPr>
            <p:nvPr/>
          </p:nvSpPr>
          <p:spPr bwMode="auto">
            <a:xfrm>
              <a:off x="796" y="2358"/>
              <a:ext cx="987" cy="440"/>
            </a:xfrm>
            <a:prstGeom prst="rect">
              <a:avLst/>
            </a:prstGeom>
            <a:solidFill>
              <a:schemeClr val="folHlink"/>
            </a:solidFill>
            <a:ln w="12700">
              <a:noFill/>
              <a:miter lim="800000"/>
              <a:headEnd/>
              <a:tailEnd/>
            </a:ln>
          </p:spPr>
          <p:txBody>
            <a:bodyPr wrap="none" lIns="90488" tIns="44450" rIns="90488" bIns="44450">
              <a:spAutoFit/>
            </a:bodyPr>
            <a:lstStyle/>
            <a:p>
              <a:pPr algn="ctr"/>
              <a:r>
                <a:rPr lang="en-US" sz="2000">
                  <a:latin typeface="Verdana" pitchFamily="34" charset="0"/>
                </a:rPr>
                <a:t>Coordinate</a:t>
              </a:r>
            </a:p>
            <a:p>
              <a:pPr algn="ctr"/>
              <a:r>
                <a:rPr lang="en-US" sz="2000">
                  <a:latin typeface="Verdana" pitchFamily="34" charset="0"/>
                </a:rPr>
                <a:t>activities</a:t>
              </a:r>
            </a:p>
          </p:txBody>
        </p:sp>
        <p:sp>
          <p:nvSpPr>
            <p:cNvPr id="13329" name="Line 13"/>
            <p:cNvSpPr>
              <a:spLocks noChangeShapeType="1"/>
            </p:cNvSpPr>
            <p:nvPr/>
          </p:nvSpPr>
          <p:spPr bwMode="auto">
            <a:xfrm flipV="1">
              <a:off x="1736" y="2440"/>
              <a:ext cx="320" cy="160"/>
            </a:xfrm>
            <a:prstGeom prst="line">
              <a:avLst/>
            </a:prstGeom>
            <a:noFill/>
            <a:ln w="25400">
              <a:no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1079500" y="2409825"/>
            <a:ext cx="2184400" cy="930275"/>
            <a:chOff x="680" y="1518"/>
            <a:chExt cx="1376" cy="586"/>
          </a:xfrm>
        </p:grpSpPr>
        <p:sp>
          <p:nvSpPr>
            <p:cNvPr id="13326" name="Rectangle 15"/>
            <p:cNvSpPr>
              <a:spLocks noChangeArrowheads="1"/>
            </p:cNvSpPr>
            <p:nvPr/>
          </p:nvSpPr>
          <p:spPr bwMode="auto">
            <a:xfrm>
              <a:off x="680" y="1518"/>
              <a:ext cx="1218" cy="440"/>
            </a:xfrm>
            <a:prstGeom prst="rect">
              <a:avLst/>
            </a:prstGeom>
            <a:solidFill>
              <a:schemeClr val="hlink"/>
            </a:solidFill>
            <a:ln w="12700">
              <a:noFill/>
              <a:miter lim="800000"/>
              <a:headEnd/>
              <a:tailEnd/>
            </a:ln>
          </p:spPr>
          <p:txBody>
            <a:bodyPr wrap="none" lIns="90488" tIns="44450" rIns="90488" bIns="44450">
              <a:spAutoFit/>
            </a:bodyPr>
            <a:lstStyle/>
            <a:p>
              <a:pPr algn="ctr"/>
              <a:r>
                <a:rPr lang="en-US" sz="2000">
                  <a:solidFill>
                    <a:srgbClr val="FFFFFF"/>
                  </a:solidFill>
                  <a:latin typeface="Verdana" pitchFamily="34" charset="0"/>
                </a:rPr>
                <a:t>Communicate</a:t>
              </a:r>
            </a:p>
            <a:p>
              <a:pPr algn="ctr"/>
              <a:r>
                <a:rPr lang="en-US" sz="2000">
                  <a:solidFill>
                    <a:srgbClr val="FFFFFF"/>
                  </a:solidFill>
                  <a:latin typeface="Verdana" pitchFamily="34" charset="0"/>
                </a:rPr>
                <a:t>plans</a:t>
              </a:r>
            </a:p>
          </p:txBody>
        </p:sp>
        <p:sp>
          <p:nvSpPr>
            <p:cNvPr id="13327" name="Line 16"/>
            <p:cNvSpPr>
              <a:spLocks noChangeShapeType="1"/>
            </p:cNvSpPr>
            <p:nvPr/>
          </p:nvSpPr>
          <p:spPr bwMode="auto">
            <a:xfrm>
              <a:off x="1688" y="1880"/>
              <a:ext cx="368" cy="224"/>
            </a:xfrm>
            <a:prstGeom prst="line">
              <a:avLst/>
            </a:prstGeom>
            <a:noFill/>
            <a:ln w="25400">
              <a:noFill/>
              <a:round/>
              <a:headEnd/>
              <a:tailEnd type="triangle" w="med" len="med"/>
            </a:ln>
          </p:spPr>
          <p:txBody>
            <a:bodyPr wrap="none" anchor="ctr"/>
            <a:lstStyle/>
            <a:p>
              <a:endParaRPr lang="en-US"/>
            </a:p>
          </p:txBody>
        </p:sp>
      </p:grpSp>
      <p:grpSp>
        <p:nvGrpSpPr>
          <p:cNvPr id="6" name="Group 17"/>
          <p:cNvGrpSpPr>
            <a:grpSpLocks/>
          </p:cNvGrpSpPr>
          <p:nvPr/>
        </p:nvGrpSpPr>
        <p:grpSpPr bwMode="auto">
          <a:xfrm>
            <a:off x="5473700" y="2409825"/>
            <a:ext cx="3025775" cy="854075"/>
            <a:chOff x="3448" y="1518"/>
            <a:chExt cx="1906" cy="538"/>
          </a:xfrm>
        </p:grpSpPr>
        <p:sp>
          <p:nvSpPr>
            <p:cNvPr id="13324" name="Rectangle 18"/>
            <p:cNvSpPr>
              <a:spLocks noChangeArrowheads="1"/>
            </p:cNvSpPr>
            <p:nvPr/>
          </p:nvSpPr>
          <p:spPr bwMode="auto">
            <a:xfrm>
              <a:off x="3767" y="1518"/>
              <a:ext cx="1587" cy="440"/>
            </a:xfrm>
            <a:prstGeom prst="rect">
              <a:avLst/>
            </a:prstGeom>
            <a:solidFill>
              <a:schemeClr val="hlink"/>
            </a:solidFill>
            <a:ln w="12700">
              <a:noFill/>
              <a:miter lim="800000"/>
              <a:headEnd/>
              <a:tailEnd/>
            </a:ln>
          </p:spPr>
          <p:txBody>
            <a:bodyPr wrap="none" lIns="90488" tIns="44450" rIns="90488" bIns="44450">
              <a:spAutoFit/>
            </a:bodyPr>
            <a:lstStyle/>
            <a:p>
              <a:pPr algn="ctr"/>
              <a:r>
                <a:rPr lang="en-US" sz="2000">
                  <a:latin typeface="Verdana" pitchFamily="34" charset="0"/>
                </a:rPr>
                <a:t>Think about and</a:t>
              </a:r>
            </a:p>
            <a:p>
              <a:pPr algn="ctr"/>
              <a:r>
                <a:rPr lang="en-US" sz="2000">
                  <a:latin typeface="Verdana" pitchFamily="34" charset="0"/>
                </a:rPr>
                <a:t>plan for the future</a:t>
              </a:r>
            </a:p>
          </p:txBody>
        </p:sp>
        <p:sp>
          <p:nvSpPr>
            <p:cNvPr id="13325" name="Line 19"/>
            <p:cNvSpPr>
              <a:spLocks noChangeShapeType="1"/>
            </p:cNvSpPr>
            <p:nvPr/>
          </p:nvSpPr>
          <p:spPr bwMode="auto">
            <a:xfrm flipH="1">
              <a:off x="3448" y="1880"/>
              <a:ext cx="304" cy="176"/>
            </a:xfrm>
            <a:prstGeom prst="line">
              <a:avLst/>
            </a:prstGeom>
            <a:noFill/>
            <a:ln w="25400">
              <a:noFill/>
              <a:round/>
              <a:headEnd/>
              <a:tailEnd type="triangle" w="med" len="med"/>
            </a:ln>
          </p:spPr>
          <p:txBody>
            <a:bodyPr wrap="none" anchor="ctr"/>
            <a:lstStyle/>
            <a:p>
              <a:endParaRPr lang="en-US"/>
            </a:p>
          </p:txBody>
        </p:sp>
      </p:grpSp>
      <p:grpSp>
        <p:nvGrpSpPr>
          <p:cNvPr id="7" name="Group 20"/>
          <p:cNvGrpSpPr>
            <a:grpSpLocks/>
          </p:cNvGrpSpPr>
          <p:nvPr/>
        </p:nvGrpSpPr>
        <p:grpSpPr bwMode="auto">
          <a:xfrm>
            <a:off x="5549900" y="3743325"/>
            <a:ext cx="3136900" cy="698500"/>
            <a:chOff x="3496" y="2358"/>
            <a:chExt cx="1976" cy="440"/>
          </a:xfrm>
        </p:grpSpPr>
        <p:sp>
          <p:nvSpPr>
            <p:cNvPr id="13322" name="Rectangle 21"/>
            <p:cNvSpPr>
              <a:spLocks noChangeArrowheads="1"/>
            </p:cNvSpPr>
            <p:nvPr/>
          </p:nvSpPr>
          <p:spPr bwMode="auto">
            <a:xfrm>
              <a:off x="3815" y="2358"/>
              <a:ext cx="1657" cy="440"/>
            </a:xfrm>
            <a:prstGeom prst="rect">
              <a:avLst/>
            </a:prstGeom>
            <a:solidFill>
              <a:schemeClr val="folHlink"/>
            </a:solidFill>
            <a:ln w="12700">
              <a:noFill/>
              <a:miter lim="800000"/>
              <a:headEnd/>
              <a:tailEnd/>
            </a:ln>
          </p:spPr>
          <p:txBody>
            <a:bodyPr wrap="none" lIns="90488" tIns="44450" rIns="90488" bIns="44450">
              <a:spAutoFit/>
            </a:bodyPr>
            <a:lstStyle/>
            <a:p>
              <a:pPr algn="ctr"/>
              <a:r>
                <a:rPr lang="en-US" sz="2000">
                  <a:latin typeface="Verdana" pitchFamily="34" charset="0"/>
                </a:rPr>
                <a:t>Means of allocating</a:t>
              </a:r>
            </a:p>
            <a:p>
              <a:pPr algn="ctr"/>
              <a:r>
                <a:rPr lang="en-US" sz="2000">
                  <a:latin typeface="Verdana" pitchFamily="34" charset="0"/>
                </a:rPr>
                <a:t>resources</a:t>
              </a:r>
            </a:p>
          </p:txBody>
        </p:sp>
        <p:sp>
          <p:nvSpPr>
            <p:cNvPr id="13323" name="Line 22"/>
            <p:cNvSpPr>
              <a:spLocks noChangeShapeType="1"/>
            </p:cNvSpPr>
            <p:nvPr/>
          </p:nvSpPr>
          <p:spPr bwMode="auto">
            <a:xfrm flipH="1" flipV="1">
              <a:off x="3496" y="2392"/>
              <a:ext cx="256" cy="112"/>
            </a:xfrm>
            <a:prstGeom prst="line">
              <a:avLst/>
            </a:prstGeom>
            <a:noFill/>
            <a:ln w="25400">
              <a:noFill/>
              <a:round/>
              <a:headEnd/>
              <a:tailEnd type="triangle" w="med" len="me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Labor Budget</a:t>
            </a:r>
          </a:p>
        </p:txBody>
      </p:sp>
      <p:pic>
        <p:nvPicPr>
          <p:cNvPr id="105474" name="Picture 3" descr="C9DirectLab1"/>
          <p:cNvPicPr>
            <a:picLocks noChangeAspect="1" noChangeArrowheads="1"/>
          </p:cNvPicPr>
          <p:nvPr/>
        </p:nvPicPr>
        <p:blipFill>
          <a:blip r:embed="rId3"/>
          <a:srcRect/>
          <a:stretch>
            <a:fillRect/>
          </a:stretch>
        </p:blipFill>
        <p:spPr bwMode="auto">
          <a:xfrm>
            <a:off x="228600" y="1295400"/>
            <a:ext cx="8686800" cy="3973513"/>
          </a:xfrm>
          <a:prstGeom prst="rect">
            <a:avLst/>
          </a:prstGeom>
          <a:noFill/>
          <a:ln w="9525">
            <a:solidFill>
              <a:schemeClr val="tx1"/>
            </a:solidFill>
            <a:miter lim="800000"/>
            <a:headEnd/>
            <a:tailEnd/>
          </a:ln>
        </p:spPr>
      </p:pic>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Labor Budget</a:t>
            </a:r>
          </a:p>
        </p:txBody>
      </p:sp>
      <p:pic>
        <p:nvPicPr>
          <p:cNvPr id="107522" name="Picture 3" descr="C9DirectLab2"/>
          <p:cNvPicPr>
            <a:picLocks noChangeAspect="1" noChangeArrowheads="1"/>
          </p:cNvPicPr>
          <p:nvPr/>
        </p:nvPicPr>
        <p:blipFill>
          <a:blip r:embed="rId3"/>
          <a:srcRect/>
          <a:stretch>
            <a:fillRect/>
          </a:stretch>
        </p:blipFill>
        <p:spPr bwMode="auto">
          <a:xfrm>
            <a:off x="152400" y="1371600"/>
            <a:ext cx="8915400" cy="4125913"/>
          </a:xfrm>
          <a:prstGeom prst="rect">
            <a:avLst/>
          </a:prstGeom>
          <a:noFill/>
          <a:ln w="9525">
            <a:solidFill>
              <a:schemeClr val="tx1"/>
            </a:solidFill>
            <a:miter lim="800000"/>
            <a:headEnd/>
            <a:tailEnd/>
          </a:ln>
        </p:spPr>
      </p:pic>
      <p:grpSp>
        <p:nvGrpSpPr>
          <p:cNvPr id="107523" name="Group 4"/>
          <p:cNvGrpSpPr>
            <a:grpSpLocks/>
          </p:cNvGrpSpPr>
          <p:nvPr/>
        </p:nvGrpSpPr>
        <p:grpSpPr bwMode="auto">
          <a:xfrm>
            <a:off x="3321050" y="4578350"/>
            <a:ext cx="4368800" cy="1733550"/>
            <a:chOff x="1931" y="2688"/>
            <a:chExt cx="2752" cy="1092"/>
          </a:xfrm>
        </p:grpSpPr>
        <p:sp>
          <p:nvSpPr>
            <p:cNvPr id="400389" name="Line 5"/>
            <p:cNvSpPr>
              <a:spLocks noChangeShapeType="1"/>
            </p:cNvSpPr>
            <p:nvPr/>
          </p:nvSpPr>
          <p:spPr bwMode="auto">
            <a:xfrm flipH="1" flipV="1">
              <a:off x="2668" y="2736"/>
              <a:ext cx="632" cy="58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00390" name="Line 6"/>
            <p:cNvSpPr>
              <a:spLocks noChangeShapeType="1"/>
            </p:cNvSpPr>
            <p:nvPr/>
          </p:nvSpPr>
          <p:spPr bwMode="auto">
            <a:xfrm flipV="1">
              <a:off x="3300" y="2688"/>
              <a:ext cx="136" cy="632"/>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00391" name="Line 7"/>
            <p:cNvSpPr>
              <a:spLocks noChangeShapeType="1"/>
            </p:cNvSpPr>
            <p:nvPr/>
          </p:nvSpPr>
          <p:spPr bwMode="auto">
            <a:xfrm flipV="1">
              <a:off x="3300" y="2736"/>
              <a:ext cx="904" cy="58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00392" name="Rectangle 8"/>
            <p:cNvSpPr>
              <a:spLocks noChangeArrowheads="1"/>
            </p:cNvSpPr>
            <p:nvPr/>
          </p:nvSpPr>
          <p:spPr bwMode="auto">
            <a:xfrm>
              <a:off x="1931" y="3264"/>
              <a:ext cx="2752" cy="516"/>
            </a:xfrm>
            <a:prstGeom prst="rect">
              <a:avLst/>
            </a:prstGeom>
            <a:solidFill>
              <a:schemeClr val="accent1"/>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400">
                  <a:solidFill>
                    <a:srgbClr val="FFFFFF"/>
                  </a:solidFill>
                  <a:latin typeface="Arial" charset="0"/>
                  <a:ea typeface="+mn-ea"/>
                </a:rPr>
                <a:t>Greater of labor hours required</a:t>
              </a:r>
            </a:p>
            <a:p>
              <a:pPr algn="ctr">
                <a:defRPr/>
              </a:pPr>
              <a:r>
                <a:rPr lang="en-US" sz="2400">
                  <a:solidFill>
                    <a:srgbClr val="FFFFFF"/>
                  </a:solidFill>
                  <a:latin typeface="Arial" charset="0"/>
                  <a:ea typeface="+mn-ea"/>
                </a:rPr>
                <a:t>or labor hours guaranteed.</a:t>
              </a:r>
            </a:p>
          </p:txBody>
        </p:sp>
      </p:grpSp>
    </p:spTree>
  </p:cSld>
  <p:clrMapOvr>
    <a:masterClrMapping/>
  </p:clrMapOvr>
  <p:transition>
    <p:wipe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Direct Labor Budget</a:t>
            </a:r>
          </a:p>
        </p:txBody>
      </p:sp>
      <p:pic>
        <p:nvPicPr>
          <p:cNvPr id="109570" name="Picture 3" descr="C9DirectLab3"/>
          <p:cNvPicPr>
            <a:picLocks noChangeAspect="1" noChangeArrowheads="1"/>
          </p:cNvPicPr>
          <p:nvPr/>
        </p:nvPicPr>
        <p:blipFill>
          <a:blip r:embed="rId3"/>
          <a:srcRect/>
          <a:stretch>
            <a:fillRect/>
          </a:stretch>
        </p:blipFill>
        <p:spPr bwMode="auto">
          <a:xfrm>
            <a:off x="76200" y="1447800"/>
            <a:ext cx="8991600" cy="4178300"/>
          </a:xfrm>
          <a:prstGeom prst="rect">
            <a:avLst/>
          </a:prstGeom>
          <a:noFill/>
          <a:ln w="9525">
            <a:solidFill>
              <a:schemeClr val="tx1"/>
            </a:solidFill>
            <a:miter lim="800000"/>
            <a:headEnd/>
            <a:tailEnd/>
          </a:ln>
        </p:spPr>
      </p:pic>
    </p:spTree>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404483" name="Rectangle 3"/>
          <p:cNvSpPr>
            <a:spLocks noGrp="1" noChangeArrowheads="1"/>
          </p:cNvSpPr>
          <p:nvPr>
            <p:ph type="body" idx="1"/>
          </p:nvPr>
        </p:nvSpPr>
        <p:spPr>
          <a:xfrm>
            <a:off x="533400" y="1447800"/>
            <a:ext cx="8153400" cy="45720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mtClean="0">
                <a:ea typeface="+mn-ea"/>
                <a:cs typeface="+mn-cs"/>
              </a:rPr>
              <a:t> </a:t>
            </a:r>
          </a:p>
          <a:p>
            <a:pPr eaLnBrk="1" hangingPunct="1">
              <a:buFont typeface="Times" pitchFamily="34" charset="0"/>
              <a:buNone/>
              <a:defRPr/>
            </a:pPr>
            <a:r>
              <a:rPr lang="en-US" smtClean="0">
                <a:ea typeface="+mn-ea"/>
                <a:cs typeface="+mn-cs"/>
              </a:rPr>
              <a:t>	What would be the total direct labor cost for the quarter if the company follows its no lay-off policy, but pays $15 (time-and-a-half) for every hour worked in excess of 1,500 hours in a month? </a:t>
            </a:r>
          </a:p>
          <a:p>
            <a:pPr lvl="1" eaLnBrk="1" hangingPunct="1">
              <a:buFont typeface="Wingdings" pitchFamily="2" charset="2"/>
              <a:buNone/>
              <a:defRPr/>
            </a:pPr>
            <a:r>
              <a:rPr lang="en-US" sz="2600" smtClean="0"/>
              <a:t>a. $79,500</a:t>
            </a:r>
          </a:p>
          <a:p>
            <a:pPr lvl="1" eaLnBrk="1" hangingPunct="1">
              <a:buFont typeface="Wingdings" pitchFamily="2" charset="2"/>
              <a:buNone/>
              <a:defRPr/>
            </a:pPr>
            <a:r>
              <a:rPr lang="en-US" sz="2600" smtClean="0"/>
              <a:t>b. $64,500</a:t>
            </a:r>
          </a:p>
          <a:p>
            <a:pPr lvl="1" eaLnBrk="1" hangingPunct="1">
              <a:buFont typeface="Wingdings" pitchFamily="2" charset="2"/>
              <a:buNone/>
              <a:defRPr/>
            </a:pPr>
            <a:r>
              <a:rPr lang="en-US" sz="2600" smtClean="0"/>
              <a:t>c. $61,000</a:t>
            </a:r>
          </a:p>
          <a:p>
            <a:pPr lvl="1" eaLnBrk="1" hangingPunct="1">
              <a:buFont typeface="Wingdings" pitchFamily="2" charset="2"/>
              <a:buNone/>
              <a:defRPr/>
            </a:pPr>
            <a:r>
              <a:rPr lang="en-US" sz="2600" smtClean="0"/>
              <a:t>d. $57,000</a:t>
            </a:r>
          </a:p>
        </p:txBody>
      </p:sp>
      <p:pic>
        <p:nvPicPr>
          <p:cNvPr id="111619" name="Picture 4" descr="j0295576"/>
          <p:cNvPicPr>
            <a:picLocks noChangeAspect="1" noChangeArrowheads="1"/>
          </p:cNvPicPr>
          <p:nvPr/>
        </p:nvPicPr>
        <p:blipFill>
          <a:blip r:embed="rId3"/>
          <a:srcRect/>
          <a:stretch>
            <a:fillRect/>
          </a:stretch>
        </p:blipFill>
        <p:spPr bwMode="auto">
          <a:xfrm>
            <a:off x="6400800" y="4724400"/>
            <a:ext cx="1989138" cy="1625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body" idx="1"/>
          </p:nvPr>
        </p:nvSpPr>
        <p:spPr>
          <a:xfrm>
            <a:off x="457200" y="1600200"/>
            <a:ext cx="8153400" cy="45720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solidFill>
                  <a:srgbClr val="663300"/>
                </a:solidFill>
                <a:ea typeface="+mn-ea"/>
                <a:cs typeface="+mn-cs"/>
              </a:rPr>
              <a:t> </a:t>
            </a:r>
          </a:p>
          <a:p>
            <a:pPr eaLnBrk="1" hangingPunct="1">
              <a:buFont typeface="Times" pitchFamily="34" charset="0"/>
              <a:buNone/>
              <a:defRPr/>
            </a:pPr>
            <a:r>
              <a:rPr lang="en-US" sz="2200" smtClean="0">
                <a:ea typeface="+mn-ea"/>
                <a:cs typeface="+mn-cs"/>
              </a:rPr>
              <a:t>	What would be the total direct labor cost for the quarter if the company follows its no lay-off policy, but pays $15 (time-and-a-half) for every hour worked in excess of 1,500 hours in a month? </a:t>
            </a:r>
          </a:p>
          <a:p>
            <a:pPr lvl="1" eaLnBrk="1" hangingPunct="1">
              <a:buFont typeface="Wingdings" pitchFamily="2" charset="2"/>
              <a:buNone/>
              <a:defRPr/>
            </a:pPr>
            <a:r>
              <a:rPr lang="en-US" smtClean="0">
                <a:solidFill>
                  <a:schemeClr val="accent1"/>
                </a:solidFill>
              </a:rPr>
              <a:t>a. $79,500</a:t>
            </a:r>
          </a:p>
          <a:p>
            <a:pPr lvl="1" eaLnBrk="1" hangingPunct="1">
              <a:buFont typeface="Wingdings" pitchFamily="2" charset="2"/>
              <a:buNone/>
              <a:defRPr/>
            </a:pPr>
            <a:r>
              <a:rPr lang="en-US" smtClean="0">
                <a:solidFill>
                  <a:schemeClr val="accent1"/>
                </a:solidFill>
              </a:rPr>
              <a:t>b. $64,500</a:t>
            </a:r>
          </a:p>
          <a:p>
            <a:pPr lvl="1" eaLnBrk="1" hangingPunct="1">
              <a:buFont typeface="Wingdings" pitchFamily="2" charset="2"/>
              <a:buNone/>
              <a:defRPr/>
            </a:pPr>
            <a:r>
              <a:rPr lang="en-US" smtClean="0">
                <a:solidFill>
                  <a:schemeClr val="accent1"/>
                </a:solidFill>
              </a:rPr>
              <a:t>c. $61,000</a:t>
            </a:r>
          </a:p>
          <a:p>
            <a:pPr lvl="1" eaLnBrk="1" hangingPunct="1">
              <a:buFont typeface="Wingdings" pitchFamily="2" charset="2"/>
              <a:buNone/>
              <a:defRPr/>
            </a:pPr>
            <a:r>
              <a:rPr lang="en-US" smtClean="0"/>
              <a:t>d. $57,000</a:t>
            </a:r>
          </a:p>
        </p:txBody>
      </p:sp>
      <p:sp>
        <p:nvSpPr>
          <p:cNvPr id="113666"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113667" name="Oval 4"/>
          <p:cNvSpPr>
            <a:spLocks noChangeArrowheads="1"/>
          </p:cNvSpPr>
          <p:nvPr/>
        </p:nvSpPr>
        <p:spPr bwMode="auto">
          <a:xfrm>
            <a:off x="914400" y="4572000"/>
            <a:ext cx="482600" cy="482600"/>
          </a:xfrm>
          <a:prstGeom prst="ellipse">
            <a:avLst/>
          </a:prstGeom>
          <a:noFill/>
          <a:ln w="50799">
            <a:solidFill>
              <a:srgbClr val="FF0000"/>
            </a:solidFill>
            <a:round/>
            <a:headEnd/>
            <a:tailEnd/>
          </a:ln>
        </p:spPr>
        <p:txBody>
          <a:bodyPr wrap="none" anchor="ctr"/>
          <a:lstStyle/>
          <a:p>
            <a:endParaRPr lang="en-US"/>
          </a:p>
        </p:txBody>
      </p:sp>
      <p:pic>
        <p:nvPicPr>
          <p:cNvPr id="113668" name="Picture 6" descr="j0295576"/>
          <p:cNvPicPr>
            <a:picLocks noChangeAspect="1" noChangeArrowheads="1"/>
          </p:cNvPicPr>
          <p:nvPr/>
        </p:nvPicPr>
        <p:blipFill>
          <a:blip r:embed="rId4"/>
          <a:srcRect/>
          <a:stretch>
            <a:fillRect/>
          </a:stretch>
        </p:blipFill>
        <p:spPr bwMode="auto">
          <a:xfrm>
            <a:off x="1219200" y="5356225"/>
            <a:ext cx="1371600" cy="1120775"/>
          </a:xfrm>
          <a:prstGeom prst="rect">
            <a:avLst/>
          </a:prstGeom>
          <a:noFill/>
          <a:ln w="9525">
            <a:noFill/>
            <a:miter lim="800000"/>
            <a:headEnd/>
            <a:tailEnd/>
          </a:ln>
        </p:spPr>
      </p:pic>
      <p:graphicFrame>
        <p:nvGraphicFramePr>
          <p:cNvPr id="406533" name="Object 5"/>
          <p:cNvGraphicFramePr>
            <a:graphicFrameLocks noChangeAspect="1"/>
          </p:cNvGraphicFramePr>
          <p:nvPr/>
        </p:nvGraphicFramePr>
        <p:xfrm>
          <a:off x="2895600" y="3124200"/>
          <a:ext cx="5848350" cy="2514600"/>
        </p:xfrm>
        <a:graphic>
          <a:graphicData uri="http://schemas.openxmlformats.org/presentationml/2006/ole">
            <p:oleObj spid="_x0000_s113669" name="Worksheet" r:id="rId5" imgW="5842000" imgH="2514600"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6533"/>
                                        </p:tgtEl>
                                        <p:attrNameLst>
                                          <p:attrName>style.visibility</p:attrName>
                                        </p:attrNameLst>
                                      </p:cBhvr>
                                      <p:to>
                                        <p:strVal val="visible"/>
                                      </p:to>
                                    </p:set>
                                    <p:animEffect transition="in" filter="dissolve">
                                      <p:cBhvr>
                                        <p:cTn id="7" dur="500"/>
                                        <p:tgtEl>
                                          <p:spTgt spid="406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9"/>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115714" name="Rectangle 1026"/>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6</a:t>
            </a:r>
          </a:p>
        </p:txBody>
      </p:sp>
      <p:sp>
        <p:nvSpPr>
          <p:cNvPr id="115715" name="Text Box 1028"/>
          <p:cNvSpPr txBox="1">
            <a:spLocks noChangeArrowheads="1"/>
          </p:cNvSpPr>
          <p:nvPr/>
        </p:nvSpPr>
        <p:spPr bwMode="auto">
          <a:xfrm>
            <a:off x="1962150" y="2451100"/>
            <a:ext cx="5334000" cy="1644650"/>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manufacturing overhead budget.</a:t>
            </a:r>
          </a:p>
        </p:txBody>
      </p:sp>
    </p:spTree>
  </p:cSld>
  <p:clrMapOvr>
    <a:masterClrMapping/>
  </p:clrMapOvr>
  <p:transition>
    <p:checke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noFill/>
        </p:spPr>
        <p:txBody>
          <a:bodyPr lIns="90488" tIns="44450" rIns="90488" bIns="44450"/>
          <a:lstStyle/>
          <a:p>
            <a:pPr eaLnBrk="1" hangingPunct="1"/>
            <a:r>
              <a:rPr lang="en-US" sz="2200" smtClean="0">
                <a:ea typeface="ＭＳ Ｐゴシック" pitchFamily="34" charset="-128"/>
              </a:rPr>
              <a:t>Manufacturing Overhead Budget</a:t>
            </a:r>
          </a:p>
        </p:txBody>
      </p:sp>
      <p:sp>
        <p:nvSpPr>
          <p:cNvPr id="408579" name="Rectangle 3"/>
          <p:cNvSpPr>
            <a:spLocks noGrp="1" noChangeArrowheads="1"/>
          </p:cNvSpPr>
          <p:nvPr>
            <p:ph type="body" idx="1"/>
          </p:nvPr>
        </p:nvSpPr>
        <p:spPr>
          <a:xfrm>
            <a:off x="457200" y="1524000"/>
            <a:ext cx="8305800" cy="4572000"/>
          </a:xfrm>
          <a:solidFill>
            <a:schemeClr val="folHlink"/>
          </a:solidFill>
          <a:effectLst>
            <a:outerShdw dist="35921" dir="2700000" algn="ctr" rotWithShape="0">
              <a:srgbClr val="000000"/>
            </a:outerShdw>
          </a:effectLst>
        </p:spPr>
        <p:txBody>
          <a:bodyPr lIns="90488" tIns="44450" rIns="90488" bIns="44450"/>
          <a:lstStyle/>
          <a:p>
            <a:pPr eaLnBrk="1" hangingPunct="1">
              <a:lnSpc>
                <a:spcPct val="95000"/>
              </a:lnSpc>
              <a:spcBef>
                <a:spcPct val="40000"/>
              </a:spcBef>
              <a:buClr>
                <a:schemeClr val="tx1"/>
              </a:buClr>
            </a:pPr>
            <a:endParaRPr lang="en-US" sz="2100" smtClean="0">
              <a:ea typeface="ＭＳ Ｐゴシック" pitchFamily="34" charset="-128"/>
            </a:endParaRPr>
          </a:p>
          <a:p>
            <a:pPr eaLnBrk="1" hangingPunct="1">
              <a:lnSpc>
                <a:spcPct val="95000"/>
              </a:lnSpc>
              <a:spcBef>
                <a:spcPct val="40000"/>
              </a:spcBef>
              <a:buClr>
                <a:schemeClr val="tx1"/>
              </a:buClr>
            </a:pPr>
            <a:r>
              <a:rPr lang="en-US" sz="2100" smtClean="0">
                <a:ea typeface="ＭＳ Ｐゴシック" pitchFamily="34" charset="-128"/>
              </a:rPr>
              <a:t>At Royal, manufacturing overhead is applied to units of product on the basis of direct labor hours.</a:t>
            </a:r>
          </a:p>
          <a:p>
            <a:pPr eaLnBrk="1" hangingPunct="1">
              <a:lnSpc>
                <a:spcPct val="95000"/>
              </a:lnSpc>
              <a:spcBef>
                <a:spcPct val="40000"/>
              </a:spcBef>
              <a:buClr>
                <a:schemeClr val="tx1"/>
              </a:buClr>
            </a:pPr>
            <a:r>
              <a:rPr lang="en-US" sz="2100" smtClean="0">
                <a:ea typeface="ＭＳ Ｐゴシック" pitchFamily="34" charset="-128"/>
              </a:rPr>
              <a:t>The variable manufacturing overhead rate is $20 per direct labor hour.</a:t>
            </a:r>
          </a:p>
          <a:p>
            <a:pPr eaLnBrk="1" hangingPunct="1">
              <a:lnSpc>
                <a:spcPct val="95000"/>
              </a:lnSpc>
              <a:spcBef>
                <a:spcPct val="40000"/>
              </a:spcBef>
              <a:buClr>
                <a:schemeClr val="tx1"/>
              </a:buClr>
            </a:pPr>
            <a:r>
              <a:rPr lang="en-US" sz="2100" smtClean="0">
                <a:ea typeface="ＭＳ Ｐゴシック" pitchFamily="34" charset="-128"/>
              </a:rPr>
              <a:t>Fixed manufacturing overhead is $50,000 per month and includes $20,000 of noncash costs (primarily depreciation of plant assets).</a:t>
            </a:r>
            <a:br>
              <a:rPr lang="en-US" sz="2100" smtClean="0">
                <a:ea typeface="ＭＳ Ｐゴシック" pitchFamily="34" charset="-128"/>
              </a:rPr>
            </a:br>
            <a:endParaRPr lang="en-US" sz="2100" smtClean="0">
              <a:ea typeface="ＭＳ Ｐゴシック" pitchFamily="34" charset="-128"/>
            </a:endParaRPr>
          </a:p>
          <a:p>
            <a:pPr algn="ctr" eaLnBrk="1" hangingPunct="1">
              <a:buClr>
                <a:schemeClr val="tx1"/>
              </a:buClr>
              <a:buFont typeface="Monotype Sorts" charset="2"/>
              <a:buChar char=" "/>
            </a:pPr>
            <a:r>
              <a:rPr lang="en-US" sz="2100" smtClean="0">
                <a:ea typeface="ＭＳ Ｐゴシック" pitchFamily="34" charset="-128"/>
              </a:rPr>
              <a:t>Let</a:t>
            </a:r>
            <a:r>
              <a:rPr lang="en-US" altLang="en-US" sz="2100" smtClean="0">
                <a:ea typeface="ＭＳ Ｐゴシック" pitchFamily="34" charset="-128"/>
              </a:rPr>
              <a:t>’</a:t>
            </a:r>
            <a:r>
              <a:rPr lang="en-US" sz="2100" smtClean="0">
                <a:ea typeface="ＭＳ Ｐゴシック" pitchFamily="34" charset="-128"/>
              </a:rPr>
              <a:t>s prepare the manufacturing overhead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8579">
                                            <p:txEl>
                                              <p:pRg st="1" end="1"/>
                                            </p:txEl>
                                          </p:spTgt>
                                        </p:tgtEl>
                                        <p:attrNameLst>
                                          <p:attrName>style.visibility</p:attrName>
                                        </p:attrNameLst>
                                      </p:cBhvr>
                                      <p:to>
                                        <p:strVal val="visible"/>
                                      </p:to>
                                    </p:set>
                                    <p:animEffect transition="in" filter="wipe(up)">
                                      <p:cBhvr>
                                        <p:cTn id="7" dur="500"/>
                                        <p:tgtEl>
                                          <p:spTgt spid="408579">
                                            <p:txEl>
                                              <p:pRg st="1" end="1"/>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08579">
                                            <p:txEl>
                                              <p:pRg st="2" end="2"/>
                                            </p:txEl>
                                          </p:spTgt>
                                        </p:tgtEl>
                                        <p:attrNameLst>
                                          <p:attrName>style.visibility</p:attrName>
                                        </p:attrNameLst>
                                      </p:cBhvr>
                                      <p:to>
                                        <p:strVal val="visible"/>
                                      </p:to>
                                    </p:set>
                                    <p:animEffect transition="in" filter="wipe(up)">
                                      <p:cBhvr>
                                        <p:cTn id="11" dur="500"/>
                                        <p:tgtEl>
                                          <p:spTgt spid="408579">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8579">
                                            <p:txEl>
                                              <p:pRg st="3" end="3"/>
                                            </p:txEl>
                                          </p:spTgt>
                                        </p:tgtEl>
                                        <p:attrNameLst>
                                          <p:attrName>style.visibility</p:attrName>
                                        </p:attrNameLst>
                                      </p:cBhvr>
                                      <p:to>
                                        <p:strVal val="visible"/>
                                      </p:to>
                                    </p:set>
                                    <p:animEffect transition="in" filter="wipe(up)">
                                      <p:cBhvr>
                                        <p:cTn id="15" dur="500"/>
                                        <p:tgtEl>
                                          <p:spTgt spid="408579">
                                            <p:txEl>
                                              <p:pRg st="3" end="3"/>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08579">
                                            <p:txEl>
                                              <p:pRg st="4" end="4"/>
                                            </p:txEl>
                                          </p:spTgt>
                                        </p:tgtEl>
                                        <p:attrNameLst>
                                          <p:attrName>style.visibility</p:attrName>
                                        </p:attrNameLst>
                                      </p:cBhvr>
                                      <p:to>
                                        <p:strVal val="visible"/>
                                      </p:to>
                                    </p:set>
                                    <p:animEffect transition="in" filter="wipe(up)">
                                      <p:cBhvr>
                                        <p:cTn id="19" dur="500"/>
                                        <p:tgtEl>
                                          <p:spTgt spid="408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C9NewOverhead1"/>
          <p:cNvPicPr>
            <a:picLocks noChangeAspect="1" noChangeArrowheads="1"/>
          </p:cNvPicPr>
          <p:nvPr/>
        </p:nvPicPr>
        <p:blipFill>
          <a:blip r:embed="rId3"/>
          <a:srcRect/>
          <a:stretch>
            <a:fillRect/>
          </a:stretch>
        </p:blipFill>
        <p:spPr bwMode="auto">
          <a:xfrm>
            <a:off x="228600" y="1295400"/>
            <a:ext cx="8686800" cy="4627563"/>
          </a:xfrm>
          <a:prstGeom prst="rect">
            <a:avLst/>
          </a:prstGeom>
          <a:noFill/>
          <a:ln w="9525">
            <a:solidFill>
              <a:schemeClr val="tx1"/>
            </a:solidFill>
            <a:miter lim="800000"/>
            <a:headEnd/>
            <a:tailEnd/>
          </a:ln>
        </p:spPr>
      </p:pic>
      <p:sp>
        <p:nvSpPr>
          <p:cNvPr id="119810" name="Rectangle 3"/>
          <p:cNvSpPr>
            <a:spLocks noGrp="1" noChangeArrowheads="1"/>
          </p:cNvSpPr>
          <p:nvPr>
            <p:ph type="title"/>
          </p:nvPr>
        </p:nvSpPr>
        <p:spPr>
          <a:noFill/>
        </p:spPr>
        <p:txBody>
          <a:bodyPr lIns="90488" tIns="44450" rIns="90488" bIns="44450"/>
          <a:lstStyle/>
          <a:p>
            <a:pPr eaLnBrk="1" hangingPunct="1"/>
            <a:r>
              <a:rPr lang="en-US" sz="2200" smtClean="0">
                <a:ea typeface="ＭＳ Ｐゴシック" pitchFamily="34" charset="-128"/>
              </a:rPr>
              <a:t>Manufacturing Overhead Budget</a:t>
            </a:r>
          </a:p>
        </p:txBody>
      </p:sp>
      <p:grpSp>
        <p:nvGrpSpPr>
          <p:cNvPr id="2" name="Group 4"/>
          <p:cNvGrpSpPr>
            <a:grpSpLocks/>
          </p:cNvGrpSpPr>
          <p:nvPr/>
        </p:nvGrpSpPr>
        <p:grpSpPr bwMode="auto">
          <a:xfrm>
            <a:off x="2743200" y="3517900"/>
            <a:ext cx="4559300" cy="2916238"/>
            <a:chOff x="1728" y="2216"/>
            <a:chExt cx="2872" cy="1837"/>
          </a:xfrm>
        </p:grpSpPr>
        <p:sp>
          <p:nvSpPr>
            <p:cNvPr id="410629" name="Line 5"/>
            <p:cNvSpPr>
              <a:spLocks noChangeShapeType="1"/>
            </p:cNvSpPr>
            <p:nvPr/>
          </p:nvSpPr>
          <p:spPr bwMode="auto">
            <a:xfrm flipV="1">
              <a:off x="3072" y="2373"/>
              <a:ext cx="0" cy="1448"/>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10630" name="Rectangle 6"/>
            <p:cNvSpPr>
              <a:spLocks noChangeArrowheads="1"/>
            </p:cNvSpPr>
            <p:nvPr/>
          </p:nvSpPr>
          <p:spPr bwMode="auto">
            <a:xfrm>
              <a:off x="2488" y="2216"/>
              <a:ext cx="2112" cy="144"/>
            </a:xfrm>
            <a:prstGeom prst="rect">
              <a:avLst/>
            </a:prstGeom>
            <a:noFill/>
            <a:ln w="381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10631" name="Rectangle 7"/>
            <p:cNvSpPr>
              <a:spLocks noChangeArrowheads="1"/>
            </p:cNvSpPr>
            <p:nvPr/>
          </p:nvSpPr>
          <p:spPr bwMode="auto">
            <a:xfrm>
              <a:off x="1728" y="3786"/>
              <a:ext cx="2688" cy="267"/>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Direct Labor Budget.</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noFill/>
        </p:spPr>
        <p:txBody>
          <a:bodyPr lIns="90488" tIns="44450" rIns="90488" bIns="44450"/>
          <a:lstStyle/>
          <a:p>
            <a:pPr eaLnBrk="1" hangingPunct="1"/>
            <a:r>
              <a:rPr lang="en-US" sz="2200" smtClean="0">
                <a:ea typeface="ＭＳ Ｐゴシック" pitchFamily="34" charset="-128"/>
              </a:rPr>
              <a:t>Manufacturing Overhead Budget</a:t>
            </a:r>
          </a:p>
        </p:txBody>
      </p:sp>
      <p:pic>
        <p:nvPicPr>
          <p:cNvPr id="121858" name="Picture 3" descr="C9NewOverhead2"/>
          <p:cNvPicPr>
            <a:picLocks noChangeAspect="1" noChangeArrowheads="1"/>
          </p:cNvPicPr>
          <p:nvPr/>
        </p:nvPicPr>
        <p:blipFill>
          <a:blip r:embed="rId3"/>
          <a:srcRect/>
          <a:stretch>
            <a:fillRect/>
          </a:stretch>
        </p:blipFill>
        <p:spPr bwMode="auto">
          <a:xfrm>
            <a:off x="533400" y="1295400"/>
            <a:ext cx="8001000" cy="4232275"/>
          </a:xfrm>
          <a:prstGeom prst="rect">
            <a:avLst/>
          </a:prstGeom>
          <a:noFill/>
          <a:ln w="9525">
            <a:solidFill>
              <a:schemeClr val="tx1"/>
            </a:solidFill>
            <a:miter lim="800000"/>
            <a:headEnd/>
            <a:tailEnd/>
          </a:ln>
        </p:spPr>
      </p:pic>
      <p:grpSp>
        <p:nvGrpSpPr>
          <p:cNvPr id="2" name="Group 4"/>
          <p:cNvGrpSpPr>
            <a:grpSpLocks/>
          </p:cNvGrpSpPr>
          <p:nvPr/>
        </p:nvGrpSpPr>
        <p:grpSpPr bwMode="auto">
          <a:xfrm>
            <a:off x="1981200" y="4572000"/>
            <a:ext cx="6781800" cy="1860550"/>
            <a:chOff x="1392" y="3024"/>
            <a:chExt cx="4272" cy="1172"/>
          </a:xfrm>
        </p:grpSpPr>
        <p:grpSp>
          <p:nvGrpSpPr>
            <p:cNvPr id="121860" name="Group 5"/>
            <p:cNvGrpSpPr>
              <a:grpSpLocks/>
            </p:cNvGrpSpPr>
            <p:nvPr/>
          </p:nvGrpSpPr>
          <p:grpSpPr bwMode="auto">
            <a:xfrm>
              <a:off x="1392" y="3024"/>
              <a:ext cx="4272" cy="480"/>
              <a:chOff x="528" y="3696"/>
              <a:chExt cx="4272" cy="480"/>
            </a:xfrm>
          </p:grpSpPr>
          <p:sp>
            <p:nvSpPr>
              <p:cNvPr id="412678" name="Rectangle 6"/>
              <p:cNvSpPr>
                <a:spLocks noChangeArrowheads="1"/>
              </p:cNvSpPr>
              <p:nvPr/>
            </p:nvSpPr>
            <p:spPr bwMode="auto">
              <a:xfrm>
                <a:off x="528" y="3696"/>
                <a:ext cx="4272" cy="48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US">
                  <a:latin typeface="Arial" charset="0"/>
                  <a:ea typeface="+mn-ea"/>
                </a:endParaRPr>
              </a:p>
            </p:txBody>
          </p:sp>
          <p:grpSp>
            <p:nvGrpSpPr>
              <p:cNvPr id="121863" name="Group 7"/>
              <p:cNvGrpSpPr>
                <a:grpSpLocks/>
              </p:cNvGrpSpPr>
              <p:nvPr/>
            </p:nvGrpSpPr>
            <p:grpSpPr bwMode="auto">
              <a:xfrm>
                <a:off x="618" y="3715"/>
                <a:ext cx="4181" cy="442"/>
                <a:chOff x="374" y="3367"/>
                <a:chExt cx="4181" cy="442"/>
              </a:xfrm>
            </p:grpSpPr>
            <p:sp>
              <p:nvSpPr>
                <p:cNvPr id="121864" name="Text Box 8"/>
                <p:cNvSpPr txBox="1">
                  <a:spLocks noChangeArrowheads="1"/>
                </p:cNvSpPr>
                <p:nvPr/>
              </p:nvSpPr>
              <p:spPr bwMode="auto">
                <a:xfrm>
                  <a:off x="374" y="3367"/>
                  <a:ext cx="2645" cy="442"/>
                </a:xfrm>
                <a:prstGeom prst="rect">
                  <a:avLst/>
                </a:prstGeom>
                <a:noFill/>
                <a:ln w="9525">
                  <a:noFill/>
                  <a:miter lim="800000"/>
                  <a:headEnd/>
                  <a:tailEnd/>
                </a:ln>
              </p:spPr>
              <p:txBody>
                <a:bodyPr wrap="none">
                  <a:spAutoFit/>
                </a:bodyPr>
                <a:lstStyle/>
                <a:p>
                  <a:r>
                    <a:rPr lang="en-US" sz="2000">
                      <a:solidFill>
                        <a:srgbClr val="FFFFEF"/>
                      </a:solidFill>
                    </a:rPr>
                    <a:t>Total mfg. OH for quarter  $251,000</a:t>
                  </a:r>
                  <a:br>
                    <a:rPr lang="en-US" sz="2000">
                      <a:solidFill>
                        <a:srgbClr val="FFFFEF"/>
                      </a:solidFill>
                    </a:rPr>
                  </a:br>
                  <a:r>
                    <a:rPr lang="en-US" sz="2000">
                      <a:solidFill>
                        <a:srgbClr val="FFFFEF"/>
                      </a:solidFill>
                    </a:rPr>
                    <a:t>Total labor hours required    5,050</a:t>
                  </a:r>
                </a:p>
              </p:txBody>
            </p:sp>
            <p:sp>
              <p:nvSpPr>
                <p:cNvPr id="121865" name="Line 9"/>
                <p:cNvSpPr>
                  <a:spLocks noChangeShapeType="1"/>
                </p:cNvSpPr>
                <p:nvPr/>
              </p:nvSpPr>
              <p:spPr bwMode="auto">
                <a:xfrm>
                  <a:off x="414" y="3591"/>
                  <a:ext cx="2592" cy="0"/>
                </a:xfrm>
                <a:prstGeom prst="line">
                  <a:avLst/>
                </a:prstGeom>
                <a:noFill/>
                <a:ln w="28575">
                  <a:solidFill>
                    <a:srgbClr val="FFFFEF"/>
                  </a:solidFill>
                  <a:round/>
                  <a:headEnd/>
                  <a:tailEnd/>
                </a:ln>
              </p:spPr>
              <p:txBody>
                <a:bodyPr/>
                <a:lstStyle/>
                <a:p>
                  <a:endParaRPr lang="en-US"/>
                </a:p>
              </p:txBody>
            </p:sp>
            <p:sp>
              <p:nvSpPr>
                <p:cNvPr id="121866" name="Text Box 10"/>
                <p:cNvSpPr txBox="1">
                  <a:spLocks noChangeArrowheads="1"/>
                </p:cNvSpPr>
                <p:nvPr/>
              </p:nvSpPr>
              <p:spPr bwMode="auto">
                <a:xfrm>
                  <a:off x="3024" y="3463"/>
                  <a:ext cx="1531" cy="250"/>
                </a:xfrm>
                <a:prstGeom prst="rect">
                  <a:avLst/>
                </a:prstGeom>
                <a:noFill/>
                <a:ln w="9525">
                  <a:noFill/>
                  <a:miter lim="800000"/>
                  <a:headEnd/>
                  <a:tailEnd/>
                </a:ln>
              </p:spPr>
              <p:txBody>
                <a:bodyPr wrap="none">
                  <a:spAutoFit/>
                </a:bodyPr>
                <a:lstStyle/>
                <a:p>
                  <a:r>
                    <a:rPr lang="en-US" sz="2000">
                      <a:solidFill>
                        <a:srgbClr val="FFFFEF"/>
                      </a:solidFill>
                    </a:rPr>
                    <a:t>=  $49.70 per hour *</a:t>
                  </a:r>
                </a:p>
              </p:txBody>
            </p:sp>
          </p:grpSp>
        </p:grpSp>
        <p:sp>
          <p:nvSpPr>
            <p:cNvPr id="412683" name="Text Box 11"/>
            <p:cNvSpPr txBox="1">
              <a:spLocks noChangeArrowheads="1"/>
            </p:cNvSpPr>
            <p:nvPr/>
          </p:nvSpPr>
          <p:spPr bwMode="auto">
            <a:xfrm>
              <a:off x="4944" y="3984"/>
              <a:ext cx="713" cy="212"/>
            </a:xfrm>
            <a:prstGeom prst="rect">
              <a:avLst/>
            </a:prstGeom>
            <a:noFill/>
            <a:ln w="9525">
              <a:noFill/>
              <a:miter lim="800000"/>
              <a:headEnd/>
              <a:tailEnd/>
            </a:ln>
            <a:effectLst/>
          </p:spPr>
          <p:txBody>
            <a:bodyPr wrap="none">
              <a:spAutoFit/>
            </a:bodyPr>
            <a:lstStyle/>
            <a:p>
              <a:r>
                <a:rPr lang="en-US" sz="1600" b="1">
                  <a:solidFill>
                    <a:schemeClr val="hlink"/>
                  </a:solidFill>
                  <a:effectLst>
                    <a:outerShdw blurRad="38100" dist="38100" dir="2700000" algn="tl">
                      <a:srgbClr val="000000"/>
                    </a:outerShdw>
                  </a:effectLst>
                </a:rPr>
                <a:t>* </a:t>
              </a:r>
              <a:r>
                <a:rPr lang="en-US" sz="1600" b="1">
                  <a:effectLst>
                    <a:outerShdw blurRad="38100" dist="38100" dir="2700000" algn="tl">
                      <a:srgbClr val="FFFFFF"/>
                    </a:outerShdw>
                  </a:effectLst>
                </a:rPr>
                <a:t>rounded</a:t>
              </a: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noFill/>
        </p:spPr>
        <p:txBody>
          <a:bodyPr lIns="90488" tIns="44450" rIns="90488" bIns="44450"/>
          <a:lstStyle/>
          <a:p>
            <a:pPr eaLnBrk="1" hangingPunct="1"/>
            <a:r>
              <a:rPr lang="en-US" sz="2200" smtClean="0">
                <a:ea typeface="ＭＳ Ｐゴシック" pitchFamily="34" charset="-128"/>
              </a:rPr>
              <a:t>Manufacturing Overhead Budget</a:t>
            </a:r>
          </a:p>
        </p:txBody>
      </p:sp>
      <p:pic>
        <p:nvPicPr>
          <p:cNvPr id="123906" name="Picture 3" descr="C9NewOverhead3"/>
          <p:cNvPicPr>
            <a:picLocks noChangeAspect="1" noChangeArrowheads="1"/>
          </p:cNvPicPr>
          <p:nvPr/>
        </p:nvPicPr>
        <p:blipFill>
          <a:blip r:embed="rId3"/>
          <a:srcRect/>
          <a:stretch>
            <a:fillRect/>
          </a:stretch>
        </p:blipFill>
        <p:spPr bwMode="auto">
          <a:xfrm>
            <a:off x="914400" y="1600200"/>
            <a:ext cx="7239000" cy="3849688"/>
          </a:xfrm>
          <a:prstGeom prst="rect">
            <a:avLst/>
          </a:prstGeom>
          <a:noFill/>
          <a:ln w="9525">
            <a:solidFill>
              <a:schemeClr val="tx1"/>
            </a:solidFill>
            <a:miter lim="800000"/>
            <a:headEnd/>
            <a:tailEnd/>
          </a:ln>
        </p:spPr>
      </p:pic>
      <p:grpSp>
        <p:nvGrpSpPr>
          <p:cNvPr id="123907" name="Group 4"/>
          <p:cNvGrpSpPr>
            <a:grpSpLocks/>
          </p:cNvGrpSpPr>
          <p:nvPr/>
        </p:nvGrpSpPr>
        <p:grpSpPr bwMode="auto">
          <a:xfrm>
            <a:off x="838200" y="4724400"/>
            <a:ext cx="6248400" cy="1447800"/>
            <a:chOff x="528" y="2976"/>
            <a:chExt cx="3936" cy="912"/>
          </a:xfrm>
        </p:grpSpPr>
        <p:sp>
          <p:nvSpPr>
            <p:cNvPr id="414725" name="Line 5"/>
            <p:cNvSpPr>
              <a:spLocks noChangeShapeType="1"/>
            </p:cNvSpPr>
            <p:nvPr/>
          </p:nvSpPr>
          <p:spPr bwMode="auto">
            <a:xfrm flipH="1" flipV="1">
              <a:off x="1920" y="2976"/>
              <a:ext cx="432" cy="576"/>
            </a:xfrm>
            <a:prstGeom prst="line">
              <a:avLst/>
            </a:prstGeom>
            <a:noFill/>
            <a:ln w="38100">
              <a:noFill/>
              <a:round/>
              <a:headEnd/>
              <a:tailEnd type="triangle" w="med" len="med"/>
            </a:ln>
            <a:effectLst>
              <a:outerShdw dist="35921" dir="2700000" algn="ctr" rotWithShape="0">
                <a:schemeClr val="bg2"/>
              </a:outerShdw>
            </a:effectLst>
          </p:spPr>
          <p:txBody>
            <a:bodyPr/>
            <a:lstStyle/>
            <a:p>
              <a:endParaRPr lang="en-US"/>
            </a:p>
          </p:txBody>
        </p:sp>
        <p:sp>
          <p:nvSpPr>
            <p:cNvPr id="414726" name="Rectangle 6"/>
            <p:cNvSpPr>
              <a:spLocks noChangeArrowheads="1"/>
            </p:cNvSpPr>
            <p:nvPr/>
          </p:nvSpPr>
          <p:spPr bwMode="auto">
            <a:xfrm>
              <a:off x="528" y="3552"/>
              <a:ext cx="3936" cy="336"/>
            </a:xfrm>
            <a:prstGeom prst="rect">
              <a:avLst/>
            </a:prstGeom>
            <a:solidFill>
              <a:schemeClr val="hlink"/>
            </a:solidFill>
            <a:ln w="9525">
              <a:noFill/>
              <a:miter lim="800000"/>
              <a:headEnd/>
              <a:tailEnd/>
            </a:ln>
            <a:effectLst>
              <a:outerShdw dist="53882" dir="2700000" algn="ctr" rotWithShape="0">
                <a:schemeClr val="tx1"/>
              </a:outerShdw>
            </a:effectLst>
          </p:spPr>
          <p:txBody>
            <a:bodyPr wrap="none" anchor="ctr"/>
            <a:lstStyle/>
            <a:p>
              <a:pPr algn="ctr">
                <a:defRPr/>
              </a:pPr>
              <a:r>
                <a:rPr lang="en-US" sz="2200">
                  <a:solidFill>
                    <a:srgbClr val="FFFFEF"/>
                  </a:solidFill>
                  <a:latin typeface="Verdana" pitchFamily="34" charset="0"/>
                  <a:ea typeface="+mn-ea"/>
                </a:rPr>
                <a:t>Depreciation is a noncash charge.</a:t>
              </a:r>
            </a:p>
          </p:txBody>
        </p:sp>
      </p:grpSp>
    </p:spTree>
  </p:cSld>
  <p:clrMapOvr>
    <a:masterClrMapping/>
  </p:clrMapOvr>
  <p:transition spd="med">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Responsibility Accounting</a:t>
            </a:r>
          </a:p>
        </p:txBody>
      </p:sp>
      <p:sp>
        <p:nvSpPr>
          <p:cNvPr id="312323" name="Rectangle 3"/>
          <p:cNvSpPr>
            <a:spLocks noGrp="1" noChangeArrowheads="1"/>
          </p:cNvSpPr>
          <p:nvPr>
            <p:ph type="body" idx="4294967295"/>
          </p:nvPr>
        </p:nvSpPr>
        <p:spPr>
          <a:xfrm>
            <a:off x="381000" y="1371600"/>
            <a:ext cx="8458200" cy="2209800"/>
          </a:xfrm>
          <a:solidFill>
            <a:schemeClr val="hlink"/>
          </a:solidFill>
          <a:effectLst>
            <a:outerShdw dist="35921" dir="2700000" algn="ctr" rotWithShape="0">
              <a:srgbClr val="000000"/>
            </a:outerShdw>
          </a:effectLst>
        </p:spPr>
        <p:txBody>
          <a:bodyPr lIns="90488" tIns="44450" rIns="90488" bIns="44450"/>
          <a:lstStyle/>
          <a:p>
            <a:pPr algn="ctr" eaLnBrk="1" hangingPunct="1">
              <a:buFont typeface="Times" charset="0"/>
              <a:buNone/>
            </a:pPr>
            <a:r>
              <a:rPr lang="en-US" smtClean="0">
                <a:solidFill>
                  <a:srgbClr val="FFFFEF"/>
                </a:solidFill>
                <a:ea typeface="ＭＳ Ｐゴシック" pitchFamily="34" charset="-128"/>
              </a:rPr>
              <a:t> </a:t>
            </a:r>
          </a:p>
          <a:p>
            <a:pPr algn="ctr" eaLnBrk="1" hangingPunct="1">
              <a:buFont typeface="Times" charset="0"/>
              <a:buNone/>
            </a:pPr>
            <a:r>
              <a:rPr lang="en-US" smtClean="0">
                <a:solidFill>
                  <a:srgbClr val="FFFFEF"/>
                </a:solidFill>
                <a:ea typeface="ＭＳ Ｐゴシック" pitchFamily="34" charset="-128"/>
              </a:rPr>
              <a:t> Managers should be held responsible for those items — and </a:t>
            </a:r>
            <a:r>
              <a:rPr lang="en-US" i="1" smtClean="0">
                <a:solidFill>
                  <a:srgbClr val="FFFFEF"/>
                </a:solidFill>
                <a:ea typeface="ＭＳ Ｐゴシック" pitchFamily="34" charset="-128"/>
              </a:rPr>
              <a:t>only</a:t>
            </a:r>
            <a:r>
              <a:rPr lang="en-US" smtClean="0">
                <a:solidFill>
                  <a:srgbClr val="FFFFEF"/>
                </a:solidFill>
                <a:ea typeface="ＭＳ Ｐゴシック" pitchFamily="34" charset="-128"/>
              </a:rPr>
              <a:t> those items — that</a:t>
            </a:r>
            <a:br>
              <a:rPr lang="en-US" smtClean="0">
                <a:solidFill>
                  <a:srgbClr val="FFFFEF"/>
                </a:solidFill>
                <a:ea typeface="ＭＳ Ｐゴシック" pitchFamily="34" charset="-128"/>
              </a:rPr>
            </a:br>
            <a:r>
              <a:rPr lang="en-US" smtClean="0">
                <a:solidFill>
                  <a:srgbClr val="FFFFEF"/>
                </a:solidFill>
                <a:ea typeface="ＭＳ Ｐゴシック" pitchFamily="34" charset="-128"/>
              </a:rPr>
              <a:t>the manager can actually control</a:t>
            </a:r>
            <a:br>
              <a:rPr lang="en-US" smtClean="0">
                <a:solidFill>
                  <a:srgbClr val="FFFFEF"/>
                </a:solidFill>
                <a:ea typeface="ＭＳ Ｐゴシック" pitchFamily="34" charset="-128"/>
              </a:rPr>
            </a:br>
            <a:r>
              <a:rPr lang="en-US" smtClean="0">
                <a:solidFill>
                  <a:srgbClr val="FFFFEF"/>
                </a:solidFill>
                <a:ea typeface="ＭＳ Ｐゴシック" pitchFamily="34" charset="-128"/>
              </a:rPr>
              <a:t>to a significant extent.</a:t>
            </a:r>
          </a:p>
        </p:txBody>
      </p:sp>
      <p:pic>
        <p:nvPicPr>
          <p:cNvPr id="15363" name="Picture 4" descr="j0149396"/>
          <p:cNvPicPr>
            <a:picLocks noChangeAspect="1" noChangeArrowheads="1"/>
          </p:cNvPicPr>
          <p:nvPr/>
        </p:nvPicPr>
        <p:blipFill>
          <a:blip r:embed="rId3"/>
          <a:srcRect/>
          <a:stretch>
            <a:fillRect/>
          </a:stretch>
        </p:blipFill>
        <p:spPr bwMode="auto">
          <a:xfrm>
            <a:off x="2895600" y="3810000"/>
            <a:ext cx="3367088" cy="2046288"/>
          </a:xfrm>
          <a:prstGeom prst="rect">
            <a:avLst/>
          </a:prstGeom>
          <a:noFill/>
          <a:ln w="9525">
            <a:noFill/>
            <a:miter lim="800000"/>
            <a:headEnd/>
            <a:tailEnd/>
          </a:ln>
          <a:effectLst>
            <a:outerShdw dist="53882" dir="2700000" algn="ctr" rotWithShape="0">
              <a:schemeClr val="bg2"/>
            </a:outerShdw>
          </a:effectLst>
        </p:spPr>
      </p:pic>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3" name="Object 2"/>
          <p:cNvGraphicFramePr>
            <a:graphicFrameLocks/>
          </p:cNvGraphicFramePr>
          <p:nvPr/>
        </p:nvGraphicFramePr>
        <p:xfrm>
          <a:off x="304800" y="1905000"/>
          <a:ext cx="8610600" cy="2971800"/>
        </p:xfrm>
        <a:graphic>
          <a:graphicData uri="http://schemas.openxmlformats.org/presentationml/2006/ole">
            <p:oleObj spid="_x0000_s125953" name="Worksheet" r:id="rId4" imgW="4165600" imgH="1625600" progId="Excel.Sheet.8">
              <p:embed/>
            </p:oleObj>
          </a:graphicData>
        </a:graphic>
      </p:graphicFrame>
      <p:sp>
        <p:nvSpPr>
          <p:cNvPr id="125954" name="Rectangle 3"/>
          <p:cNvSpPr>
            <a:spLocks noGrp="1" noChangeArrowheads="1"/>
          </p:cNvSpPr>
          <p:nvPr>
            <p:ph type="title"/>
          </p:nvPr>
        </p:nvSpPr>
        <p:spPr>
          <a:noFill/>
        </p:spPr>
        <p:txBody>
          <a:bodyPr lIns="90488" tIns="44450" rIns="90488" bIns="44450"/>
          <a:lstStyle/>
          <a:p>
            <a:pPr eaLnBrk="1" hangingPunct="1"/>
            <a:r>
              <a:rPr lang="en-US" sz="2000" smtClean="0">
                <a:ea typeface="ＭＳ Ｐゴシック" pitchFamily="34" charset="-128"/>
              </a:rPr>
              <a:t>Ending Finished Goods Inventory Budget</a:t>
            </a:r>
          </a:p>
        </p:txBody>
      </p:sp>
      <p:sp>
        <p:nvSpPr>
          <p:cNvPr id="416772" name="Rectangle 4"/>
          <p:cNvSpPr>
            <a:spLocks noChangeArrowheads="1"/>
          </p:cNvSpPr>
          <p:nvPr/>
        </p:nvSpPr>
        <p:spPr bwMode="auto">
          <a:xfrm>
            <a:off x="4470400" y="2159000"/>
            <a:ext cx="2768600" cy="406400"/>
          </a:xfrm>
          <a:prstGeom prst="rect">
            <a:avLst/>
          </a:prstGeom>
          <a:noFill/>
          <a:ln w="508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16773" name="Line 5"/>
          <p:cNvSpPr>
            <a:spLocks noChangeShapeType="1"/>
          </p:cNvSpPr>
          <p:nvPr/>
        </p:nvSpPr>
        <p:spPr bwMode="auto">
          <a:xfrm flipV="1">
            <a:off x="5867400" y="2584450"/>
            <a:ext cx="0" cy="2527300"/>
          </a:xfrm>
          <a:prstGeom prst="line">
            <a:avLst/>
          </a:prstGeom>
          <a:noFill/>
          <a:ln w="28575">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16774" name="Rectangle 6"/>
          <p:cNvSpPr>
            <a:spLocks noChangeArrowheads="1"/>
          </p:cNvSpPr>
          <p:nvPr/>
        </p:nvSpPr>
        <p:spPr bwMode="auto">
          <a:xfrm>
            <a:off x="4100513" y="5040313"/>
            <a:ext cx="3586162" cy="758825"/>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Direct materials</a:t>
            </a:r>
          </a:p>
          <a:p>
            <a:pPr algn="ctr">
              <a:defRPr/>
            </a:pPr>
            <a:r>
              <a:rPr lang="en-US" sz="2200">
                <a:solidFill>
                  <a:srgbClr val="FFFFCC"/>
                </a:solidFill>
                <a:latin typeface="Verdana" pitchFamily="34" charset="0"/>
                <a:ea typeface="+mn-ea"/>
              </a:rPr>
              <a:t>budget and information.</a:t>
            </a:r>
          </a:p>
        </p:txBody>
      </p:sp>
    </p:spTree>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1" name="Object 0"/>
          <p:cNvGraphicFramePr>
            <a:graphicFrameLocks/>
          </p:cNvGraphicFramePr>
          <p:nvPr/>
        </p:nvGraphicFramePr>
        <p:xfrm>
          <a:off x="304800" y="1905000"/>
          <a:ext cx="8610600" cy="2971800"/>
        </p:xfrm>
        <a:graphic>
          <a:graphicData uri="http://schemas.openxmlformats.org/presentationml/2006/ole">
            <p:oleObj spid="_x0000_s128001" name="Worksheet" r:id="rId4" imgW="4165600" imgH="1625600" progId="Excel.Sheet.8">
              <p:embed/>
            </p:oleObj>
          </a:graphicData>
        </a:graphic>
      </p:graphicFrame>
      <p:sp>
        <p:nvSpPr>
          <p:cNvPr id="128002" name="Rectangle 3"/>
          <p:cNvSpPr>
            <a:spLocks noGrp="1" noChangeArrowheads="1"/>
          </p:cNvSpPr>
          <p:nvPr>
            <p:ph type="title"/>
          </p:nvPr>
        </p:nvSpPr>
        <p:spPr>
          <a:noFill/>
        </p:spPr>
        <p:txBody>
          <a:bodyPr lIns="90488" tIns="44450" rIns="90488" bIns="44450"/>
          <a:lstStyle/>
          <a:p>
            <a:pPr eaLnBrk="1" hangingPunct="1"/>
            <a:r>
              <a:rPr lang="en-US" sz="2000" smtClean="0">
                <a:ea typeface="ＭＳ Ｐゴシック" pitchFamily="34" charset="-128"/>
              </a:rPr>
              <a:t>Ending Finished Goods Inventory Budget</a:t>
            </a:r>
          </a:p>
        </p:txBody>
      </p:sp>
      <p:sp>
        <p:nvSpPr>
          <p:cNvPr id="128003" name="Rectangle 4"/>
          <p:cNvSpPr>
            <a:spLocks noChangeArrowheads="1"/>
          </p:cNvSpPr>
          <p:nvPr/>
        </p:nvSpPr>
        <p:spPr bwMode="auto">
          <a:xfrm>
            <a:off x="4343400" y="2509838"/>
            <a:ext cx="2768600" cy="406400"/>
          </a:xfrm>
          <a:prstGeom prst="rect">
            <a:avLst/>
          </a:prstGeom>
          <a:noFill/>
          <a:ln w="50800">
            <a:solidFill>
              <a:srgbClr val="FC0128"/>
            </a:solidFill>
            <a:miter lim="800000"/>
            <a:headEnd/>
            <a:tailEnd/>
          </a:ln>
        </p:spPr>
        <p:txBody>
          <a:bodyPr wrap="none" anchor="ctr"/>
          <a:lstStyle/>
          <a:p>
            <a:endParaRPr lang="en-US"/>
          </a:p>
        </p:txBody>
      </p:sp>
      <p:sp>
        <p:nvSpPr>
          <p:cNvPr id="418821" name="Line 5"/>
          <p:cNvSpPr>
            <a:spLocks noChangeShapeType="1"/>
          </p:cNvSpPr>
          <p:nvPr/>
        </p:nvSpPr>
        <p:spPr bwMode="auto">
          <a:xfrm flipV="1">
            <a:off x="6019800" y="2935288"/>
            <a:ext cx="0" cy="2222500"/>
          </a:xfrm>
          <a:prstGeom prst="line">
            <a:avLst/>
          </a:prstGeom>
          <a:noFill/>
          <a:ln w="28575">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18822" name="Rectangle 6"/>
          <p:cNvSpPr>
            <a:spLocks noChangeArrowheads="1"/>
          </p:cNvSpPr>
          <p:nvPr/>
        </p:nvSpPr>
        <p:spPr bwMode="auto">
          <a:xfrm>
            <a:off x="4419600" y="5140325"/>
            <a:ext cx="3200400" cy="423863"/>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Direct labor budget.</a:t>
            </a:r>
          </a:p>
        </p:txBody>
      </p:sp>
    </p:spTree>
  </p:cSld>
  <p:clrMapOvr>
    <a:masterClrMapping/>
  </p:clrMapOvr>
  <p:transition>
    <p:blind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9" name="Object 2"/>
          <p:cNvGraphicFramePr>
            <a:graphicFrameLocks/>
          </p:cNvGraphicFramePr>
          <p:nvPr/>
        </p:nvGraphicFramePr>
        <p:xfrm>
          <a:off x="304800" y="1905000"/>
          <a:ext cx="8610600" cy="2971800"/>
        </p:xfrm>
        <a:graphic>
          <a:graphicData uri="http://schemas.openxmlformats.org/presentationml/2006/ole">
            <p:oleObj spid="_x0000_s130049" name="Worksheet" r:id="rId4" imgW="4114800" imgH="1574800" progId="Excel.Sheet.8">
              <p:embed/>
            </p:oleObj>
          </a:graphicData>
        </a:graphic>
      </p:graphicFrame>
      <p:sp>
        <p:nvSpPr>
          <p:cNvPr id="130050" name="Rectangle 3"/>
          <p:cNvSpPr>
            <a:spLocks noGrp="1" noChangeArrowheads="1"/>
          </p:cNvSpPr>
          <p:nvPr>
            <p:ph type="title"/>
          </p:nvPr>
        </p:nvSpPr>
        <p:spPr>
          <a:noFill/>
        </p:spPr>
        <p:txBody>
          <a:bodyPr lIns="90488" tIns="44450" rIns="90488" bIns="44450"/>
          <a:lstStyle/>
          <a:p>
            <a:pPr eaLnBrk="1" hangingPunct="1"/>
            <a:r>
              <a:rPr lang="en-US" sz="2000" smtClean="0">
                <a:ea typeface="ＭＳ Ｐゴシック" pitchFamily="34" charset="-128"/>
              </a:rPr>
              <a:t>Ending Finished Goods Inventory Budget</a:t>
            </a:r>
          </a:p>
        </p:txBody>
      </p:sp>
      <p:grpSp>
        <p:nvGrpSpPr>
          <p:cNvPr id="130051" name="Group 4"/>
          <p:cNvGrpSpPr>
            <a:grpSpLocks/>
          </p:cNvGrpSpPr>
          <p:nvPr/>
        </p:nvGrpSpPr>
        <p:grpSpPr bwMode="auto">
          <a:xfrm>
            <a:off x="1981200" y="3124200"/>
            <a:ext cx="6781800" cy="2743200"/>
            <a:chOff x="1248" y="1968"/>
            <a:chExt cx="4272" cy="1728"/>
          </a:xfrm>
        </p:grpSpPr>
        <p:sp>
          <p:nvSpPr>
            <p:cNvPr id="420869" name="Line 5"/>
            <p:cNvSpPr>
              <a:spLocks noChangeShapeType="1"/>
            </p:cNvSpPr>
            <p:nvPr/>
          </p:nvSpPr>
          <p:spPr bwMode="auto">
            <a:xfrm flipH="1" flipV="1">
              <a:off x="4176" y="1968"/>
              <a:ext cx="432" cy="134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grpSp>
          <p:nvGrpSpPr>
            <p:cNvPr id="130053" name="Group 6"/>
            <p:cNvGrpSpPr>
              <a:grpSpLocks/>
            </p:cNvGrpSpPr>
            <p:nvPr/>
          </p:nvGrpSpPr>
          <p:grpSpPr bwMode="auto">
            <a:xfrm>
              <a:off x="1248" y="3216"/>
              <a:ext cx="4272" cy="480"/>
              <a:chOff x="528" y="3696"/>
              <a:chExt cx="4272" cy="480"/>
            </a:xfrm>
          </p:grpSpPr>
          <p:sp>
            <p:nvSpPr>
              <p:cNvPr id="420871" name="Rectangle 7"/>
              <p:cNvSpPr>
                <a:spLocks noChangeArrowheads="1"/>
              </p:cNvSpPr>
              <p:nvPr/>
            </p:nvSpPr>
            <p:spPr bwMode="auto">
              <a:xfrm>
                <a:off x="528" y="3696"/>
                <a:ext cx="4272" cy="48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US">
                  <a:latin typeface="Arial" charset="0"/>
                  <a:ea typeface="+mn-ea"/>
                </a:endParaRPr>
              </a:p>
            </p:txBody>
          </p:sp>
          <p:grpSp>
            <p:nvGrpSpPr>
              <p:cNvPr id="130055" name="Group 8"/>
              <p:cNvGrpSpPr>
                <a:grpSpLocks/>
              </p:cNvGrpSpPr>
              <p:nvPr/>
            </p:nvGrpSpPr>
            <p:grpSpPr bwMode="auto">
              <a:xfrm>
                <a:off x="618" y="3728"/>
                <a:ext cx="4181" cy="404"/>
                <a:chOff x="374" y="3380"/>
                <a:chExt cx="4181" cy="404"/>
              </a:xfrm>
            </p:grpSpPr>
            <p:sp>
              <p:nvSpPr>
                <p:cNvPr id="130056" name="Text Box 9"/>
                <p:cNvSpPr txBox="1">
                  <a:spLocks noChangeArrowheads="1"/>
                </p:cNvSpPr>
                <p:nvPr/>
              </p:nvSpPr>
              <p:spPr bwMode="auto">
                <a:xfrm>
                  <a:off x="374" y="3380"/>
                  <a:ext cx="2762" cy="404"/>
                </a:xfrm>
                <a:prstGeom prst="rect">
                  <a:avLst/>
                </a:prstGeom>
                <a:noFill/>
                <a:ln w="9525">
                  <a:noFill/>
                  <a:miter lim="800000"/>
                  <a:headEnd/>
                  <a:tailEnd/>
                </a:ln>
              </p:spPr>
              <p:txBody>
                <a:bodyPr wrap="none">
                  <a:spAutoFit/>
                </a:bodyPr>
                <a:lstStyle/>
                <a:p>
                  <a:r>
                    <a:rPr lang="en-US" sz="1800">
                      <a:solidFill>
                        <a:srgbClr val="FFFFEF"/>
                      </a:solidFill>
                      <a:latin typeface="Verdana" pitchFamily="34" charset="0"/>
                    </a:rPr>
                    <a:t>Total mfg. OH for quarter  $251,000</a:t>
                  </a:r>
                  <a:br>
                    <a:rPr lang="en-US" sz="1800">
                      <a:solidFill>
                        <a:srgbClr val="FFFFEF"/>
                      </a:solidFill>
                      <a:latin typeface="Verdana" pitchFamily="34" charset="0"/>
                    </a:rPr>
                  </a:br>
                  <a:r>
                    <a:rPr lang="en-US" sz="1800">
                      <a:solidFill>
                        <a:srgbClr val="FFFFEF"/>
                      </a:solidFill>
                      <a:latin typeface="Verdana" pitchFamily="34" charset="0"/>
                    </a:rPr>
                    <a:t>Total labor hours required    5,050</a:t>
                  </a:r>
                </a:p>
              </p:txBody>
            </p:sp>
            <p:sp>
              <p:nvSpPr>
                <p:cNvPr id="130057" name="Line 10"/>
                <p:cNvSpPr>
                  <a:spLocks noChangeShapeType="1"/>
                </p:cNvSpPr>
                <p:nvPr/>
              </p:nvSpPr>
              <p:spPr bwMode="auto">
                <a:xfrm>
                  <a:off x="414" y="3591"/>
                  <a:ext cx="2592" cy="0"/>
                </a:xfrm>
                <a:prstGeom prst="line">
                  <a:avLst/>
                </a:prstGeom>
                <a:noFill/>
                <a:ln w="28575">
                  <a:solidFill>
                    <a:srgbClr val="FFFFEF"/>
                  </a:solidFill>
                  <a:round/>
                  <a:headEnd/>
                  <a:tailEnd/>
                </a:ln>
              </p:spPr>
              <p:txBody>
                <a:bodyPr/>
                <a:lstStyle/>
                <a:p>
                  <a:endParaRPr lang="en-US"/>
                </a:p>
              </p:txBody>
            </p:sp>
            <p:sp>
              <p:nvSpPr>
                <p:cNvPr id="130058" name="Text Box 11"/>
                <p:cNvSpPr txBox="1">
                  <a:spLocks noChangeArrowheads="1"/>
                </p:cNvSpPr>
                <p:nvPr/>
              </p:nvSpPr>
              <p:spPr bwMode="auto">
                <a:xfrm>
                  <a:off x="3024" y="3463"/>
                  <a:ext cx="1531" cy="250"/>
                </a:xfrm>
                <a:prstGeom prst="rect">
                  <a:avLst/>
                </a:prstGeom>
                <a:noFill/>
                <a:ln w="9525">
                  <a:noFill/>
                  <a:miter lim="800000"/>
                  <a:headEnd/>
                  <a:tailEnd/>
                </a:ln>
              </p:spPr>
              <p:txBody>
                <a:bodyPr wrap="none">
                  <a:spAutoFit/>
                </a:bodyPr>
                <a:lstStyle/>
                <a:p>
                  <a:r>
                    <a:rPr lang="en-US" sz="2000">
                      <a:solidFill>
                        <a:srgbClr val="FFFFEF"/>
                      </a:solidFill>
                    </a:rPr>
                    <a:t>=  $49.70 per hour *</a:t>
                  </a:r>
                </a:p>
              </p:txBody>
            </p:sp>
          </p:grpSp>
        </p:grpSp>
      </p:grpSp>
    </p:spTree>
  </p:cSld>
  <p:clrMapOvr>
    <a:masterClrMapping/>
  </p:clrMapOvr>
  <p:transition>
    <p:pull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7" name="Object 0"/>
          <p:cNvGraphicFramePr>
            <a:graphicFrameLocks/>
          </p:cNvGraphicFramePr>
          <p:nvPr/>
        </p:nvGraphicFramePr>
        <p:xfrm>
          <a:off x="304800" y="1905000"/>
          <a:ext cx="8610600" cy="2971800"/>
        </p:xfrm>
        <a:graphic>
          <a:graphicData uri="http://schemas.openxmlformats.org/presentationml/2006/ole">
            <p:oleObj spid="_x0000_s132097" name="Worksheet" r:id="rId4" imgW="4165600" imgH="1625600" progId="Excel.Sheet.8">
              <p:embed/>
            </p:oleObj>
          </a:graphicData>
        </a:graphic>
      </p:graphicFrame>
      <p:sp>
        <p:nvSpPr>
          <p:cNvPr id="132098" name="Rectangle 3"/>
          <p:cNvSpPr>
            <a:spLocks noGrp="1" noChangeArrowheads="1"/>
          </p:cNvSpPr>
          <p:nvPr>
            <p:ph type="title"/>
          </p:nvPr>
        </p:nvSpPr>
        <p:spPr>
          <a:noFill/>
        </p:spPr>
        <p:txBody>
          <a:bodyPr lIns="90488" tIns="44450" rIns="90488" bIns="44450"/>
          <a:lstStyle/>
          <a:p>
            <a:pPr eaLnBrk="1" hangingPunct="1"/>
            <a:r>
              <a:rPr lang="en-US" sz="2000" smtClean="0">
                <a:ea typeface="ＭＳ Ｐゴシック" pitchFamily="34" charset="-128"/>
              </a:rPr>
              <a:t>Ending Finished Goods Inventory Budget</a:t>
            </a:r>
          </a:p>
        </p:txBody>
      </p:sp>
      <p:sp>
        <p:nvSpPr>
          <p:cNvPr id="422916" name="Rectangle 4"/>
          <p:cNvSpPr>
            <a:spLocks noChangeArrowheads="1"/>
          </p:cNvSpPr>
          <p:nvPr/>
        </p:nvSpPr>
        <p:spPr bwMode="auto">
          <a:xfrm>
            <a:off x="7467600" y="3724275"/>
            <a:ext cx="1092200" cy="406400"/>
          </a:xfrm>
          <a:prstGeom prst="rect">
            <a:avLst/>
          </a:prstGeom>
          <a:noFill/>
          <a:ln w="50800">
            <a:solidFill>
              <a:srgbClr val="FC0128"/>
            </a:solidFill>
            <a:miter lim="800000"/>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22917" name="Rectangle 5"/>
          <p:cNvSpPr>
            <a:spLocks noChangeArrowheads="1"/>
          </p:cNvSpPr>
          <p:nvPr/>
        </p:nvSpPr>
        <p:spPr bwMode="auto">
          <a:xfrm>
            <a:off x="4114800" y="5105400"/>
            <a:ext cx="3624263" cy="423863"/>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Production Budget.</a:t>
            </a:r>
          </a:p>
        </p:txBody>
      </p:sp>
      <p:sp>
        <p:nvSpPr>
          <p:cNvPr id="422918" name="Line 6"/>
          <p:cNvSpPr>
            <a:spLocks noChangeShapeType="1"/>
          </p:cNvSpPr>
          <p:nvPr/>
        </p:nvSpPr>
        <p:spPr bwMode="auto">
          <a:xfrm flipV="1">
            <a:off x="5791200" y="4108450"/>
            <a:ext cx="1587500" cy="1003300"/>
          </a:xfrm>
          <a:prstGeom prst="line">
            <a:avLst/>
          </a:prstGeom>
          <a:noFill/>
          <a:ln w="28575">
            <a:solidFill>
              <a:srgbClr val="FC0128"/>
            </a:solidFill>
            <a:round/>
            <a:headEnd/>
            <a:tailEnd type="triangle" w="med" len="med"/>
          </a:ln>
          <a:effectLst>
            <a:outerShdw blurRad="63500" dist="12700" algn="ctr" rotWithShape="0">
              <a:srgbClr val="000000">
                <a:alpha val="74998"/>
              </a:srgbClr>
            </a:outerShdw>
          </a:effectLst>
        </p:spPr>
        <p:txBody>
          <a:bodyPr wrap="none" anchor="ctr"/>
          <a:lstStyle/>
          <a:p>
            <a:pPr>
              <a:defRPr/>
            </a:pPr>
            <a:endParaRPr lang="en-US">
              <a:latin typeface="Arial" charset="0"/>
              <a:ea typeface="+mn-ea"/>
            </a:endParaRPr>
          </a:p>
        </p:txBody>
      </p:sp>
    </p:spTree>
  </p:cSld>
  <p:clrMapOvr>
    <a:masterClrMapping/>
  </p:clrMapOvr>
  <p:transition>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134146"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7</a:t>
            </a:r>
          </a:p>
        </p:txBody>
      </p:sp>
      <p:sp>
        <p:nvSpPr>
          <p:cNvPr id="134147" name="Text Box 4"/>
          <p:cNvSpPr txBox="1">
            <a:spLocks noChangeArrowheads="1"/>
          </p:cNvSpPr>
          <p:nvPr/>
        </p:nvSpPr>
        <p:spPr bwMode="auto">
          <a:xfrm>
            <a:off x="1924050" y="2636838"/>
            <a:ext cx="5334000" cy="1644650"/>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selling and administrative expense budget.</a:t>
            </a:r>
          </a:p>
        </p:txBody>
      </p:sp>
    </p:spTree>
  </p:cSld>
  <p:clrMapOvr>
    <a:masterClrMapping/>
  </p:clrMapOvr>
  <p:transition>
    <p:checke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noFill/>
        </p:spPr>
        <p:txBody>
          <a:bodyPr lIns="90488" tIns="44450" rIns="90488" bIns="44450"/>
          <a:lstStyle/>
          <a:p>
            <a:pPr eaLnBrk="1" hangingPunct="1"/>
            <a:r>
              <a:rPr lang="en-US" sz="1900" smtClean="0">
                <a:ea typeface="ＭＳ Ｐゴシック" pitchFamily="34" charset="-128"/>
              </a:rPr>
              <a:t>Selling and Administrative Expense Budget</a:t>
            </a:r>
            <a:endParaRPr lang="en-US" smtClean="0">
              <a:ea typeface="ＭＳ Ｐゴシック" pitchFamily="34" charset="-128"/>
            </a:endParaRPr>
          </a:p>
        </p:txBody>
      </p:sp>
      <p:sp>
        <p:nvSpPr>
          <p:cNvPr id="424963" name="Rectangle 3"/>
          <p:cNvSpPr>
            <a:spLocks noGrp="1" noChangeArrowheads="1"/>
          </p:cNvSpPr>
          <p:nvPr>
            <p:ph type="body" idx="1"/>
          </p:nvPr>
        </p:nvSpPr>
        <p:spPr>
          <a:xfrm>
            <a:off x="228600" y="1219200"/>
            <a:ext cx="8763000" cy="5257800"/>
          </a:xfrm>
          <a:solidFill>
            <a:schemeClr val="folHlink"/>
          </a:solidFill>
          <a:effectLst>
            <a:outerShdw dist="53882" dir="2700000" algn="ctr" rotWithShape="0">
              <a:srgbClr val="000000"/>
            </a:outerShdw>
          </a:effectLst>
        </p:spPr>
        <p:txBody>
          <a:bodyPr lIns="90488" tIns="44450" rIns="90488" bIns="44450"/>
          <a:lstStyle/>
          <a:p>
            <a:pPr eaLnBrk="1" hangingPunct="1">
              <a:lnSpc>
                <a:spcPct val="95000"/>
              </a:lnSpc>
              <a:spcBef>
                <a:spcPct val="40000"/>
              </a:spcBef>
              <a:buClr>
                <a:schemeClr val="tx1"/>
              </a:buClr>
            </a:pPr>
            <a:endParaRPr lang="en-US" sz="2100" smtClean="0">
              <a:ea typeface="ＭＳ Ｐゴシック" pitchFamily="34" charset="-128"/>
            </a:endParaRPr>
          </a:p>
          <a:p>
            <a:pPr eaLnBrk="1" hangingPunct="1">
              <a:lnSpc>
                <a:spcPct val="95000"/>
              </a:lnSpc>
              <a:spcBef>
                <a:spcPct val="40000"/>
              </a:spcBef>
              <a:buClr>
                <a:schemeClr val="tx1"/>
              </a:buClr>
            </a:pPr>
            <a:r>
              <a:rPr lang="en-US" sz="2100" smtClean="0">
                <a:ea typeface="ＭＳ Ｐゴシック" pitchFamily="34" charset="-128"/>
              </a:rPr>
              <a:t>At Royal, the selling and administrative expenses budget is divided into variable and fixed components.</a:t>
            </a:r>
          </a:p>
          <a:p>
            <a:pPr eaLnBrk="1" hangingPunct="1">
              <a:lnSpc>
                <a:spcPct val="95000"/>
              </a:lnSpc>
              <a:spcBef>
                <a:spcPct val="40000"/>
              </a:spcBef>
              <a:buClr>
                <a:schemeClr val="tx1"/>
              </a:buClr>
            </a:pPr>
            <a:r>
              <a:rPr lang="en-US" sz="2100" smtClean="0">
                <a:ea typeface="ＭＳ Ｐゴシック" pitchFamily="34" charset="-128"/>
              </a:rPr>
              <a:t>The variable selling and administrative expenses are $0.50 per unit sold.</a:t>
            </a:r>
          </a:p>
          <a:p>
            <a:pPr eaLnBrk="1" hangingPunct="1">
              <a:lnSpc>
                <a:spcPct val="95000"/>
              </a:lnSpc>
              <a:spcBef>
                <a:spcPct val="40000"/>
              </a:spcBef>
              <a:buClr>
                <a:schemeClr val="tx1"/>
              </a:buClr>
            </a:pPr>
            <a:r>
              <a:rPr lang="en-US" sz="2100" smtClean="0">
                <a:ea typeface="ＭＳ Ｐゴシック" pitchFamily="34" charset="-128"/>
              </a:rPr>
              <a:t>Fixed selling and administrative expenses are $70,000 per month.</a:t>
            </a:r>
          </a:p>
          <a:p>
            <a:pPr eaLnBrk="1" hangingPunct="1">
              <a:lnSpc>
                <a:spcPct val="95000"/>
              </a:lnSpc>
              <a:spcBef>
                <a:spcPct val="40000"/>
              </a:spcBef>
              <a:buClr>
                <a:schemeClr val="tx1"/>
              </a:buClr>
            </a:pPr>
            <a:r>
              <a:rPr lang="en-US" sz="2100" smtClean="0">
                <a:ea typeface="ＭＳ Ｐゴシック" pitchFamily="34" charset="-128"/>
              </a:rPr>
              <a:t>The fixed selling and administrative expenses include $10,000 in costs – primarily depreciation – that are not cash outflows of the current month.</a:t>
            </a:r>
          </a:p>
          <a:p>
            <a:pPr algn="ctr" eaLnBrk="1" hangingPunct="1">
              <a:lnSpc>
                <a:spcPct val="95000"/>
              </a:lnSpc>
              <a:spcBef>
                <a:spcPct val="40000"/>
              </a:spcBef>
              <a:buClr>
                <a:schemeClr val="tx1"/>
              </a:buClr>
              <a:buFont typeface="Times" charset="0"/>
              <a:buNone/>
            </a:pPr>
            <a:r>
              <a:rPr lang="en-US" sz="2000" smtClean="0">
                <a:ea typeface="ＭＳ Ｐゴシック" pitchFamily="34" charset="-128"/>
              </a:rPr>
              <a:t/>
            </a:r>
            <a:br>
              <a:rPr lang="en-US" sz="2000" smtClean="0">
                <a:ea typeface="ＭＳ Ｐゴシック" pitchFamily="34" charset="-128"/>
              </a:rPr>
            </a:br>
            <a:r>
              <a:rPr lang="en-US" smtClean="0">
                <a:ea typeface="ＭＳ Ｐゴシック" pitchFamily="34" charset="-128"/>
              </a:rPr>
              <a:t>Let</a:t>
            </a:r>
            <a:r>
              <a:rPr lang="en-US" altLang="en-US" smtClean="0">
                <a:ea typeface="ＭＳ Ｐゴシック" pitchFamily="34" charset="-128"/>
              </a:rPr>
              <a:t>’</a:t>
            </a:r>
            <a:r>
              <a:rPr lang="en-US" smtClean="0">
                <a:ea typeface="ＭＳ Ｐゴシック" pitchFamily="34" charset="-128"/>
              </a:rPr>
              <a:t>s prepare the company</a:t>
            </a:r>
            <a:r>
              <a:rPr lang="en-US" altLang="en-US" smtClean="0">
                <a:ea typeface="ＭＳ Ｐゴシック" pitchFamily="34" charset="-128"/>
              </a:rPr>
              <a:t>’</a:t>
            </a:r>
            <a:r>
              <a:rPr lang="en-US" smtClean="0">
                <a:ea typeface="ＭＳ Ｐゴシック" pitchFamily="34" charset="-128"/>
              </a:rPr>
              <a:t>s selling and administrative expense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animEffect transition="in" filter="wipe(up)">
                                      <p:cBhvr>
                                        <p:cTn id="7" dur="500"/>
                                        <p:tgtEl>
                                          <p:spTgt spid="424963">
                                            <p:txEl>
                                              <p:pRg st="1" end="1"/>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4963">
                                            <p:txEl>
                                              <p:pRg st="2" end="2"/>
                                            </p:txEl>
                                          </p:spTgt>
                                        </p:tgtEl>
                                        <p:attrNameLst>
                                          <p:attrName>style.visibility</p:attrName>
                                        </p:attrNameLst>
                                      </p:cBhvr>
                                      <p:to>
                                        <p:strVal val="visible"/>
                                      </p:to>
                                    </p:set>
                                    <p:animEffect transition="in" filter="wipe(up)">
                                      <p:cBhvr>
                                        <p:cTn id="11" dur="500"/>
                                        <p:tgtEl>
                                          <p:spTgt spid="424963">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4963">
                                            <p:txEl>
                                              <p:pRg st="3" end="3"/>
                                            </p:txEl>
                                          </p:spTgt>
                                        </p:tgtEl>
                                        <p:attrNameLst>
                                          <p:attrName>style.visibility</p:attrName>
                                        </p:attrNameLst>
                                      </p:cBhvr>
                                      <p:to>
                                        <p:strVal val="visible"/>
                                      </p:to>
                                    </p:set>
                                    <p:animEffect transition="in" filter="wipe(up)">
                                      <p:cBhvr>
                                        <p:cTn id="15" dur="500"/>
                                        <p:tgtEl>
                                          <p:spTgt spid="424963">
                                            <p:txEl>
                                              <p:pRg st="3" end="3"/>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24963">
                                            <p:txEl>
                                              <p:pRg st="4" end="4"/>
                                            </p:txEl>
                                          </p:spTgt>
                                        </p:tgtEl>
                                        <p:attrNameLst>
                                          <p:attrName>style.visibility</p:attrName>
                                        </p:attrNameLst>
                                      </p:cBhvr>
                                      <p:to>
                                        <p:strVal val="visible"/>
                                      </p:to>
                                    </p:set>
                                    <p:animEffect transition="in" filter="wipe(up)">
                                      <p:cBhvr>
                                        <p:cTn id="19" dur="500"/>
                                        <p:tgtEl>
                                          <p:spTgt spid="424963">
                                            <p:txEl>
                                              <p:pRg st="4" end="4"/>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24963">
                                            <p:txEl>
                                              <p:pRg st="5" end="5"/>
                                            </p:txEl>
                                          </p:spTgt>
                                        </p:tgtEl>
                                        <p:attrNameLst>
                                          <p:attrName>style.visibility</p:attrName>
                                        </p:attrNameLst>
                                      </p:cBhvr>
                                      <p:to>
                                        <p:strVal val="visible"/>
                                      </p:to>
                                    </p:set>
                                    <p:animEffect transition="in" filter="wipe(up)">
                                      <p:cBhvr>
                                        <p:cTn id="23" dur="500"/>
                                        <p:tgtEl>
                                          <p:spTgt spid="424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noFill/>
        </p:spPr>
        <p:txBody>
          <a:bodyPr lIns="90488" tIns="44450" rIns="90488" bIns="44450"/>
          <a:lstStyle/>
          <a:p>
            <a:pPr eaLnBrk="1" hangingPunct="1"/>
            <a:r>
              <a:rPr lang="en-US" sz="1900" smtClean="0">
                <a:ea typeface="ＭＳ Ｐゴシック" pitchFamily="34" charset="-128"/>
              </a:rPr>
              <a:t>Selling and Administrative Expense Budget</a:t>
            </a:r>
          </a:p>
        </p:txBody>
      </p:sp>
      <p:pic>
        <p:nvPicPr>
          <p:cNvPr id="138242" name="Picture 3" descr="C9S&amp;A1"/>
          <p:cNvPicPr>
            <a:picLocks noChangeAspect="1" noChangeArrowheads="1"/>
          </p:cNvPicPr>
          <p:nvPr/>
        </p:nvPicPr>
        <p:blipFill>
          <a:blip r:embed="rId3"/>
          <a:srcRect/>
          <a:stretch>
            <a:fillRect/>
          </a:stretch>
        </p:blipFill>
        <p:spPr bwMode="auto">
          <a:xfrm>
            <a:off x="76200" y="1219200"/>
            <a:ext cx="8991600" cy="4095750"/>
          </a:xfrm>
          <a:prstGeom prst="rect">
            <a:avLst/>
          </a:prstGeom>
          <a:noFill/>
          <a:ln w="9525">
            <a:solidFill>
              <a:schemeClr val="tx1"/>
            </a:solidFill>
            <a:miter lim="800000"/>
            <a:headEnd/>
            <a:tailEnd/>
          </a:ln>
        </p:spPr>
      </p:pic>
      <p:sp>
        <p:nvSpPr>
          <p:cNvPr id="427012" name="Rectangle 4"/>
          <p:cNvSpPr>
            <a:spLocks noChangeArrowheads="1"/>
          </p:cNvSpPr>
          <p:nvPr/>
        </p:nvSpPr>
        <p:spPr bwMode="auto">
          <a:xfrm>
            <a:off x="1828800" y="5486400"/>
            <a:ext cx="5715000" cy="83820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lgn="ctr">
              <a:defRPr/>
            </a:pPr>
            <a:r>
              <a:rPr lang="en-US" sz="2200">
                <a:solidFill>
                  <a:srgbClr val="FFFFEF"/>
                </a:solidFill>
                <a:latin typeface="Verdana" pitchFamily="34" charset="0"/>
                <a:ea typeface="+mn-ea"/>
              </a:rPr>
              <a:t>Calculate the selling and administrative</a:t>
            </a:r>
            <a:br>
              <a:rPr lang="en-US" sz="2200">
                <a:solidFill>
                  <a:srgbClr val="FFFFEF"/>
                </a:solidFill>
                <a:latin typeface="Verdana" pitchFamily="34" charset="0"/>
                <a:ea typeface="+mn-ea"/>
              </a:rPr>
            </a:br>
            <a:r>
              <a:rPr lang="en-US" sz="2200">
                <a:solidFill>
                  <a:srgbClr val="FFFFEF"/>
                </a:solidFill>
                <a:latin typeface="Verdana" pitchFamily="34" charset="0"/>
                <a:ea typeface="+mn-ea"/>
              </a:rPr>
              <a:t>cash expenses for the quarter.</a:t>
            </a:r>
          </a:p>
        </p:txBody>
      </p:sp>
    </p:spTree>
  </p:cSld>
  <p:clrMapOvr>
    <a:masterClrMapping/>
  </p:clrMapOvr>
  <p:transition>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429059" name="Rectangle 3"/>
          <p:cNvSpPr>
            <a:spLocks noGrp="1" noChangeArrowheads="1"/>
          </p:cNvSpPr>
          <p:nvPr>
            <p:ph type="body" idx="4294967295"/>
          </p:nvPr>
        </p:nvSpPr>
        <p:spPr>
          <a:xfrm>
            <a:off x="457200" y="1752600"/>
            <a:ext cx="8153400" cy="32004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are the total cash disbursements for selling and administrative expenses for the quarter? </a:t>
            </a:r>
          </a:p>
          <a:p>
            <a:pPr lvl="1" eaLnBrk="1" hangingPunct="1">
              <a:buFont typeface="Wingdings" pitchFamily="2" charset="2"/>
              <a:buNone/>
              <a:defRPr/>
            </a:pPr>
            <a:r>
              <a:rPr lang="en-US" smtClean="0"/>
              <a:t>a. $180,000</a:t>
            </a:r>
          </a:p>
          <a:p>
            <a:pPr lvl="1" eaLnBrk="1" hangingPunct="1">
              <a:buFont typeface="Wingdings" pitchFamily="2" charset="2"/>
              <a:buNone/>
              <a:defRPr/>
            </a:pPr>
            <a:r>
              <a:rPr lang="en-US" smtClean="0"/>
              <a:t>b. $230,000</a:t>
            </a:r>
          </a:p>
          <a:p>
            <a:pPr lvl="1" eaLnBrk="1" hangingPunct="1">
              <a:buFont typeface="Wingdings" pitchFamily="2" charset="2"/>
              <a:buNone/>
              <a:defRPr/>
            </a:pPr>
            <a:r>
              <a:rPr lang="en-US" smtClean="0"/>
              <a:t>c. $110,000</a:t>
            </a:r>
          </a:p>
          <a:p>
            <a:pPr lvl="1" eaLnBrk="1" hangingPunct="1">
              <a:buFont typeface="Wingdings" pitchFamily="2" charset="2"/>
              <a:buNone/>
              <a:defRPr/>
            </a:pPr>
            <a:r>
              <a:rPr lang="en-US" smtClean="0"/>
              <a:t>d. $  70,000</a:t>
            </a:r>
          </a:p>
        </p:txBody>
      </p:sp>
      <p:pic>
        <p:nvPicPr>
          <p:cNvPr id="140291" name="Picture 4" descr="j0295576"/>
          <p:cNvPicPr>
            <a:picLocks noChangeAspect="1" noChangeArrowheads="1"/>
          </p:cNvPicPr>
          <p:nvPr/>
        </p:nvPicPr>
        <p:blipFill>
          <a:blip r:embed="rId3"/>
          <a:srcRect/>
          <a:stretch>
            <a:fillRect/>
          </a:stretch>
        </p:blipFill>
        <p:spPr bwMode="auto">
          <a:xfrm>
            <a:off x="6400800" y="42672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457200" y="1828800"/>
            <a:ext cx="8153400" cy="3200400"/>
          </a:xfrm>
          <a:prstGeom prst="rect">
            <a:avLst/>
          </a:prstGeom>
          <a:solidFill>
            <a:srgbClr val="EDECD2"/>
          </a:solidFill>
          <a:ln w="12699">
            <a:solidFill>
              <a:srgbClr val="000000"/>
            </a:solidFill>
            <a:miter lim="800000"/>
            <a:headEnd/>
            <a:tailEnd/>
          </a:ln>
          <a:effectLst>
            <a:outerShdw blurRad="63500" dist="38099" dir="2700000" algn="ctr" rotWithShape="0">
              <a:srgbClr val="000000">
                <a:alpha val="74998"/>
              </a:srgbClr>
            </a:outerShdw>
          </a:effectLst>
        </p:spPr>
        <p:txBody>
          <a:bodyPr lIns="90488" tIns="44450" rIns="90488" bIns="44450"/>
          <a:lstStyle/>
          <a:p>
            <a:pPr marL="342900" indent="-342900" eaLnBrk="1" hangingPunct="1">
              <a:spcBef>
                <a:spcPct val="20000"/>
              </a:spcBef>
              <a:buClr>
                <a:schemeClr val="accent1"/>
              </a:buClr>
              <a:buFont typeface="Times" pitchFamily="34" charset="0"/>
              <a:buNone/>
              <a:defRPr/>
            </a:pPr>
            <a:r>
              <a:rPr lang="en-US" sz="2100">
                <a:solidFill>
                  <a:srgbClr val="663300"/>
                </a:solidFill>
                <a:effectLst>
                  <a:outerShdw blurRad="38100" dist="38100" dir="2700000" algn="tl">
                    <a:srgbClr val="000000"/>
                  </a:outerShdw>
                </a:effectLst>
                <a:latin typeface="Verdana" pitchFamily="34" charset="0"/>
                <a:ea typeface="+mn-ea"/>
              </a:rPr>
              <a:t> 	</a:t>
            </a:r>
          </a:p>
          <a:p>
            <a:pPr marL="342900" indent="-342900" eaLnBrk="1" hangingPunct="1">
              <a:spcBef>
                <a:spcPct val="20000"/>
              </a:spcBef>
              <a:buClr>
                <a:schemeClr val="accent1"/>
              </a:buClr>
              <a:buFont typeface="Times" pitchFamily="34" charset="0"/>
              <a:buNone/>
              <a:defRPr/>
            </a:pPr>
            <a:r>
              <a:rPr lang="en-US" sz="2200">
                <a:latin typeface="Verdana" pitchFamily="34" charset="0"/>
                <a:ea typeface="+mn-ea"/>
              </a:rPr>
              <a:t>What are the total cash disbursements for selling and administrative expenses for the quarter?</a:t>
            </a:r>
            <a:r>
              <a:rPr lang="en-US" sz="2200">
                <a:solidFill>
                  <a:srgbClr val="663300"/>
                </a:solidFill>
                <a:latin typeface="Verdana" pitchFamily="34" charset="0"/>
                <a:ea typeface="+mn-ea"/>
              </a:rPr>
              <a:t> </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a. $180,000</a:t>
            </a:r>
          </a:p>
          <a:p>
            <a:pPr marL="742950" lvl="1" indent="-285750" eaLnBrk="1" hangingPunct="1">
              <a:spcBef>
                <a:spcPct val="20000"/>
              </a:spcBef>
              <a:buClr>
                <a:schemeClr val="accent2"/>
              </a:buClr>
              <a:buFont typeface="Wingdings" pitchFamily="2" charset="2"/>
              <a:buNone/>
              <a:defRPr/>
            </a:pPr>
            <a:r>
              <a:rPr lang="en-US" sz="2200">
                <a:latin typeface="Verdana" pitchFamily="34" charset="0"/>
                <a:ea typeface="+mn-ea"/>
              </a:rPr>
              <a:t>b. $230,000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c. $110,000</a:t>
            </a:r>
          </a:p>
          <a:p>
            <a:pPr marL="742950" lvl="1" indent="-285750" eaLnBrk="1" hangingPunct="1">
              <a:spcBef>
                <a:spcPct val="20000"/>
              </a:spcBef>
              <a:buClr>
                <a:schemeClr val="accent2"/>
              </a:buClr>
              <a:buFont typeface="Wingdings" pitchFamily="2" charset="2"/>
              <a:buNone/>
              <a:defRPr/>
            </a:pPr>
            <a:r>
              <a:rPr lang="en-US" sz="2200">
                <a:solidFill>
                  <a:schemeClr val="accent1"/>
                </a:solidFill>
                <a:latin typeface="Verdana" pitchFamily="34" charset="0"/>
                <a:ea typeface="+mn-ea"/>
              </a:rPr>
              <a:t>d. $  70,000</a:t>
            </a:r>
          </a:p>
        </p:txBody>
      </p:sp>
      <p:sp>
        <p:nvSpPr>
          <p:cNvPr id="142338"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142339" name="Oval 4"/>
          <p:cNvSpPr>
            <a:spLocks noChangeArrowheads="1"/>
          </p:cNvSpPr>
          <p:nvPr/>
        </p:nvSpPr>
        <p:spPr bwMode="auto">
          <a:xfrm>
            <a:off x="838200" y="3352800"/>
            <a:ext cx="482600" cy="457200"/>
          </a:xfrm>
          <a:prstGeom prst="ellipse">
            <a:avLst/>
          </a:prstGeom>
          <a:noFill/>
          <a:ln w="50799">
            <a:solidFill>
              <a:srgbClr val="FF0000"/>
            </a:solidFill>
            <a:round/>
            <a:headEnd/>
            <a:tailEnd/>
          </a:ln>
        </p:spPr>
        <p:txBody>
          <a:bodyPr wrap="none" anchor="ctr"/>
          <a:lstStyle/>
          <a:p>
            <a:endParaRPr lang="en-US"/>
          </a:p>
        </p:txBody>
      </p:sp>
      <p:pic>
        <p:nvPicPr>
          <p:cNvPr id="142340" name="Picture 5" descr="j0295576"/>
          <p:cNvPicPr>
            <a:picLocks noChangeAspect="1" noChangeArrowheads="1"/>
          </p:cNvPicPr>
          <p:nvPr/>
        </p:nvPicPr>
        <p:blipFill>
          <a:blip r:embed="rId3"/>
          <a:srcRect/>
          <a:stretch>
            <a:fillRect/>
          </a:stretch>
        </p:blipFill>
        <p:spPr bwMode="auto">
          <a:xfrm>
            <a:off x="6172200" y="43434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noFill/>
        </p:spPr>
        <p:txBody>
          <a:bodyPr lIns="90488" tIns="44450" rIns="90488" bIns="44450"/>
          <a:lstStyle/>
          <a:p>
            <a:pPr eaLnBrk="1" hangingPunct="1"/>
            <a:r>
              <a:rPr lang="en-US" sz="1900" smtClean="0">
                <a:ea typeface="ＭＳ Ｐゴシック" pitchFamily="34" charset="-128"/>
              </a:rPr>
              <a:t>Selling and Administrative Expense Budget</a:t>
            </a:r>
          </a:p>
        </p:txBody>
      </p:sp>
      <p:pic>
        <p:nvPicPr>
          <p:cNvPr id="144386" name="Picture 3" descr="C9S&amp;A2"/>
          <p:cNvPicPr>
            <a:picLocks noChangeAspect="1" noChangeArrowheads="1"/>
          </p:cNvPicPr>
          <p:nvPr/>
        </p:nvPicPr>
        <p:blipFill>
          <a:blip r:embed="rId3"/>
          <a:srcRect/>
          <a:stretch>
            <a:fillRect/>
          </a:stretch>
        </p:blipFill>
        <p:spPr bwMode="auto">
          <a:xfrm>
            <a:off x="76200" y="1371600"/>
            <a:ext cx="8915400" cy="3979863"/>
          </a:xfrm>
          <a:prstGeom prst="rect">
            <a:avLst/>
          </a:prstGeom>
          <a:noFill/>
          <a:ln w="9525">
            <a:solidFill>
              <a:schemeClr val="tx1"/>
            </a:solidFill>
            <a:miter lim="800000"/>
            <a:headEnd/>
            <a:tailEnd/>
          </a:ln>
        </p:spPr>
      </p:pic>
      <p:sp>
        <p:nvSpPr>
          <p:cNvPr id="433156" name="Oval 4"/>
          <p:cNvSpPr>
            <a:spLocks noChangeArrowheads="1"/>
          </p:cNvSpPr>
          <p:nvPr/>
        </p:nvSpPr>
        <p:spPr bwMode="auto">
          <a:xfrm>
            <a:off x="7391400" y="4724400"/>
            <a:ext cx="1524000" cy="3810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Choosing the Budget Period</a:t>
            </a:r>
          </a:p>
        </p:txBody>
      </p:sp>
      <p:sp>
        <p:nvSpPr>
          <p:cNvPr id="17410" name="Line 3"/>
          <p:cNvSpPr>
            <a:spLocks noChangeShapeType="1"/>
          </p:cNvSpPr>
          <p:nvPr/>
        </p:nvSpPr>
        <p:spPr bwMode="auto">
          <a:xfrm>
            <a:off x="762000" y="2901950"/>
            <a:ext cx="0" cy="558800"/>
          </a:xfrm>
          <a:prstGeom prst="line">
            <a:avLst/>
          </a:prstGeom>
          <a:noFill/>
          <a:ln w="50800">
            <a:solidFill>
              <a:schemeClr val="tx1"/>
            </a:solidFill>
            <a:round/>
            <a:headEnd/>
            <a:tailEnd/>
          </a:ln>
        </p:spPr>
        <p:txBody>
          <a:bodyPr wrap="none" anchor="ctr"/>
          <a:lstStyle/>
          <a:p>
            <a:endParaRPr lang="en-US"/>
          </a:p>
        </p:txBody>
      </p:sp>
      <p:sp>
        <p:nvSpPr>
          <p:cNvPr id="17411" name="Line 4"/>
          <p:cNvSpPr>
            <a:spLocks noChangeShapeType="1"/>
          </p:cNvSpPr>
          <p:nvPr/>
        </p:nvSpPr>
        <p:spPr bwMode="auto">
          <a:xfrm>
            <a:off x="3200400" y="2901950"/>
            <a:ext cx="0" cy="558800"/>
          </a:xfrm>
          <a:prstGeom prst="line">
            <a:avLst/>
          </a:prstGeom>
          <a:noFill/>
          <a:ln w="50800">
            <a:solidFill>
              <a:schemeClr val="tx1"/>
            </a:solidFill>
            <a:round/>
            <a:headEnd/>
            <a:tailEnd/>
          </a:ln>
        </p:spPr>
        <p:txBody>
          <a:bodyPr wrap="none" anchor="ctr"/>
          <a:lstStyle/>
          <a:p>
            <a:endParaRPr lang="en-US"/>
          </a:p>
        </p:txBody>
      </p:sp>
      <p:sp>
        <p:nvSpPr>
          <p:cNvPr id="17412" name="Line 5"/>
          <p:cNvSpPr>
            <a:spLocks noChangeShapeType="1"/>
          </p:cNvSpPr>
          <p:nvPr/>
        </p:nvSpPr>
        <p:spPr bwMode="auto">
          <a:xfrm>
            <a:off x="5638800" y="2901950"/>
            <a:ext cx="0" cy="558800"/>
          </a:xfrm>
          <a:prstGeom prst="line">
            <a:avLst/>
          </a:prstGeom>
          <a:noFill/>
          <a:ln w="50800">
            <a:solidFill>
              <a:schemeClr val="tx1"/>
            </a:solidFill>
            <a:round/>
            <a:headEnd/>
            <a:tailEnd/>
          </a:ln>
        </p:spPr>
        <p:txBody>
          <a:bodyPr wrap="none" anchor="ctr"/>
          <a:lstStyle/>
          <a:p>
            <a:endParaRPr lang="en-US"/>
          </a:p>
        </p:txBody>
      </p:sp>
      <p:sp>
        <p:nvSpPr>
          <p:cNvPr id="17413" name="Rectangle 6"/>
          <p:cNvSpPr>
            <a:spLocks noChangeArrowheads="1"/>
          </p:cNvSpPr>
          <p:nvPr/>
        </p:nvSpPr>
        <p:spPr bwMode="auto">
          <a:xfrm>
            <a:off x="296863" y="2447925"/>
            <a:ext cx="3328987" cy="469900"/>
          </a:xfrm>
          <a:prstGeom prst="rect">
            <a:avLst/>
          </a:prstGeom>
          <a:noFill/>
          <a:ln w="12700">
            <a:noFill/>
            <a:miter lim="800000"/>
            <a:headEnd/>
            <a:tailEnd/>
          </a:ln>
        </p:spPr>
        <p:txBody>
          <a:bodyPr wrap="none" lIns="90488" tIns="44450" rIns="90488" bIns="44450">
            <a:spAutoFit/>
          </a:bodyPr>
          <a:lstStyle/>
          <a:p>
            <a:pPr algn="ctr"/>
            <a:r>
              <a:rPr lang="en-US" sz="2500" b="1">
                <a:solidFill>
                  <a:schemeClr val="hlink"/>
                </a:solidFill>
                <a:latin typeface="Verdana" pitchFamily="34" charset="0"/>
              </a:rPr>
              <a:t>Operating Budget</a:t>
            </a:r>
          </a:p>
        </p:txBody>
      </p:sp>
      <p:sp>
        <p:nvSpPr>
          <p:cNvPr id="17414" name="Line 7"/>
          <p:cNvSpPr>
            <a:spLocks noChangeShapeType="1"/>
          </p:cNvSpPr>
          <p:nvPr/>
        </p:nvSpPr>
        <p:spPr bwMode="auto">
          <a:xfrm>
            <a:off x="8153400" y="2901950"/>
            <a:ext cx="0" cy="558800"/>
          </a:xfrm>
          <a:prstGeom prst="line">
            <a:avLst/>
          </a:prstGeom>
          <a:noFill/>
          <a:ln w="50800">
            <a:solidFill>
              <a:schemeClr val="tx1"/>
            </a:solidFill>
            <a:round/>
            <a:headEnd/>
            <a:tailEnd/>
          </a:ln>
        </p:spPr>
        <p:txBody>
          <a:bodyPr wrap="none" anchor="ctr"/>
          <a:lstStyle/>
          <a:p>
            <a:endParaRPr lang="en-US"/>
          </a:p>
        </p:txBody>
      </p:sp>
      <p:sp>
        <p:nvSpPr>
          <p:cNvPr id="17415" name="Line 8"/>
          <p:cNvSpPr>
            <a:spLocks noChangeShapeType="1"/>
          </p:cNvSpPr>
          <p:nvPr/>
        </p:nvSpPr>
        <p:spPr bwMode="auto">
          <a:xfrm>
            <a:off x="787400" y="3200400"/>
            <a:ext cx="8026400" cy="0"/>
          </a:xfrm>
          <a:prstGeom prst="line">
            <a:avLst/>
          </a:prstGeom>
          <a:noFill/>
          <a:ln w="50800">
            <a:solidFill>
              <a:schemeClr val="tx1"/>
            </a:solidFill>
            <a:round/>
            <a:headEnd/>
            <a:tailEnd type="triangle" w="med" len="med"/>
          </a:ln>
        </p:spPr>
        <p:txBody>
          <a:bodyPr wrap="none" anchor="ctr"/>
          <a:lstStyle/>
          <a:p>
            <a:endParaRPr lang="en-US"/>
          </a:p>
        </p:txBody>
      </p:sp>
      <p:sp>
        <p:nvSpPr>
          <p:cNvPr id="17416" name="Rectangle 9"/>
          <p:cNvSpPr>
            <a:spLocks noChangeArrowheads="1"/>
          </p:cNvSpPr>
          <p:nvPr/>
        </p:nvSpPr>
        <p:spPr bwMode="auto">
          <a:xfrm>
            <a:off x="2206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34" charset="0"/>
              </a:rPr>
              <a:t>2005</a:t>
            </a:r>
          </a:p>
        </p:txBody>
      </p:sp>
      <p:sp>
        <p:nvSpPr>
          <p:cNvPr id="17417" name="Rectangle 10"/>
          <p:cNvSpPr>
            <a:spLocks noChangeArrowheads="1"/>
          </p:cNvSpPr>
          <p:nvPr/>
        </p:nvSpPr>
        <p:spPr bwMode="auto">
          <a:xfrm>
            <a:off x="26590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34" charset="0"/>
              </a:rPr>
              <a:t>2006</a:t>
            </a:r>
          </a:p>
        </p:txBody>
      </p:sp>
      <p:sp>
        <p:nvSpPr>
          <p:cNvPr id="17418" name="Rectangle 11"/>
          <p:cNvSpPr>
            <a:spLocks noChangeArrowheads="1"/>
          </p:cNvSpPr>
          <p:nvPr/>
        </p:nvSpPr>
        <p:spPr bwMode="auto">
          <a:xfrm>
            <a:off x="50974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34" charset="0"/>
              </a:rPr>
              <a:t>2007</a:t>
            </a:r>
          </a:p>
        </p:txBody>
      </p:sp>
      <p:sp>
        <p:nvSpPr>
          <p:cNvPr id="17419" name="Rectangle 12"/>
          <p:cNvSpPr>
            <a:spLocks noChangeArrowheads="1"/>
          </p:cNvSpPr>
          <p:nvPr/>
        </p:nvSpPr>
        <p:spPr bwMode="auto">
          <a:xfrm>
            <a:off x="7612063" y="3705225"/>
            <a:ext cx="1082675" cy="469900"/>
          </a:xfrm>
          <a:prstGeom prst="rect">
            <a:avLst/>
          </a:prstGeom>
          <a:noFill/>
          <a:ln w="12700">
            <a:noFill/>
            <a:miter lim="800000"/>
            <a:headEnd/>
            <a:tailEnd/>
          </a:ln>
        </p:spPr>
        <p:txBody>
          <a:bodyPr wrap="none" lIns="90488" tIns="44450" rIns="90488" bIns="44450">
            <a:spAutoFit/>
          </a:bodyPr>
          <a:lstStyle/>
          <a:p>
            <a:pPr algn="ctr"/>
            <a:r>
              <a:rPr lang="en-US" sz="2500" b="1">
                <a:latin typeface="Verdana" pitchFamily="34" charset="0"/>
              </a:rPr>
              <a:t>2008</a:t>
            </a:r>
          </a:p>
        </p:txBody>
      </p:sp>
      <p:sp>
        <p:nvSpPr>
          <p:cNvPr id="314381" name="Line 13"/>
          <p:cNvSpPr>
            <a:spLocks noChangeShapeType="1"/>
          </p:cNvSpPr>
          <p:nvPr/>
        </p:nvSpPr>
        <p:spPr bwMode="auto">
          <a:xfrm>
            <a:off x="1003300" y="2971800"/>
            <a:ext cx="1955800" cy="0"/>
          </a:xfrm>
          <a:prstGeom prst="line">
            <a:avLst/>
          </a:prstGeom>
          <a:noFill/>
          <a:ln w="25400">
            <a:solidFill>
              <a:srgbClr val="FF0000"/>
            </a:solidFill>
            <a:round/>
            <a:headEnd type="triangle" w="med" len="med"/>
            <a:tailEnd type="triangle" w="med" len="me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14382" name="Rectangle 14"/>
          <p:cNvSpPr>
            <a:spLocks noChangeArrowheads="1"/>
          </p:cNvSpPr>
          <p:nvPr/>
        </p:nvSpPr>
        <p:spPr bwMode="auto">
          <a:xfrm>
            <a:off x="333375" y="4473575"/>
            <a:ext cx="3973513" cy="1016000"/>
          </a:xfrm>
          <a:prstGeom prst="rect">
            <a:avLst/>
          </a:prstGeom>
          <a:solidFill>
            <a:schemeClr val="accent1"/>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000">
                <a:solidFill>
                  <a:srgbClr val="FFFFEF"/>
                </a:solidFill>
                <a:latin typeface="Verdana" pitchFamily="34" charset="0"/>
                <a:ea typeface="+mn-ea"/>
              </a:rPr>
              <a:t>The annual operating budget </a:t>
            </a:r>
          </a:p>
          <a:p>
            <a:pPr algn="ctr">
              <a:defRPr/>
            </a:pPr>
            <a:r>
              <a:rPr lang="en-US" sz="2000">
                <a:solidFill>
                  <a:srgbClr val="FFFFEF"/>
                </a:solidFill>
                <a:latin typeface="Verdana" pitchFamily="34" charset="0"/>
                <a:ea typeface="+mn-ea"/>
              </a:rPr>
              <a:t>may be divided into quarterly</a:t>
            </a:r>
          </a:p>
          <a:p>
            <a:pPr algn="ctr">
              <a:defRPr/>
            </a:pPr>
            <a:r>
              <a:rPr lang="en-US" sz="2000">
                <a:solidFill>
                  <a:srgbClr val="FFFFEF"/>
                </a:solidFill>
                <a:latin typeface="Verdana" pitchFamily="34" charset="0"/>
                <a:ea typeface="+mn-ea"/>
              </a:rPr>
              <a:t>or monthly budgets.</a:t>
            </a:r>
          </a:p>
        </p:txBody>
      </p:sp>
      <p:sp>
        <p:nvSpPr>
          <p:cNvPr id="314383" name="Rectangle 15"/>
          <p:cNvSpPr>
            <a:spLocks noChangeArrowheads="1"/>
          </p:cNvSpPr>
          <p:nvPr/>
        </p:nvSpPr>
        <p:spPr bwMode="auto">
          <a:xfrm>
            <a:off x="4591050" y="4475163"/>
            <a:ext cx="4506913" cy="1625600"/>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000">
                <a:solidFill>
                  <a:srgbClr val="FFFFFF"/>
                </a:solidFill>
                <a:latin typeface="Verdana" pitchFamily="34" charset="0"/>
                <a:ea typeface="+mn-ea"/>
              </a:rPr>
              <a:t>A continuous budget is a</a:t>
            </a:r>
            <a:br>
              <a:rPr lang="en-US" sz="2000">
                <a:solidFill>
                  <a:srgbClr val="FFFFFF"/>
                </a:solidFill>
                <a:latin typeface="Verdana" pitchFamily="34" charset="0"/>
                <a:ea typeface="+mn-ea"/>
              </a:rPr>
            </a:br>
            <a:r>
              <a:rPr lang="en-US" sz="2000">
                <a:solidFill>
                  <a:srgbClr val="FFFFFF"/>
                </a:solidFill>
                <a:latin typeface="Verdana" pitchFamily="34" charset="0"/>
                <a:ea typeface="+mn-ea"/>
              </a:rPr>
              <a:t>12-month budget that rolls</a:t>
            </a:r>
            <a:br>
              <a:rPr lang="en-US" sz="2000">
                <a:solidFill>
                  <a:srgbClr val="FFFFFF"/>
                </a:solidFill>
                <a:latin typeface="Verdana" pitchFamily="34" charset="0"/>
                <a:ea typeface="+mn-ea"/>
              </a:rPr>
            </a:br>
            <a:r>
              <a:rPr lang="en-US" sz="2000">
                <a:solidFill>
                  <a:srgbClr val="FFFFFF"/>
                </a:solidFill>
                <a:latin typeface="Verdana" pitchFamily="34" charset="0"/>
                <a:ea typeface="+mn-ea"/>
              </a:rPr>
              <a:t>forward one month (or quarter)</a:t>
            </a:r>
            <a:br>
              <a:rPr lang="en-US" sz="2000">
                <a:solidFill>
                  <a:srgbClr val="FFFFFF"/>
                </a:solidFill>
                <a:latin typeface="Verdana" pitchFamily="34" charset="0"/>
                <a:ea typeface="+mn-ea"/>
              </a:rPr>
            </a:br>
            <a:r>
              <a:rPr lang="en-US" sz="2000">
                <a:solidFill>
                  <a:srgbClr val="FFFFFF"/>
                </a:solidFill>
                <a:latin typeface="Verdana" pitchFamily="34" charset="0"/>
                <a:ea typeface="+mn-ea"/>
              </a:rPr>
              <a:t>as the current month (or quarter)</a:t>
            </a:r>
            <a:br>
              <a:rPr lang="en-US" sz="2000">
                <a:solidFill>
                  <a:srgbClr val="FFFFFF"/>
                </a:solidFill>
                <a:latin typeface="Verdana" pitchFamily="34" charset="0"/>
                <a:ea typeface="+mn-ea"/>
              </a:rPr>
            </a:br>
            <a:r>
              <a:rPr lang="en-US" sz="2000">
                <a:solidFill>
                  <a:srgbClr val="FFFFFF"/>
                </a:solidFill>
                <a:latin typeface="Verdana" pitchFamily="34" charset="0"/>
                <a:ea typeface="+mn-ea"/>
              </a:rPr>
              <a:t>is completed.</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146434"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8</a:t>
            </a:r>
          </a:p>
        </p:txBody>
      </p:sp>
      <p:sp>
        <p:nvSpPr>
          <p:cNvPr id="146435" name="Text Box 4"/>
          <p:cNvSpPr txBox="1">
            <a:spLocks noChangeArrowheads="1"/>
          </p:cNvSpPr>
          <p:nvPr/>
        </p:nvSpPr>
        <p:spPr bwMode="auto">
          <a:xfrm>
            <a:off x="1905000" y="2879725"/>
            <a:ext cx="5334000" cy="609600"/>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cash budget.</a:t>
            </a:r>
          </a:p>
        </p:txBody>
      </p:sp>
    </p:spTree>
  </p:cSld>
  <p:clrMapOvr>
    <a:masterClrMapping/>
  </p:clrMapOvr>
  <p:transition>
    <p:checke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26"/>
          <p:cNvSpPr>
            <a:spLocks noGrp="1" noChangeArrowheads="1"/>
          </p:cNvSpPr>
          <p:nvPr>
            <p:ph type="title"/>
          </p:nvPr>
        </p:nvSpPr>
        <p:spPr/>
        <p:txBody>
          <a:bodyPr/>
          <a:lstStyle/>
          <a:p>
            <a:pPr eaLnBrk="1" hangingPunct="1"/>
            <a:r>
              <a:rPr lang="en-US" smtClean="0">
                <a:ea typeface="ＭＳ Ｐゴシック" pitchFamily="34" charset="-128"/>
              </a:rPr>
              <a:t>Format of the Cash Budget</a:t>
            </a:r>
          </a:p>
        </p:txBody>
      </p:sp>
      <p:sp>
        <p:nvSpPr>
          <p:cNvPr id="435203" name="Text Box 1027"/>
          <p:cNvSpPr txBox="1">
            <a:spLocks noChangeArrowheads="1"/>
          </p:cNvSpPr>
          <p:nvPr/>
        </p:nvSpPr>
        <p:spPr bwMode="auto">
          <a:xfrm>
            <a:off x="381000" y="1524000"/>
            <a:ext cx="8458200" cy="3948113"/>
          </a:xfrm>
          <a:prstGeom prst="rect">
            <a:avLst/>
          </a:prstGeom>
          <a:solidFill>
            <a:schemeClr val="folHlink"/>
          </a:solidFill>
          <a:ln w="9525">
            <a:noFill/>
            <a:miter lim="800000"/>
            <a:headEnd/>
            <a:tailEnd/>
          </a:ln>
          <a:effectLst>
            <a:outerShdw dist="35921" dir="2700000" algn="ctr" rotWithShape="0">
              <a:schemeClr val="bg2"/>
            </a:outerShdw>
          </a:effectLst>
        </p:spPr>
        <p:txBody>
          <a:bodyPr>
            <a:spAutoFit/>
          </a:bodyPr>
          <a:lstStyle/>
          <a:p>
            <a:pPr marL="457200" indent="-457200">
              <a:spcBef>
                <a:spcPct val="50000"/>
              </a:spcBef>
              <a:buClr>
                <a:schemeClr val="tx1"/>
              </a:buClr>
              <a:defRPr/>
            </a:pPr>
            <a:endParaRPr lang="en-US" sz="2200">
              <a:latin typeface="Verdana" pitchFamily="34" charset="0"/>
              <a:ea typeface="+mn-ea"/>
            </a:endParaRPr>
          </a:p>
          <a:p>
            <a:pPr marL="457200" indent="-457200">
              <a:spcBef>
                <a:spcPct val="50000"/>
              </a:spcBef>
              <a:buClr>
                <a:schemeClr val="tx1"/>
              </a:buClr>
              <a:defRPr/>
            </a:pPr>
            <a:r>
              <a:rPr lang="en-US" sz="2200">
                <a:latin typeface="Verdana" pitchFamily="34" charset="0"/>
                <a:ea typeface="+mn-ea"/>
              </a:rPr>
              <a:t>The cash budget is divided into four sections:</a:t>
            </a:r>
          </a:p>
          <a:p>
            <a:pPr marL="457200" indent="-457200">
              <a:spcBef>
                <a:spcPct val="50000"/>
              </a:spcBef>
              <a:buClr>
                <a:schemeClr val="tx1"/>
              </a:buClr>
              <a:buFontTx/>
              <a:buAutoNum type="arabicPeriod"/>
              <a:defRPr/>
            </a:pPr>
            <a:r>
              <a:rPr lang="en-US" sz="2200">
                <a:latin typeface="Verdana" pitchFamily="34" charset="0"/>
                <a:ea typeface="+mn-ea"/>
              </a:rPr>
              <a:t>Cash receipts listing all cash inflows excluding borrowing;</a:t>
            </a:r>
          </a:p>
          <a:p>
            <a:pPr marL="457200" indent="-457200">
              <a:spcBef>
                <a:spcPct val="50000"/>
              </a:spcBef>
              <a:buClr>
                <a:schemeClr val="tx1"/>
              </a:buClr>
              <a:buFontTx/>
              <a:buAutoNum type="arabicPeriod"/>
              <a:defRPr/>
            </a:pPr>
            <a:r>
              <a:rPr lang="en-US" sz="2200">
                <a:latin typeface="Verdana" pitchFamily="34" charset="0"/>
                <a:ea typeface="+mn-ea"/>
              </a:rPr>
              <a:t>Cash disbursements listing all payments excluding repayments of principal and interest;</a:t>
            </a:r>
          </a:p>
          <a:p>
            <a:pPr marL="457200" indent="-457200">
              <a:spcBef>
                <a:spcPct val="50000"/>
              </a:spcBef>
              <a:buClr>
                <a:schemeClr val="tx1"/>
              </a:buClr>
              <a:buFontTx/>
              <a:buAutoNum type="arabicPeriod"/>
              <a:defRPr/>
            </a:pPr>
            <a:r>
              <a:rPr lang="en-US" sz="2200">
                <a:latin typeface="Verdana" pitchFamily="34" charset="0"/>
                <a:ea typeface="+mn-ea"/>
              </a:rPr>
              <a:t>Cash excess or deficiency; and</a:t>
            </a:r>
          </a:p>
          <a:p>
            <a:pPr marL="457200" indent="-457200">
              <a:spcBef>
                <a:spcPct val="50000"/>
              </a:spcBef>
              <a:buClr>
                <a:schemeClr val="tx1"/>
              </a:buClr>
              <a:buFontTx/>
              <a:buAutoNum type="arabicPeriod"/>
              <a:defRPr/>
            </a:pPr>
            <a:r>
              <a:rPr lang="en-US" sz="2200">
                <a:latin typeface="Verdana" pitchFamily="34" charset="0"/>
                <a:ea typeface="+mn-ea"/>
              </a:rPr>
              <a:t>The financing section listing all borrowings, repayments and interest.</a:t>
            </a:r>
          </a:p>
        </p:txBody>
      </p:sp>
    </p:spTree>
  </p:cSld>
  <p:clrMapOvr>
    <a:masterClrMapping/>
  </p:clrMapOvr>
  <p:transition>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Cash Budget</a:t>
            </a:r>
          </a:p>
        </p:txBody>
      </p:sp>
      <p:sp>
        <p:nvSpPr>
          <p:cNvPr id="437251" name="Rectangle 3"/>
          <p:cNvSpPr>
            <a:spLocks noGrp="1" noChangeArrowheads="1"/>
          </p:cNvSpPr>
          <p:nvPr>
            <p:ph type="body" idx="1"/>
          </p:nvPr>
        </p:nvSpPr>
        <p:spPr>
          <a:xfrm>
            <a:off x="228600" y="1447800"/>
            <a:ext cx="8686800" cy="4953000"/>
          </a:xfrm>
          <a:solidFill>
            <a:schemeClr val="folHlink"/>
          </a:solidFill>
          <a:effectLst>
            <a:outerShdw dist="53882" dir="2700000" algn="ctr" rotWithShape="0">
              <a:srgbClr val="000000"/>
            </a:outerShdw>
          </a:effectLst>
        </p:spPr>
        <p:txBody>
          <a:bodyPr lIns="90488" tIns="44450" rIns="90488" bIns="44450"/>
          <a:lstStyle/>
          <a:p>
            <a:pPr eaLnBrk="1" hangingPunct="1">
              <a:buFont typeface="Times" pitchFamily="34" charset="0"/>
              <a:buNone/>
              <a:defRPr/>
            </a:pPr>
            <a:endParaRPr lang="en-US" sz="2200" smtClean="0">
              <a:ea typeface="+mn-ea"/>
              <a:cs typeface="+mn-cs"/>
            </a:endParaRPr>
          </a:p>
          <a:p>
            <a:pPr eaLnBrk="1" hangingPunct="1">
              <a:buFont typeface="Times" pitchFamily="34" charset="0"/>
              <a:buNone/>
              <a:defRPr/>
            </a:pPr>
            <a:r>
              <a:rPr lang="en-US" sz="2200" smtClean="0">
                <a:ea typeface="+mn-ea"/>
                <a:cs typeface="+mn-cs"/>
              </a:rPr>
              <a:t>Royal:</a:t>
            </a:r>
          </a:p>
          <a:p>
            <a:pPr lvl="1" eaLnBrk="1" hangingPunct="1">
              <a:spcBef>
                <a:spcPct val="30000"/>
              </a:spcBef>
              <a:buClr>
                <a:schemeClr val="tx1"/>
              </a:buClr>
              <a:buSzPct val="75000"/>
              <a:buFont typeface="Monotype Sorts" pitchFamily="2" charset="2"/>
              <a:buChar char="l"/>
              <a:defRPr/>
            </a:pPr>
            <a:r>
              <a:rPr lang="en-US" smtClean="0"/>
              <a:t>Maintains a 16% open line of credit for $75,000</a:t>
            </a:r>
          </a:p>
          <a:p>
            <a:pPr lvl="1" eaLnBrk="1" hangingPunct="1">
              <a:spcBef>
                <a:spcPct val="30000"/>
              </a:spcBef>
              <a:buClr>
                <a:schemeClr val="tx1"/>
              </a:buClr>
              <a:buSzPct val="75000"/>
              <a:buFont typeface="Monotype Sorts" pitchFamily="2" charset="2"/>
              <a:buChar char="l"/>
              <a:defRPr/>
            </a:pPr>
            <a:r>
              <a:rPr lang="en-US" smtClean="0"/>
              <a:t>Maintains a minimum cash balance of $30,000</a:t>
            </a:r>
          </a:p>
          <a:p>
            <a:pPr lvl="1" eaLnBrk="1" hangingPunct="1">
              <a:spcBef>
                <a:spcPct val="30000"/>
              </a:spcBef>
              <a:buClr>
                <a:schemeClr val="tx1"/>
              </a:buClr>
              <a:buSzPct val="75000"/>
              <a:buFont typeface="Monotype Sorts" pitchFamily="2" charset="2"/>
              <a:buChar char="l"/>
              <a:defRPr/>
            </a:pPr>
            <a:r>
              <a:rPr lang="en-US" smtClean="0"/>
              <a:t>Borrows on the first day of the month and repays loans on the last day of the month</a:t>
            </a:r>
          </a:p>
          <a:p>
            <a:pPr lvl="1" eaLnBrk="1" hangingPunct="1">
              <a:spcBef>
                <a:spcPct val="30000"/>
              </a:spcBef>
              <a:buClr>
                <a:schemeClr val="tx1"/>
              </a:buClr>
              <a:buSzPct val="75000"/>
              <a:buFont typeface="Monotype Sorts" pitchFamily="2" charset="2"/>
              <a:buChar char="l"/>
              <a:defRPr/>
            </a:pPr>
            <a:r>
              <a:rPr lang="en-US" smtClean="0"/>
              <a:t>Pays a cash dividend of $49,000 in April</a:t>
            </a:r>
          </a:p>
          <a:p>
            <a:pPr lvl="1" eaLnBrk="1" hangingPunct="1">
              <a:spcBef>
                <a:spcPct val="30000"/>
              </a:spcBef>
              <a:buClr>
                <a:schemeClr val="tx1"/>
              </a:buClr>
              <a:buSzPct val="75000"/>
              <a:buFont typeface="Monotype Sorts" pitchFamily="2" charset="2"/>
              <a:buChar char="l"/>
              <a:defRPr/>
            </a:pPr>
            <a:r>
              <a:rPr lang="en-US" smtClean="0"/>
              <a:t>Purchases $143,700 of equipment in May and $48,300 in June (both purchases paid in cash)</a:t>
            </a:r>
          </a:p>
          <a:p>
            <a:pPr lvl="1" eaLnBrk="1" hangingPunct="1">
              <a:spcBef>
                <a:spcPct val="30000"/>
              </a:spcBef>
              <a:buClr>
                <a:schemeClr val="tx1"/>
              </a:buClr>
              <a:buSzPct val="75000"/>
              <a:buFont typeface="Monotype Sorts" pitchFamily="2" charset="2"/>
              <a:buChar char="l"/>
              <a:defRPr/>
            </a:pPr>
            <a:r>
              <a:rPr lang="en-US" smtClean="0"/>
              <a:t>Has an April 1 cash balance of $40,000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7251">
                                            <p:txEl>
                                              <p:pRg st="1" end="1"/>
                                            </p:txEl>
                                          </p:spTgt>
                                        </p:tgtEl>
                                        <p:attrNameLst>
                                          <p:attrName>style.visibility</p:attrName>
                                        </p:attrNameLst>
                                      </p:cBhvr>
                                      <p:to>
                                        <p:strVal val="visible"/>
                                      </p:to>
                                    </p:set>
                                    <p:animEffect transition="in" filter="wipe(up)">
                                      <p:cBhvr>
                                        <p:cTn id="7" dur="500"/>
                                        <p:tgtEl>
                                          <p:spTgt spid="437251">
                                            <p:txEl>
                                              <p:pRg st="1" end="1"/>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7251">
                                            <p:txEl>
                                              <p:pRg st="2" end="2"/>
                                            </p:txEl>
                                          </p:spTgt>
                                        </p:tgtEl>
                                        <p:attrNameLst>
                                          <p:attrName>style.visibility</p:attrName>
                                        </p:attrNameLst>
                                      </p:cBhvr>
                                      <p:to>
                                        <p:strVal val="visible"/>
                                      </p:to>
                                    </p:set>
                                    <p:animEffect transition="in" filter="wipe(up)">
                                      <p:cBhvr>
                                        <p:cTn id="11" dur="500"/>
                                        <p:tgtEl>
                                          <p:spTgt spid="437251">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37251">
                                            <p:txEl>
                                              <p:pRg st="3" end="3"/>
                                            </p:txEl>
                                          </p:spTgt>
                                        </p:tgtEl>
                                        <p:attrNameLst>
                                          <p:attrName>style.visibility</p:attrName>
                                        </p:attrNameLst>
                                      </p:cBhvr>
                                      <p:to>
                                        <p:strVal val="visible"/>
                                      </p:to>
                                    </p:set>
                                    <p:animEffect transition="in" filter="wipe(up)">
                                      <p:cBhvr>
                                        <p:cTn id="15" dur="500"/>
                                        <p:tgtEl>
                                          <p:spTgt spid="437251">
                                            <p:txEl>
                                              <p:pRg st="3" end="3"/>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37251">
                                            <p:txEl>
                                              <p:pRg st="4" end="4"/>
                                            </p:txEl>
                                          </p:spTgt>
                                        </p:tgtEl>
                                        <p:attrNameLst>
                                          <p:attrName>style.visibility</p:attrName>
                                        </p:attrNameLst>
                                      </p:cBhvr>
                                      <p:to>
                                        <p:strVal val="visible"/>
                                      </p:to>
                                    </p:set>
                                    <p:animEffect transition="in" filter="wipe(up)">
                                      <p:cBhvr>
                                        <p:cTn id="19" dur="500"/>
                                        <p:tgtEl>
                                          <p:spTgt spid="437251">
                                            <p:txEl>
                                              <p:pRg st="4" end="4"/>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37251">
                                            <p:txEl>
                                              <p:pRg st="5" end="5"/>
                                            </p:txEl>
                                          </p:spTgt>
                                        </p:tgtEl>
                                        <p:attrNameLst>
                                          <p:attrName>style.visibility</p:attrName>
                                        </p:attrNameLst>
                                      </p:cBhvr>
                                      <p:to>
                                        <p:strVal val="visible"/>
                                      </p:to>
                                    </p:set>
                                    <p:animEffect transition="in" filter="wipe(up)">
                                      <p:cBhvr>
                                        <p:cTn id="23" dur="500"/>
                                        <p:tgtEl>
                                          <p:spTgt spid="437251">
                                            <p:txEl>
                                              <p:pRg st="5" end="5"/>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37251">
                                            <p:txEl>
                                              <p:pRg st="6" end="6"/>
                                            </p:txEl>
                                          </p:spTgt>
                                        </p:tgtEl>
                                        <p:attrNameLst>
                                          <p:attrName>style.visibility</p:attrName>
                                        </p:attrNameLst>
                                      </p:cBhvr>
                                      <p:to>
                                        <p:strVal val="visible"/>
                                      </p:to>
                                    </p:set>
                                    <p:animEffect transition="in" filter="wipe(up)">
                                      <p:cBhvr>
                                        <p:cTn id="27" dur="500"/>
                                        <p:tgtEl>
                                          <p:spTgt spid="437251">
                                            <p:txEl>
                                              <p:pRg st="6" end="6"/>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37251">
                                            <p:txEl>
                                              <p:pRg st="7" end="7"/>
                                            </p:txEl>
                                          </p:spTgt>
                                        </p:tgtEl>
                                        <p:attrNameLst>
                                          <p:attrName>style.visibility</p:attrName>
                                        </p:attrNameLst>
                                      </p:cBhvr>
                                      <p:to>
                                        <p:strVal val="visible"/>
                                      </p:to>
                                    </p:set>
                                    <p:animEffect transition="in" filter="wipe(up)">
                                      <p:cBhvr>
                                        <p:cTn id="31" dur="500"/>
                                        <p:tgtEl>
                                          <p:spTgt spid="437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bldLvl="2"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26"/>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Cash Budget</a:t>
            </a:r>
          </a:p>
        </p:txBody>
      </p:sp>
      <p:pic>
        <p:nvPicPr>
          <p:cNvPr id="152578" name="Picture 1027" descr="C9CashBud1"/>
          <p:cNvPicPr>
            <a:picLocks noChangeAspect="1" noChangeArrowheads="1"/>
          </p:cNvPicPr>
          <p:nvPr/>
        </p:nvPicPr>
        <p:blipFill>
          <a:blip r:embed="rId3"/>
          <a:srcRect/>
          <a:stretch>
            <a:fillRect/>
          </a:stretch>
        </p:blipFill>
        <p:spPr bwMode="auto">
          <a:xfrm>
            <a:off x="228600" y="700088"/>
            <a:ext cx="8686800" cy="6107112"/>
          </a:xfrm>
          <a:prstGeom prst="rect">
            <a:avLst/>
          </a:prstGeom>
          <a:noFill/>
          <a:ln w="9525">
            <a:solidFill>
              <a:schemeClr val="tx1"/>
            </a:solidFill>
            <a:miter lim="800000"/>
            <a:headEnd/>
            <a:tailEnd/>
          </a:ln>
        </p:spPr>
      </p:pic>
      <p:grpSp>
        <p:nvGrpSpPr>
          <p:cNvPr id="152579" name="Group 1028"/>
          <p:cNvGrpSpPr>
            <a:grpSpLocks/>
          </p:cNvGrpSpPr>
          <p:nvPr/>
        </p:nvGrpSpPr>
        <p:grpSpPr bwMode="auto">
          <a:xfrm>
            <a:off x="3733800" y="2520950"/>
            <a:ext cx="5237163" cy="758825"/>
            <a:chOff x="2352" y="1515"/>
            <a:chExt cx="3299" cy="478"/>
          </a:xfrm>
        </p:grpSpPr>
        <p:sp>
          <p:nvSpPr>
            <p:cNvPr id="152581" name="Rectangle 1029"/>
            <p:cNvSpPr>
              <a:spLocks noChangeArrowheads="1"/>
            </p:cNvSpPr>
            <p:nvPr/>
          </p:nvSpPr>
          <p:spPr bwMode="auto">
            <a:xfrm>
              <a:off x="2352" y="1584"/>
              <a:ext cx="704" cy="144"/>
            </a:xfrm>
            <a:prstGeom prst="rect">
              <a:avLst/>
            </a:prstGeom>
            <a:noFill/>
            <a:ln w="38100">
              <a:solidFill>
                <a:srgbClr val="FC0128"/>
              </a:solidFill>
              <a:miter lim="800000"/>
              <a:headEnd/>
              <a:tailEnd/>
            </a:ln>
          </p:spPr>
          <p:txBody>
            <a:bodyPr wrap="none" anchor="ctr"/>
            <a:lstStyle/>
            <a:p>
              <a:endParaRPr lang="en-US"/>
            </a:p>
          </p:txBody>
        </p:sp>
        <p:sp>
          <p:nvSpPr>
            <p:cNvPr id="152582" name="Line 1030"/>
            <p:cNvSpPr>
              <a:spLocks noChangeShapeType="1"/>
            </p:cNvSpPr>
            <p:nvPr/>
          </p:nvSpPr>
          <p:spPr bwMode="auto">
            <a:xfrm flipH="1" flipV="1">
              <a:off x="3064" y="1641"/>
              <a:ext cx="632" cy="152"/>
            </a:xfrm>
            <a:prstGeom prst="line">
              <a:avLst/>
            </a:prstGeom>
            <a:noFill/>
            <a:ln w="38100">
              <a:solidFill>
                <a:srgbClr val="FC0128"/>
              </a:solidFill>
              <a:round/>
              <a:headEnd/>
              <a:tailEnd type="triangle" w="med" len="med"/>
            </a:ln>
          </p:spPr>
          <p:txBody>
            <a:bodyPr wrap="none" anchor="ctr"/>
            <a:lstStyle/>
            <a:p>
              <a:endParaRPr lang="en-US"/>
            </a:p>
          </p:txBody>
        </p:sp>
        <p:sp>
          <p:nvSpPr>
            <p:cNvPr id="439303" name="Rectangle 1031"/>
            <p:cNvSpPr>
              <a:spLocks noChangeArrowheads="1"/>
            </p:cNvSpPr>
            <p:nvPr/>
          </p:nvSpPr>
          <p:spPr bwMode="auto">
            <a:xfrm>
              <a:off x="3636" y="1515"/>
              <a:ext cx="2015" cy="478"/>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Schedule of Expected</a:t>
              </a:r>
            </a:p>
            <a:p>
              <a:pPr algn="ctr">
                <a:defRPr/>
              </a:pPr>
              <a:r>
                <a:rPr lang="en-US" sz="2200">
                  <a:solidFill>
                    <a:srgbClr val="FFFFCC"/>
                  </a:solidFill>
                  <a:latin typeface="Verdana" pitchFamily="34" charset="0"/>
                  <a:ea typeface="+mn-ea"/>
                </a:rPr>
                <a:t>Cash Collections.</a:t>
              </a:r>
            </a:p>
          </p:txBody>
        </p:sp>
      </p:grpSp>
      <p:sp>
        <p:nvSpPr>
          <p:cNvPr id="152580" name="Rectangle 1032"/>
          <p:cNvSpPr>
            <a:spLocks noChangeArrowheads="1"/>
          </p:cNvSpPr>
          <p:nvPr/>
        </p:nvSpPr>
        <p:spPr bwMode="auto">
          <a:xfrm>
            <a:off x="3886200" y="3124200"/>
            <a:ext cx="838200" cy="3810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Cash Budget</a:t>
            </a:r>
          </a:p>
        </p:txBody>
      </p:sp>
      <p:grpSp>
        <p:nvGrpSpPr>
          <p:cNvPr id="154626" name="Group 3"/>
          <p:cNvGrpSpPr>
            <a:grpSpLocks/>
          </p:cNvGrpSpPr>
          <p:nvPr/>
        </p:nvGrpSpPr>
        <p:grpSpPr bwMode="auto">
          <a:xfrm>
            <a:off x="228600" y="762000"/>
            <a:ext cx="8686800" cy="6075363"/>
            <a:chOff x="288" y="576"/>
            <a:chExt cx="5088" cy="3731"/>
          </a:xfrm>
        </p:grpSpPr>
        <p:grpSp>
          <p:nvGrpSpPr>
            <p:cNvPr id="154636" name="Group 4"/>
            <p:cNvGrpSpPr>
              <a:grpSpLocks/>
            </p:cNvGrpSpPr>
            <p:nvPr/>
          </p:nvGrpSpPr>
          <p:grpSpPr bwMode="auto">
            <a:xfrm>
              <a:off x="288" y="576"/>
              <a:ext cx="5088" cy="3731"/>
              <a:chOff x="288" y="576"/>
              <a:chExt cx="5088" cy="3731"/>
            </a:xfrm>
          </p:grpSpPr>
          <p:pic>
            <p:nvPicPr>
              <p:cNvPr id="154639" name="Picture 5" descr="C9CashBud3"/>
              <p:cNvPicPr>
                <a:picLocks noChangeAspect="1" noChangeArrowheads="1"/>
              </p:cNvPicPr>
              <p:nvPr/>
            </p:nvPicPr>
            <p:blipFill>
              <a:blip r:embed="rId3"/>
              <a:srcRect/>
              <a:stretch>
                <a:fillRect/>
              </a:stretch>
            </p:blipFill>
            <p:spPr bwMode="auto">
              <a:xfrm>
                <a:off x="288" y="576"/>
                <a:ext cx="5088" cy="3731"/>
              </a:xfrm>
              <a:prstGeom prst="rect">
                <a:avLst/>
              </a:prstGeom>
              <a:solidFill>
                <a:schemeClr val="hlink"/>
              </a:solidFill>
              <a:ln w="9525">
                <a:solidFill>
                  <a:schemeClr val="tx1"/>
                </a:solidFill>
                <a:miter lim="800000"/>
                <a:headEnd/>
                <a:tailEnd/>
              </a:ln>
            </p:spPr>
          </p:pic>
          <p:sp>
            <p:nvSpPr>
              <p:cNvPr id="154640" name="Rectangle 6"/>
              <p:cNvSpPr>
                <a:spLocks noChangeArrowheads="1"/>
              </p:cNvSpPr>
              <p:nvPr/>
            </p:nvSpPr>
            <p:spPr bwMode="auto">
              <a:xfrm>
                <a:off x="2352" y="3072"/>
                <a:ext cx="576" cy="192"/>
              </a:xfrm>
              <a:prstGeom prst="rect">
                <a:avLst/>
              </a:prstGeom>
              <a:solidFill>
                <a:srgbClr val="FFFFDD"/>
              </a:solidFill>
              <a:ln w="9525">
                <a:noFill/>
                <a:miter lim="800000"/>
                <a:headEnd/>
                <a:tailEnd/>
              </a:ln>
            </p:spPr>
            <p:txBody>
              <a:bodyPr wrap="none" anchor="ctr"/>
              <a:lstStyle/>
              <a:p>
                <a:endParaRPr lang="en-US"/>
              </a:p>
            </p:txBody>
          </p:sp>
        </p:grpSp>
        <p:sp>
          <p:nvSpPr>
            <p:cNvPr id="441351" name="Line 7"/>
            <p:cNvSpPr>
              <a:spLocks noChangeShapeType="1"/>
            </p:cNvSpPr>
            <p:nvPr/>
          </p:nvSpPr>
          <p:spPr bwMode="auto">
            <a:xfrm flipH="1">
              <a:off x="2888" y="2208"/>
              <a:ext cx="961" cy="0"/>
            </a:xfrm>
            <a:prstGeom prst="line">
              <a:avLst/>
            </a:prstGeom>
            <a:noFill/>
            <a:ln w="38100">
              <a:solidFill>
                <a:srgbClr val="FF0000"/>
              </a:solidFill>
              <a:round/>
              <a:headEnd/>
              <a:tailEnd type="triangle" w="med" len="med"/>
            </a:ln>
            <a:effectLst>
              <a:outerShdw dist="17961" dir="2700000" algn="ctr" rotWithShape="0">
                <a:schemeClr val="bg2"/>
              </a:outerShdw>
            </a:effectLst>
          </p:spPr>
          <p:txBody>
            <a:bodyPr wrap="none" anchor="ctr"/>
            <a:lstStyle/>
            <a:p>
              <a:endParaRPr lang="en-US"/>
            </a:p>
          </p:txBody>
        </p:sp>
        <p:sp>
          <p:nvSpPr>
            <p:cNvPr id="441352" name="Rectangle 8"/>
            <p:cNvSpPr>
              <a:spLocks noChangeArrowheads="1"/>
            </p:cNvSpPr>
            <p:nvPr/>
          </p:nvSpPr>
          <p:spPr bwMode="auto">
            <a:xfrm>
              <a:off x="3837" y="1972"/>
              <a:ext cx="1120" cy="474"/>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Direct Labor</a:t>
              </a:r>
            </a:p>
            <a:p>
              <a:pPr algn="ctr">
                <a:defRPr/>
              </a:pPr>
              <a:r>
                <a:rPr lang="en-US" sz="2200">
                  <a:solidFill>
                    <a:srgbClr val="FFFFCC"/>
                  </a:solidFill>
                  <a:latin typeface="Verdana" pitchFamily="34" charset="0"/>
                  <a:ea typeface="+mn-ea"/>
                </a:rPr>
                <a:t>Budget.</a:t>
              </a:r>
            </a:p>
          </p:txBody>
        </p:sp>
      </p:grpSp>
      <p:grpSp>
        <p:nvGrpSpPr>
          <p:cNvPr id="154627" name="Group 9"/>
          <p:cNvGrpSpPr>
            <a:grpSpLocks/>
          </p:cNvGrpSpPr>
          <p:nvPr/>
        </p:nvGrpSpPr>
        <p:grpSpPr bwMode="auto">
          <a:xfrm>
            <a:off x="4572000" y="3733800"/>
            <a:ext cx="4113213" cy="1152525"/>
            <a:chOff x="2880" y="2352"/>
            <a:chExt cx="2591" cy="726"/>
          </a:xfrm>
        </p:grpSpPr>
        <p:sp>
          <p:nvSpPr>
            <p:cNvPr id="441354" name="Line 10"/>
            <p:cNvSpPr>
              <a:spLocks noChangeShapeType="1"/>
            </p:cNvSpPr>
            <p:nvPr/>
          </p:nvSpPr>
          <p:spPr bwMode="auto">
            <a:xfrm flipH="1" flipV="1">
              <a:off x="2880" y="2352"/>
              <a:ext cx="912" cy="480"/>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41355" name="Rectangle 11"/>
            <p:cNvSpPr>
              <a:spLocks noChangeArrowheads="1"/>
            </p:cNvSpPr>
            <p:nvPr/>
          </p:nvSpPr>
          <p:spPr bwMode="auto">
            <a:xfrm>
              <a:off x="3742" y="2592"/>
              <a:ext cx="1729" cy="486"/>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Manufacturing</a:t>
              </a:r>
            </a:p>
            <a:p>
              <a:pPr algn="ctr">
                <a:defRPr/>
              </a:pPr>
              <a:r>
                <a:rPr lang="en-US" sz="2200">
                  <a:solidFill>
                    <a:srgbClr val="FFFFCC"/>
                  </a:solidFill>
                  <a:latin typeface="Verdana" pitchFamily="34" charset="0"/>
                  <a:ea typeface="+mn-ea"/>
                </a:rPr>
                <a:t>Overhead Budget.</a:t>
              </a:r>
            </a:p>
          </p:txBody>
        </p:sp>
      </p:grpSp>
      <p:grpSp>
        <p:nvGrpSpPr>
          <p:cNvPr id="154628" name="Group 12"/>
          <p:cNvGrpSpPr>
            <a:grpSpLocks/>
          </p:cNvGrpSpPr>
          <p:nvPr/>
        </p:nvGrpSpPr>
        <p:grpSpPr bwMode="auto">
          <a:xfrm>
            <a:off x="4546600" y="4089400"/>
            <a:ext cx="4344988" cy="1903413"/>
            <a:chOff x="2864" y="2576"/>
            <a:chExt cx="2737" cy="1199"/>
          </a:xfrm>
        </p:grpSpPr>
        <p:sp>
          <p:nvSpPr>
            <p:cNvPr id="441357" name="Line 13"/>
            <p:cNvSpPr>
              <a:spLocks noChangeShapeType="1"/>
            </p:cNvSpPr>
            <p:nvPr/>
          </p:nvSpPr>
          <p:spPr bwMode="auto">
            <a:xfrm flipH="1" flipV="1">
              <a:off x="2864" y="2576"/>
              <a:ext cx="384" cy="768"/>
            </a:xfrm>
            <a:prstGeom prst="line">
              <a:avLst/>
            </a:prstGeom>
            <a:noFill/>
            <a:ln w="28575">
              <a:solidFill>
                <a:srgbClr val="FF000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41358" name="Rectangle 14"/>
            <p:cNvSpPr>
              <a:spLocks noChangeArrowheads="1"/>
            </p:cNvSpPr>
            <p:nvPr/>
          </p:nvSpPr>
          <p:spPr bwMode="auto">
            <a:xfrm>
              <a:off x="3162" y="3289"/>
              <a:ext cx="2439" cy="486"/>
            </a:xfrm>
            <a:prstGeom prst="rect">
              <a:avLst/>
            </a:prstGeom>
            <a:solidFill>
              <a:schemeClr val="hlink"/>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Selling and Administrative</a:t>
              </a:r>
            </a:p>
            <a:p>
              <a:pPr algn="ctr">
                <a:defRPr/>
              </a:pPr>
              <a:r>
                <a:rPr lang="en-US" sz="2200">
                  <a:solidFill>
                    <a:srgbClr val="FFFFCC"/>
                  </a:solidFill>
                  <a:latin typeface="Verdana" pitchFamily="34" charset="0"/>
                  <a:ea typeface="+mn-ea"/>
                </a:rPr>
                <a:t>Expense Budget.</a:t>
              </a:r>
            </a:p>
          </p:txBody>
        </p:sp>
      </p:grpSp>
      <p:grpSp>
        <p:nvGrpSpPr>
          <p:cNvPr id="154629" name="Group 15"/>
          <p:cNvGrpSpPr>
            <a:grpSpLocks/>
          </p:cNvGrpSpPr>
          <p:nvPr/>
        </p:nvGrpSpPr>
        <p:grpSpPr bwMode="auto">
          <a:xfrm>
            <a:off x="4687888" y="1905000"/>
            <a:ext cx="3719512" cy="1225550"/>
            <a:chOff x="2880" y="1244"/>
            <a:chExt cx="2343" cy="772"/>
          </a:xfrm>
        </p:grpSpPr>
        <p:sp>
          <p:nvSpPr>
            <p:cNvPr id="441360" name="Line 16"/>
            <p:cNvSpPr>
              <a:spLocks noChangeShapeType="1"/>
            </p:cNvSpPr>
            <p:nvPr/>
          </p:nvSpPr>
          <p:spPr bwMode="auto">
            <a:xfrm flipH="1">
              <a:off x="2880" y="1728"/>
              <a:ext cx="384" cy="288"/>
            </a:xfrm>
            <a:prstGeom prst="line">
              <a:avLst/>
            </a:prstGeom>
            <a:noFill/>
            <a:ln w="38100">
              <a:solidFill>
                <a:srgbClr val="FC0128"/>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441361" name="Rectangle 17"/>
            <p:cNvSpPr>
              <a:spLocks noChangeArrowheads="1"/>
            </p:cNvSpPr>
            <p:nvPr/>
          </p:nvSpPr>
          <p:spPr bwMode="auto">
            <a:xfrm>
              <a:off x="3200" y="1244"/>
              <a:ext cx="2023" cy="486"/>
            </a:xfrm>
            <a:prstGeom prst="rect">
              <a:avLst/>
            </a:prstGeom>
            <a:solidFill>
              <a:schemeClr val="hlink"/>
            </a:solidFill>
            <a:ln w="12700">
              <a:solidFill>
                <a:srgbClr val="000000"/>
              </a:solid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Schedule of Expected</a:t>
              </a:r>
            </a:p>
            <a:p>
              <a:pPr algn="ctr">
                <a:defRPr/>
              </a:pPr>
              <a:r>
                <a:rPr lang="en-US" sz="2200">
                  <a:solidFill>
                    <a:srgbClr val="FFFFCC"/>
                  </a:solidFill>
                  <a:latin typeface="Verdana" pitchFamily="34" charset="0"/>
                  <a:ea typeface="+mn-ea"/>
                </a:rPr>
                <a:t>Cash Disbursements.</a:t>
              </a:r>
            </a:p>
          </p:txBody>
        </p:sp>
      </p:grpSp>
    </p:spTree>
  </p:cSld>
  <p:clrMapOvr>
    <a:masterClrMapping/>
  </p:clrMapOvr>
  <p:transition>
    <p:randomBa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Cash Budget</a:t>
            </a:r>
          </a:p>
        </p:txBody>
      </p:sp>
      <p:pic>
        <p:nvPicPr>
          <p:cNvPr id="156674" name="Picture 3" descr="C9CashBud3"/>
          <p:cNvPicPr>
            <a:picLocks noChangeAspect="1" noChangeArrowheads="1"/>
          </p:cNvPicPr>
          <p:nvPr/>
        </p:nvPicPr>
        <p:blipFill>
          <a:blip r:embed="rId3"/>
          <a:srcRect/>
          <a:stretch>
            <a:fillRect/>
          </a:stretch>
        </p:blipFill>
        <p:spPr bwMode="auto">
          <a:xfrm>
            <a:off x="457200" y="858838"/>
            <a:ext cx="8153400" cy="5978525"/>
          </a:xfrm>
          <a:prstGeom prst="rect">
            <a:avLst/>
          </a:prstGeom>
          <a:noFill/>
          <a:ln w="9525">
            <a:solidFill>
              <a:schemeClr val="tx1"/>
            </a:solidFill>
            <a:miter lim="800000"/>
            <a:headEnd/>
            <a:tailEnd/>
          </a:ln>
        </p:spPr>
      </p:pic>
      <p:grpSp>
        <p:nvGrpSpPr>
          <p:cNvPr id="156675" name="Group 4"/>
          <p:cNvGrpSpPr>
            <a:grpSpLocks/>
          </p:cNvGrpSpPr>
          <p:nvPr/>
        </p:nvGrpSpPr>
        <p:grpSpPr bwMode="auto">
          <a:xfrm>
            <a:off x="4648200" y="2405063"/>
            <a:ext cx="4343400" cy="2471737"/>
            <a:chOff x="2880" y="1515"/>
            <a:chExt cx="2736" cy="1557"/>
          </a:xfrm>
        </p:grpSpPr>
        <p:sp>
          <p:nvSpPr>
            <p:cNvPr id="443397" name="Rectangle 5"/>
            <p:cNvSpPr>
              <a:spLocks noChangeArrowheads="1"/>
            </p:cNvSpPr>
            <p:nvPr/>
          </p:nvSpPr>
          <p:spPr bwMode="auto">
            <a:xfrm>
              <a:off x="3086" y="1515"/>
              <a:ext cx="2530" cy="1111"/>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defRPr/>
              </a:pPr>
              <a:r>
                <a:rPr lang="en-US" sz="2200">
                  <a:solidFill>
                    <a:srgbClr val="FFFFCC"/>
                  </a:solidFill>
                  <a:latin typeface="Verdana" pitchFamily="34" charset="0"/>
                  <a:ea typeface="+mn-ea"/>
                </a:rPr>
                <a:t>Because Royal maintains</a:t>
              </a:r>
            </a:p>
            <a:p>
              <a:pPr algn="ctr">
                <a:defRPr/>
              </a:pPr>
              <a:r>
                <a:rPr lang="en-US" sz="2200">
                  <a:solidFill>
                    <a:srgbClr val="FFFFCC"/>
                  </a:solidFill>
                  <a:latin typeface="Verdana" pitchFamily="34" charset="0"/>
                  <a:ea typeface="+mn-ea"/>
                </a:rPr>
                <a:t>a cash balance of $30,000,</a:t>
              </a:r>
            </a:p>
            <a:p>
              <a:pPr algn="ctr">
                <a:defRPr/>
              </a:pPr>
              <a:r>
                <a:rPr lang="en-US" sz="2200">
                  <a:solidFill>
                    <a:srgbClr val="FFFFCC"/>
                  </a:solidFill>
                  <a:latin typeface="Verdana" pitchFamily="34" charset="0"/>
                  <a:ea typeface="+mn-ea"/>
                </a:rPr>
                <a:t>the company must borrow $50,000 on its line-of-credit.</a:t>
              </a:r>
            </a:p>
          </p:txBody>
        </p:sp>
        <p:sp>
          <p:nvSpPr>
            <p:cNvPr id="443398" name="Line 6"/>
            <p:cNvSpPr>
              <a:spLocks noChangeShapeType="1"/>
            </p:cNvSpPr>
            <p:nvPr/>
          </p:nvSpPr>
          <p:spPr bwMode="auto">
            <a:xfrm flipH="1">
              <a:off x="2880" y="2496"/>
              <a:ext cx="536" cy="576"/>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grpSp>
    </p:spTree>
  </p:cSld>
  <p:clrMapOvr>
    <a:masterClrMapping/>
  </p:clrMapOvr>
  <p:transition>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Cash Budget</a:t>
            </a:r>
          </a:p>
        </p:txBody>
      </p:sp>
      <p:pic>
        <p:nvPicPr>
          <p:cNvPr id="158722" name="Picture 3" descr="C9CashBud4"/>
          <p:cNvPicPr>
            <a:picLocks noChangeAspect="1" noChangeArrowheads="1"/>
          </p:cNvPicPr>
          <p:nvPr/>
        </p:nvPicPr>
        <p:blipFill>
          <a:blip r:embed="rId3"/>
          <a:srcRect/>
          <a:stretch>
            <a:fillRect/>
          </a:stretch>
        </p:blipFill>
        <p:spPr bwMode="auto">
          <a:xfrm>
            <a:off x="457200" y="741363"/>
            <a:ext cx="8305800" cy="6097587"/>
          </a:xfrm>
          <a:prstGeom prst="rect">
            <a:avLst/>
          </a:prstGeom>
          <a:noFill/>
          <a:ln w="9525">
            <a:solidFill>
              <a:schemeClr val="tx1"/>
            </a:solidFill>
            <a:miter lim="800000"/>
            <a:headEnd/>
            <a:tailEnd/>
          </a:ln>
        </p:spPr>
      </p:pic>
      <p:sp>
        <p:nvSpPr>
          <p:cNvPr id="445444" name="Rectangle 4"/>
          <p:cNvSpPr>
            <a:spLocks noChangeArrowheads="1"/>
          </p:cNvSpPr>
          <p:nvPr/>
        </p:nvSpPr>
        <p:spPr bwMode="auto">
          <a:xfrm>
            <a:off x="4760913" y="3505200"/>
            <a:ext cx="4367212" cy="758825"/>
          </a:xfrm>
          <a:prstGeom prst="rect">
            <a:avLst/>
          </a:prstGeom>
          <a:solidFill>
            <a:schemeClr val="hlink"/>
          </a:solid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a:defRPr/>
            </a:pPr>
            <a:r>
              <a:rPr lang="en-US" sz="2200">
                <a:solidFill>
                  <a:srgbClr val="FFFFCC"/>
                </a:solidFill>
                <a:latin typeface="Verdana" pitchFamily="34" charset="0"/>
                <a:ea typeface="+mn-ea"/>
              </a:rPr>
              <a:t>Ending cash balance for April</a:t>
            </a:r>
          </a:p>
          <a:p>
            <a:pPr>
              <a:defRPr/>
            </a:pPr>
            <a:r>
              <a:rPr lang="en-US" sz="2200">
                <a:solidFill>
                  <a:srgbClr val="FFFFCC"/>
                </a:solidFill>
                <a:latin typeface="Verdana" pitchFamily="34" charset="0"/>
                <a:ea typeface="+mn-ea"/>
              </a:rPr>
              <a:t>is the beginning May balance.</a:t>
            </a:r>
          </a:p>
        </p:txBody>
      </p:sp>
    </p:spTree>
  </p:cSld>
  <p:clrMapOvr>
    <a:masterClrMapping/>
  </p:clrMapOvr>
  <p:transition>
    <p:cover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Cash Budget</a:t>
            </a:r>
          </a:p>
        </p:txBody>
      </p:sp>
      <p:pic>
        <p:nvPicPr>
          <p:cNvPr id="160770" name="Picture 3" descr="C9CashBud5"/>
          <p:cNvPicPr>
            <a:picLocks noChangeAspect="1" noChangeArrowheads="1"/>
          </p:cNvPicPr>
          <p:nvPr/>
        </p:nvPicPr>
        <p:blipFill>
          <a:blip r:embed="rId3"/>
          <a:srcRect/>
          <a:stretch>
            <a:fillRect/>
          </a:stretch>
        </p:blipFill>
        <p:spPr bwMode="auto">
          <a:xfrm>
            <a:off x="533400" y="801688"/>
            <a:ext cx="8153400" cy="5992812"/>
          </a:xfrm>
          <a:prstGeom prst="rect">
            <a:avLst/>
          </a:prstGeom>
          <a:noFill/>
          <a:ln w="9525">
            <a:solidFill>
              <a:schemeClr val="tx1"/>
            </a:solidFill>
            <a:miter lim="800000"/>
            <a:headEnd/>
            <a:tailEnd/>
          </a:ln>
        </p:spPr>
      </p:pic>
    </p:spTree>
  </p:cSld>
  <p:clrMapOvr>
    <a:masterClrMapping/>
  </p:clrMapOvr>
  <p:transition>
    <p:cover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449539" name="Rectangle 3"/>
          <p:cNvSpPr>
            <a:spLocks noGrp="1" noChangeArrowheads="1"/>
          </p:cNvSpPr>
          <p:nvPr>
            <p:ph type="body" idx="1"/>
          </p:nvPr>
        </p:nvSpPr>
        <p:spPr>
          <a:xfrm>
            <a:off x="533400" y="1752600"/>
            <a:ext cx="8153400" cy="3352800"/>
          </a:xfrm>
          <a:solidFill>
            <a:schemeClr val="folHlink"/>
          </a:solidFill>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ea typeface="+mn-ea"/>
                <a:cs typeface="+mn-cs"/>
              </a:rPr>
              <a:t> 	</a:t>
            </a:r>
          </a:p>
          <a:p>
            <a:pPr eaLnBrk="1" hangingPunct="1">
              <a:buFont typeface="Times" pitchFamily="34" charset="0"/>
              <a:buNone/>
              <a:defRPr/>
            </a:pPr>
            <a:r>
              <a:rPr lang="en-US" sz="2200" smtClean="0">
                <a:ea typeface="+mn-ea"/>
                <a:cs typeface="+mn-cs"/>
              </a:rPr>
              <a:t>What is the excess (deficiency) of cash available over disbursements for June? </a:t>
            </a:r>
          </a:p>
          <a:p>
            <a:pPr lvl="1" eaLnBrk="1" hangingPunct="1">
              <a:buFont typeface="Wingdings" pitchFamily="2" charset="2"/>
              <a:buNone/>
              <a:defRPr/>
            </a:pPr>
            <a:r>
              <a:rPr lang="en-US" smtClean="0"/>
              <a:t>a. $ 85,000</a:t>
            </a:r>
          </a:p>
          <a:p>
            <a:pPr lvl="1" eaLnBrk="1" hangingPunct="1">
              <a:buFont typeface="Wingdings" pitchFamily="2" charset="2"/>
              <a:buNone/>
              <a:defRPr/>
            </a:pPr>
            <a:r>
              <a:rPr lang="en-US" smtClean="0"/>
              <a:t>b. $(10,000)</a:t>
            </a:r>
          </a:p>
          <a:p>
            <a:pPr lvl="1" eaLnBrk="1" hangingPunct="1">
              <a:buFont typeface="Wingdings" pitchFamily="2" charset="2"/>
              <a:buNone/>
              <a:defRPr/>
            </a:pPr>
            <a:r>
              <a:rPr lang="en-US" smtClean="0"/>
              <a:t>c. $ 75,000</a:t>
            </a:r>
          </a:p>
          <a:p>
            <a:pPr lvl="1" eaLnBrk="1" hangingPunct="1">
              <a:buFont typeface="Wingdings" pitchFamily="2" charset="2"/>
              <a:buNone/>
              <a:defRPr/>
            </a:pPr>
            <a:r>
              <a:rPr lang="en-US" smtClean="0"/>
              <a:t>d. $ 95,000</a:t>
            </a:r>
          </a:p>
        </p:txBody>
      </p:sp>
      <p:pic>
        <p:nvPicPr>
          <p:cNvPr id="162819" name="Picture 4" descr="j0295576"/>
          <p:cNvPicPr>
            <a:picLocks noChangeAspect="1" noChangeArrowheads="1"/>
          </p:cNvPicPr>
          <p:nvPr/>
        </p:nvPicPr>
        <p:blipFill>
          <a:blip r:embed="rId3"/>
          <a:srcRect/>
          <a:stretch>
            <a:fillRect/>
          </a:stretch>
        </p:blipFill>
        <p:spPr bwMode="auto">
          <a:xfrm>
            <a:off x="6400800" y="4343400"/>
            <a:ext cx="1989138" cy="162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1"/>
          </p:nvPr>
        </p:nvSpPr>
        <p:spPr>
          <a:xfrm>
            <a:off x="533400" y="1752600"/>
            <a:ext cx="8153400" cy="3352800"/>
          </a:xfrm>
          <a:solidFill>
            <a:srgbClr val="EDECD2"/>
          </a:solidFill>
          <a:ln w="12699">
            <a:solidFill>
              <a:srgbClr val="000000"/>
            </a:solidFill>
          </a:ln>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2200" smtClean="0">
                <a:solidFill>
                  <a:srgbClr val="663300"/>
                </a:solidFill>
                <a:ea typeface="+mn-ea"/>
                <a:cs typeface="+mn-cs"/>
              </a:rPr>
              <a:t> 	</a:t>
            </a:r>
          </a:p>
          <a:p>
            <a:pPr eaLnBrk="1" hangingPunct="1">
              <a:buFont typeface="Times" pitchFamily="34" charset="0"/>
              <a:buNone/>
              <a:defRPr/>
            </a:pPr>
            <a:r>
              <a:rPr lang="en-US" sz="2200" smtClean="0">
                <a:ea typeface="+mn-ea"/>
                <a:cs typeface="+mn-cs"/>
              </a:rPr>
              <a:t>What is the excess (deficiency) of cash available over disbursements for June?</a:t>
            </a:r>
            <a:r>
              <a:rPr lang="en-US" sz="2200" smtClean="0">
                <a:solidFill>
                  <a:srgbClr val="663300"/>
                </a:solidFill>
                <a:ea typeface="+mn-ea"/>
                <a:cs typeface="+mn-cs"/>
              </a:rPr>
              <a:t> </a:t>
            </a:r>
          </a:p>
          <a:p>
            <a:pPr lvl="1" eaLnBrk="1" hangingPunct="1">
              <a:buFont typeface="Wingdings" pitchFamily="2" charset="2"/>
              <a:buNone/>
              <a:defRPr/>
            </a:pPr>
            <a:r>
              <a:rPr lang="en-US" smtClean="0">
                <a:solidFill>
                  <a:schemeClr val="accent1"/>
                </a:solidFill>
              </a:rPr>
              <a:t>a. $ 85,000</a:t>
            </a:r>
          </a:p>
          <a:p>
            <a:pPr lvl="1" eaLnBrk="1" hangingPunct="1">
              <a:buFont typeface="Wingdings" pitchFamily="2" charset="2"/>
              <a:buNone/>
              <a:defRPr/>
            </a:pPr>
            <a:r>
              <a:rPr lang="en-US" smtClean="0">
                <a:solidFill>
                  <a:schemeClr val="accent1"/>
                </a:solidFill>
              </a:rPr>
              <a:t>b. $(10,000)</a:t>
            </a:r>
          </a:p>
          <a:p>
            <a:pPr lvl="1" eaLnBrk="1" hangingPunct="1">
              <a:buFont typeface="Wingdings" pitchFamily="2" charset="2"/>
              <a:buNone/>
              <a:defRPr/>
            </a:pPr>
            <a:r>
              <a:rPr lang="en-US" smtClean="0">
                <a:solidFill>
                  <a:schemeClr val="accent1"/>
                </a:solidFill>
              </a:rPr>
              <a:t>c. $ 75,000</a:t>
            </a:r>
          </a:p>
          <a:p>
            <a:pPr lvl="1" eaLnBrk="1" hangingPunct="1">
              <a:buFont typeface="Wingdings" pitchFamily="2" charset="2"/>
              <a:buNone/>
              <a:defRPr/>
            </a:pPr>
            <a:r>
              <a:rPr lang="en-US" smtClean="0"/>
              <a:t>d. $ 95,000</a:t>
            </a:r>
          </a:p>
        </p:txBody>
      </p:sp>
      <p:sp>
        <p:nvSpPr>
          <p:cNvPr id="164866"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Quick Check </a:t>
            </a:r>
            <a:r>
              <a:rPr lang="en-US" sz="2100" smtClean="0">
                <a:ea typeface="ＭＳ Ｐゴシック" pitchFamily="34" charset="-128"/>
                <a:sym typeface="Wingdings" pitchFamily="2" charset="2"/>
              </a:rPr>
              <a:t></a:t>
            </a:r>
          </a:p>
        </p:txBody>
      </p:sp>
      <p:sp>
        <p:nvSpPr>
          <p:cNvPr id="164867" name="Oval 4"/>
          <p:cNvSpPr>
            <a:spLocks noChangeArrowheads="1"/>
          </p:cNvSpPr>
          <p:nvPr/>
        </p:nvSpPr>
        <p:spPr bwMode="auto">
          <a:xfrm>
            <a:off x="914400" y="4114800"/>
            <a:ext cx="482600" cy="471488"/>
          </a:xfrm>
          <a:prstGeom prst="ellipse">
            <a:avLst/>
          </a:prstGeom>
          <a:noFill/>
          <a:ln w="50799">
            <a:solidFill>
              <a:srgbClr val="FF0000"/>
            </a:solidFill>
            <a:round/>
            <a:headEnd/>
            <a:tailEnd/>
          </a:ln>
        </p:spPr>
        <p:txBody>
          <a:bodyPr wrap="none" anchor="ctr"/>
          <a:lstStyle/>
          <a:p>
            <a:endParaRPr lang="en-US"/>
          </a:p>
        </p:txBody>
      </p:sp>
      <p:pic>
        <p:nvPicPr>
          <p:cNvPr id="164868" name="Picture 5" descr="j0295576"/>
          <p:cNvPicPr>
            <a:picLocks noChangeAspect="1" noChangeArrowheads="1"/>
          </p:cNvPicPr>
          <p:nvPr/>
        </p:nvPicPr>
        <p:blipFill>
          <a:blip r:embed="rId3"/>
          <a:srcRect/>
          <a:stretch>
            <a:fillRect/>
          </a:stretch>
        </p:blipFill>
        <p:spPr bwMode="auto">
          <a:xfrm>
            <a:off x="6248400" y="4267200"/>
            <a:ext cx="1989138" cy="162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Self-Imposed Budget</a:t>
            </a:r>
          </a:p>
        </p:txBody>
      </p:sp>
      <p:sp>
        <p:nvSpPr>
          <p:cNvPr id="19458" name="Rectangle 3"/>
          <p:cNvSpPr>
            <a:spLocks noChangeArrowheads="1"/>
          </p:cNvSpPr>
          <p:nvPr/>
        </p:nvSpPr>
        <p:spPr bwMode="auto">
          <a:xfrm>
            <a:off x="228600" y="5029200"/>
            <a:ext cx="8610600" cy="1612900"/>
          </a:xfrm>
          <a:prstGeom prst="rect">
            <a:avLst/>
          </a:prstGeom>
          <a:solidFill>
            <a:schemeClr val="folHlink"/>
          </a:solidFill>
          <a:ln w="12700">
            <a:noFill/>
            <a:miter lim="800000"/>
            <a:headEnd/>
            <a:tailEnd/>
          </a:ln>
        </p:spPr>
        <p:txBody>
          <a:bodyPr lIns="90488" tIns="44450" rIns="90488" bIns="44450">
            <a:spAutoFit/>
          </a:bodyPr>
          <a:lstStyle/>
          <a:p>
            <a:pPr algn="ctr"/>
            <a:r>
              <a:rPr lang="en-US" sz="2500">
                <a:latin typeface="Verdana" pitchFamily="34" charset="0"/>
              </a:rPr>
              <a:t>A budget is prepared with the full cooperation and</a:t>
            </a:r>
            <a:br>
              <a:rPr lang="en-US" sz="2500">
                <a:latin typeface="Verdana" pitchFamily="34" charset="0"/>
              </a:rPr>
            </a:br>
            <a:r>
              <a:rPr lang="en-US" sz="2500">
                <a:latin typeface="Verdana" pitchFamily="34" charset="0"/>
              </a:rPr>
              <a:t>participation of managers at all levels. A participative</a:t>
            </a:r>
            <a:br>
              <a:rPr lang="en-US" sz="2500">
                <a:latin typeface="Verdana" pitchFamily="34" charset="0"/>
              </a:rPr>
            </a:br>
            <a:r>
              <a:rPr lang="en-US" sz="2500">
                <a:latin typeface="Verdana" pitchFamily="34" charset="0"/>
              </a:rPr>
              <a:t>budget is also known as a self-imposed budget.</a:t>
            </a:r>
          </a:p>
        </p:txBody>
      </p:sp>
      <p:graphicFrame>
        <p:nvGraphicFramePr>
          <p:cNvPr id="19459" name="Object 4"/>
          <p:cNvGraphicFramePr>
            <a:graphicFrameLocks/>
          </p:cNvGraphicFramePr>
          <p:nvPr/>
        </p:nvGraphicFramePr>
        <p:xfrm>
          <a:off x="381000" y="0"/>
          <a:ext cx="8523288" cy="5018088"/>
        </p:xfrm>
        <a:graphic>
          <a:graphicData uri="http://schemas.openxmlformats.org/presentationml/2006/ole">
            <p:oleObj spid="_x0000_s19459" name="Microsoft Organization Chart" r:id="rId4" imgW="8940800" imgH="4940300" progId="MSOrgChart.2">
              <p:embed followColorScheme="full"/>
            </p:oleObj>
          </a:graphicData>
        </a:graphic>
      </p:graphicFrame>
      <p:sp>
        <p:nvSpPr>
          <p:cNvPr id="316421" name="Line 5"/>
          <p:cNvSpPr>
            <a:spLocks noChangeShapeType="1"/>
          </p:cNvSpPr>
          <p:nvPr/>
        </p:nvSpPr>
        <p:spPr bwMode="auto">
          <a:xfrm flipV="1">
            <a:off x="533400" y="1676400"/>
            <a:ext cx="2514600" cy="2743200"/>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316422" name="Line 6"/>
          <p:cNvSpPr>
            <a:spLocks noChangeShapeType="1"/>
          </p:cNvSpPr>
          <p:nvPr/>
        </p:nvSpPr>
        <p:spPr bwMode="auto">
          <a:xfrm flipH="1" flipV="1">
            <a:off x="6146800" y="1651000"/>
            <a:ext cx="2540000" cy="2616200"/>
          </a:xfrm>
          <a:prstGeom prst="line">
            <a:avLst/>
          </a:prstGeom>
          <a:noFill/>
          <a:ln w="38100">
            <a:solidFill>
              <a:srgbClr val="FC0128"/>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19462" name="Line 7"/>
          <p:cNvSpPr>
            <a:spLocks noChangeShapeType="1"/>
          </p:cNvSpPr>
          <p:nvPr/>
        </p:nvSpPr>
        <p:spPr bwMode="auto">
          <a:xfrm flipV="1">
            <a:off x="2613025" y="3810000"/>
            <a:ext cx="0" cy="152400"/>
          </a:xfrm>
          <a:prstGeom prst="line">
            <a:avLst/>
          </a:prstGeom>
          <a:noFill/>
          <a:ln w="38100">
            <a:solidFill>
              <a:srgbClr val="FF0000"/>
            </a:solidFill>
            <a:round/>
            <a:headEnd/>
            <a:tailEnd type="triangle" w="med" len="med"/>
          </a:ln>
        </p:spPr>
        <p:txBody>
          <a:bodyPr wrap="none" anchor="ctr"/>
          <a:lstStyle/>
          <a:p>
            <a:endParaRPr lang="en-US"/>
          </a:p>
        </p:txBody>
      </p:sp>
      <p:sp>
        <p:nvSpPr>
          <p:cNvPr id="19463" name="Line 8"/>
          <p:cNvSpPr>
            <a:spLocks noChangeShapeType="1"/>
          </p:cNvSpPr>
          <p:nvPr/>
        </p:nvSpPr>
        <p:spPr bwMode="auto">
          <a:xfrm flipV="1">
            <a:off x="4637088" y="1851025"/>
            <a:ext cx="0" cy="152400"/>
          </a:xfrm>
          <a:prstGeom prst="line">
            <a:avLst/>
          </a:prstGeom>
          <a:noFill/>
          <a:ln w="38100">
            <a:solidFill>
              <a:srgbClr val="FF0000"/>
            </a:solidFill>
            <a:round/>
            <a:headEnd/>
            <a:tailEnd type="triangle" w="med" len="med"/>
          </a:ln>
        </p:spPr>
        <p:txBody>
          <a:bodyPr wrap="none" anchor="ctr"/>
          <a:lstStyle/>
          <a:p>
            <a:endParaRPr lang="en-US"/>
          </a:p>
        </p:txBody>
      </p:sp>
      <p:sp>
        <p:nvSpPr>
          <p:cNvPr id="19464" name="Line 9"/>
          <p:cNvSpPr>
            <a:spLocks noChangeShapeType="1"/>
          </p:cNvSpPr>
          <p:nvPr/>
        </p:nvSpPr>
        <p:spPr bwMode="auto">
          <a:xfrm flipV="1">
            <a:off x="6645275" y="3821113"/>
            <a:ext cx="0" cy="152400"/>
          </a:xfrm>
          <a:prstGeom prst="line">
            <a:avLst/>
          </a:prstGeom>
          <a:noFill/>
          <a:ln w="38100">
            <a:solidFill>
              <a:srgbClr val="FF0000"/>
            </a:solidFill>
            <a:round/>
            <a:headEnd/>
            <a:tailEnd type="triangle" w="med" len="med"/>
          </a:ln>
        </p:spPr>
        <p:txBody>
          <a:bodyPr wrap="none" anchor="ctr"/>
          <a:lstStyle/>
          <a:p>
            <a:endParaRPr lang="en-US"/>
          </a:p>
        </p:txBody>
      </p:sp>
    </p:spTree>
  </p:cSld>
  <p:clrMapOvr>
    <a:masterClrMapping/>
  </p:clrMapOvr>
  <p:transition>
    <p:wipe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Cash Budget</a:t>
            </a:r>
          </a:p>
        </p:txBody>
      </p:sp>
      <p:pic>
        <p:nvPicPr>
          <p:cNvPr id="166914" name="Picture 3" descr="C9CashBud6"/>
          <p:cNvPicPr>
            <a:picLocks noChangeAspect="1" noChangeArrowheads="1"/>
          </p:cNvPicPr>
          <p:nvPr/>
        </p:nvPicPr>
        <p:blipFill>
          <a:blip r:embed="rId3"/>
          <a:srcRect/>
          <a:stretch>
            <a:fillRect/>
          </a:stretch>
        </p:blipFill>
        <p:spPr bwMode="auto">
          <a:xfrm>
            <a:off x="457200" y="830263"/>
            <a:ext cx="8305800" cy="6048375"/>
          </a:xfrm>
          <a:prstGeom prst="rect">
            <a:avLst/>
          </a:prstGeom>
          <a:noFill/>
          <a:ln w="9525">
            <a:solidFill>
              <a:schemeClr val="tx1"/>
            </a:solidFill>
            <a:miter lim="800000"/>
            <a:headEnd/>
            <a:tailEnd/>
          </a:ln>
        </p:spPr>
      </p:pic>
      <p:sp>
        <p:nvSpPr>
          <p:cNvPr id="453636" name="Oval 4"/>
          <p:cNvSpPr>
            <a:spLocks noChangeArrowheads="1"/>
          </p:cNvSpPr>
          <p:nvPr/>
        </p:nvSpPr>
        <p:spPr bwMode="auto">
          <a:xfrm>
            <a:off x="6172200" y="4843463"/>
            <a:ext cx="1447800" cy="304800"/>
          </a:xfrm>
          <a:prstGeom prst="ellipse">
            <a:avLst/>
          </a:prstGeom>
          <a:noFill/>
          <a:ln w="28575">
            <a:solidFill>
              <a:srgbClr val="FF0000"/>
            </a:solidFill>
            <a:round/>
            <a:headEnd/>
            <a:tailEn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grpSp>
        <p:nvGrpSpPr>
          <p:cNvPr id="166916" name="Group 5"/>
          <p:cNvGrpSpPr>
            <a:grpSpLocks/>
          </p:cNvGrpSpPr>
          <p:nvPr/>
        </p:nvGrpSpPr>
        <p:grpSpPr bwMode="auto">
          <a:xfrm>
            <a:off x="304800" y="3146425"/>
            <a:ext cx="6172200" cy="2797175"/>
            <a:chOff x="288" y="1982"/>
            <a:chExt cx="3888" cy="1762"/>
          </a:xfrm>
        </p:grpSpPr>
        <p:sp>
          <p:nvSpPr>
            <p:cNvPr id="453638" name="Rectangle 6"/>
            <p:cNvSpPr>
              <a:spLocks noChangeArrowheads="1"/>
            </p:cNvSpPr>
            <p:nvPr/>
          </p:nvSpPr>
          <p:spPr bwMode="auto">
            <a:xfrm>
              <a:off x="288" y="1982"/>
              <a:ext cx="2832" cy="575"/>
            </a:xfrm>
            <a:prstGeom prst="rect">
              <a:avLst/>
            </a:prstGeom>
            <a:solidFill>
              <a:schemeClr val="accent1"/>
            </a:solid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algn="ctr"/>
              <a:r>
                <a:rPr lang="en-US" sz="1800" u="sng">
                  <a:solidFill>
                    <a:srgbClr val="FFFFEF"/>
                  </a:solidFill>
                  <a:latin typeface="Verdana" pitchFamily="34" charset="0"/>
                </a:rPr>
                <a:t>$50,000 × 16% × 3/12 = $2,000</a:t>
              </a:r>
              <a:r>
                <a:rPr lang="en-US" sz="1800">
                  <a:solidFill>
                    <a:srgbClr val="FFFFEF"/>
                  </a:solidFill>
                  <a:latin typeface="Verdana" pitchFamily="34" charset="0"/>
                </a:rPr>
                <a:t/>
              </a:r>
              <a:br>
                <a:rPr lang="en-US" sz="1800">
                  <a:solidFill>
                    <a:srgbClr val="FFFFEF"/>
                  </a:solidFill>
                  <a:latin typeface="Verdana" pitchFamily="34" charset="0"/>
                </a:rPr>
              </a:br>
              <a:r>
                <a:rPr lang="en-US" sz="1800">
                  <a:solidFill>
                    <a:srgbClr val="FFFFEF"/>
                  </a:solidFill>
                  <a:latin typeface="Verdana" pitchFamily="34" charset="0"/>
                </a:rPr>
                <a:t>Borrowings on April 1 and</a:t>
              </a:r>
              <a:br>
                <a:rPr lang="en-US" sz="1800">
                  <a:solidFill>
                    <a:srgbClr val="FFFFEF"/>
                  </a:solidFill>
                  <a:latin typeface="Verdana" pitchFamily="34" charset="0"/>
                </a:rPr>
              </a:br>
              <a:r>
                <a:rPr lang="en-US" sz="1800">
                  <a:solidFill>
                    <a:srgbClr val="FFFFEF"/>
                  </a:solidFill>
                  <a:latin typeface="Verdana" pitchFamily="34" charset="0"/>
                </a:rPr>
                <a:t>repayment on June 30.</a:t>
              </a:r>
            </a:p>
          </p:txBody>
        </p:sp>
        <p:sp>
          <p:nvSpPr>
            <p:cNvPr id="453639" name="Line 7"/>
            <p:cNvSpPr>
              <a:spLocks noChangeShapeType="1"/>
            </p:cNvSpPr>
            <p:nvPr/>
          </p:nvSpPr>
          <p:spPr bwMode="auto">
            <a:xfrm>
              <a:off x="3120" y="2736"/>
              <a:ext cx="1056" cy="1008"/>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grpSp>
    </p:spTree>
  </p:cSld>
  <p:clrMapOvr>
    <a:masterClrMapping/>
  </p:clrMapOvr>
  <p:transition>
    <p:checke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Budgeted Income Statement</a:t>
            </a:r>
          </a:p>
        </p:txBody>
      </p:sp>
      <p:graphicFrame>
        <p:nvGraphicFramePr>
          <p:cNvPr id="168962" name="Object 0"/>
          <p:cNvGraphicFramePr>
            <a:graphicFrameLocks/>
          </p:cNvGraphicFramePr>
          <p:nvPr/>
        </p:nvGraphicFramePr>
        <p:xfrm>
          <a:off x="838200" y="1492250"/>
          <a:ext cx="2362200" cy="3152775"/>
        </p:xfrm>
        <a:graphic>
          <a:graphicData uri="http://schemas.openxmlformats.org/presentationml/2006/ole">
            <p:oleObj spid="_x0000_s168962" name="Microsoft ClipArt Gallery" r:id="rId4" imgW="4510405" imgH="6010910" progId="MS_ClipArt_Gallery">
              <p:embed/>
            </p:oleObj>
          </a:graphicData>
        </a:graphic>
      </p:graphicFrame>
      <p:sp>
        <p:nvSpPr>
          <p:cNvPr id="455684" name="Rectangle 4"/>
          <p:cNvSpPr>
            <a:spLocks noChangeArrowheads="1"/>
          </p:cNvSpPr>
          <p:nvPr/>
        </p:nvSpPr>
        <p:spPr bwMode="auto">
          <a:xfrm>
            <a:off x="1373188" y="1885950"/>
            <a:ext cx="1295400" cy="1093788"/>
          </a:xfrm>
          <a:prstGeom prst="rect">
            <a:avLst/>
          </a:prstGeom>
          <a:noFill/>
          <a:ln w="12700">
            <a:noFill/>
            <a:miter lim="800000"/>
            <a:headEnd/>
            <a:tailEnd/>
          </a:ln>
          <a:effectLst/>
        </p:spPr>
        <p:txBody>
          <a:bodyPr wrap="none" lIns="90488" tIns="44450" rIns="90488" bIns="44450">
            <a:spAutoFit/>
          </a:bodyPr>
          <a:lstStyle/>
          <a:p>
            <a:pPr algn="ctr">
              <a:defRPr/>
            </a:pPr>
            <a:r>
              <a:rPr lang="en-US" sz="2200" b="1">
                <a:solidFill>
                  <a:srgbClr val="0033CC"/>
                </a:solidFill>
                <a:latin typeface="Verdana" charset="0"/>
                <a:ea typeface="ＭＳ Ｐゴシック" charset="0"/>
                <a:cs typeface="ＭＳ Ｐゴシック" charset="0"/>
              </a:rPr>
              <a:t>Cash </a:t>
            </a:r>
          </a:p>
          <a:p>
            <a:pPr algn="ctr">
              <a:defRPr/>
            </a:pPr>
            <a:r>
              <a:rPr lang="en-US" sz="2200" b="1">
                <a:solidFill>
                  <a:srgbClr val="0033CC"/>
                </a:solidFill>
                <a:latin typeface="Verdana" charset="0"/>
                <a:ea typeface="ＭＳ Ｐゴシック" charset="0"/>
                <a:cs typeface="ＭＳ Ｐゴシック" charset="0"/>
              </a:rPr>
              <a:t>Budget</a:t>
            </a:r>
            <a:endParaRPr lang="en-US" sz="2200" b="1">
              <a:solidFill>
                <a:schemeClr val="accent2"/>
              </a:solidFill>
              <a:effectLst>
                <a:outerShdw blurRad="38100" dist="38100" dir="2700000" algn="tl">
                  <a:srgbClr val="000000"/>
                </a:outerShdw>
              </a:effectLst>
              <a:latin typeface="Verdana" charset="0"/>
              <a:ea typeface="ＭＳ Ｐゴシック" charset="0"/>
              <a:cs typeface="ＭＳ Ｐゴシック" charset="0"/>
            </a:endParaRPr>
          </a:p>
          <a:p>
            <a:pPr algn="ctr" latinLnBrk="1">
              <a:defRPr/>
            </a:pPr>
            <a:endParaRPr lang="en-US" sz="2200" b="1">
              <a:solidFill>
                <a:schemeClr val="bg1"/>
              </a:solidFill>
              <a:effectLst>
                <a:outerShdw blurRad="38100" dist="38100" dir="2700000" algn="tl">
                  <a:srgbClr val="000000"/>
                </a:outerShdw>
              </a:effectLst>
              <a:latin typeface="Verdana" charset="0"/>
              <a:ea typeface="ＭＳ Ｐゴシック" charset="0"/>
              <a:cs typeface="ＭＳ Ｐゴシック" charset="0"/>
            </a:endParaRPr>
          </a:p>
        </p:txBody>
      </p:sp>
      <p:graphicFrame>
        <p:nvGraphicFramePr>
          <p:cNvPr id="168964" name="Object 1"/>
          <p:cNvGraphicFramePr>
            <a:graphicFrameLocks/>
          </p:cNvGraphicFramePr>
          <p:nvPr/>
        </p:nvGraphicFramePr>
        <p:xfrm>
          <a:off x="6096000" y="1492250"/>
          <a:ext cx="2362200" cy="3152775"/>
        </p:xfrm>
        <a:graphic>
          <a:graphicData uri="http://schemas.openxmlformats.org/presentationml/2006/ole">
            <p:oleObj spid="_x0000_s168964" name="Microsoft ClipArt Gallery" r:id="rId5" imgW="4510405" imgH="6010910" progId="MS_ClipArt_Gallery">
              <p:embed/>
            </p:oleObj>
          </a:graphicData>
        </a:graphic>
      </p:graphicFrame>
      <p:sp>
        <p:nvSpPr>
          <p:cNvPr id="455686" name="Rectangle 6"/>
          <p:cNvSpPr>
            <a:spLocks noChangeArrowheads="1"/>
          </p:cNvSpPr>
          <p:nvPr/>
        </p:nvSpPr>
        <p:spPr bwMode="auto">
          <a:xfrm>
            <a:off x="6370638" y="1920875"/>
            <a:ext cx="1812925" cy="1093788"/>
          </a:xfrm>
          <a:prstGeom prst="rect">
            <a:avLst/>
          </a:prstGeom>
          <a:noFill/>
          <a:ln w="12700">
            <a:noFill/>
            <a:miter lim="800000"/>
            <a:headEnd/>
            <a:tailEnd/>
          </a:ln>
          <a:effectLst/>
        </p:spPr>
        <p:txBody>
          <a:bodyPr wrap="none" lIns="90488" tIns="44450" rIns="90488" bIns="44450">
            <a:spAutoFit/>
          </a:bodyPr>
          <a:lstStyle/>
          <a:p>
            <a:pPr algn="ctr">
              <a:defRPr/>
            </a:pPr>
            <a:r>
              <a:rPr lang="en-US" sz="2200" b="1">
                <a:solidFill>
                  <a:srgbClr val="0033CC"/>
                </a:solidFill>
                <a:latin typeface="Verdana" charset="0"/>
                <a:ea typeface="ＭＳ Ｐゴシック" charset="0"/>
                <a:cs typeface="ＭＳ Ｐゴシック" charset="0"/>
              </a:rPr>
              <a:t>Budgeted</a:t>
            </a:r>
          </a:p>
          <a:p>
            <a:pPr algn="ctr">
              <a:defRPr/>
            </a:pPr>
            <a:r>
              <a:rPr lang="en-US" sz="2200" b="1">
                <a:solidFill>
                  <a:srgbClr val="0033CC"/>
                </a:solidFill>
                <a:latin typeface="Verdana" charset="0"/>
                <a:ea typeface="ＭＳ Ｐゴシック" charset="0"/>
                <a:cs typeface="ＭＳ Ｐゴシック" charset="0"/>
              </a:rPr>
              <a:t>Income</a:t>
            </a:r>
          </a:p>
          <a:p>
            <a:pPr algn="ctr">
              <a:defRPr/>
            </a:pPr>
            <a:r>
              <a:rPr lang="en-US" sz="2200" b="1">
                <a:solidFill>
                  <a:srgbClr val="0033CC"/>
                </a:solidFill>
                <a:latin typeface="Verdana" charset="0"/>
                <a:ea typeface="ＭＳ Ｐゴシック" charset="0"/>
                <a:cs typeface="ＭＳ Ｐゴシック" charset="0"/>
              </a:rPr>
              <a:t>Statement</a:t>
            </a:r>
            <a:endParaRPr lang="en-US" sz="2200" b="1">
              <a:solidFill>
                <a:schemeClr val="accent2"/>
              </a:solidFill>
              <a:effectLst>
                <a:outerShdw blurRad="38100" dist="38100" dir="2700000" algn="tl">
                  <a:srgbClr val="000000"/>
                </a:outerShdw>
              </a:effectLst>
              <a:latin typeface="Verdana" charset="0"/>
              <a:ea typeface="ＭＳ Ｐゴシック" charset="0"/>
              <a:cs typeface="ＭＳ Ｐゴシック" charset="0"/>
            </a:endParaRPr>
          </a:p>
        </p:txBody>
      </p:sp>
      <p:sp>
        <p:nvSpPr>
          <p:cNvPr id="168966" name="Rectangle 7"/>
          <p:cNvSpPr>
            <a:spLocks noChangeArrowheads="1"/>
          </p:cNvSpPr>
          <p:nvPr/>
        </p:nvSpPr>
        <p:spPr bwMode="auto">
          <a:xfrm rot="-2340000">
            <a:off x="1044575" y="3341688"/>
            <a:ext cx="1854200" cy="423862"/>
          </a:xfrm>
          <a:prstGeom prst="rect">
            <a:avLst/>
          </a:prstGeom>
          <a:noFill/>
          <a:ln w="12700">
            <a:noFill/>
            <a:miter lim="800000"/>
            <a:headEnd/>
            <a:tailEnd/>
          </a:ln>
        </p:spPr>
        <p:txBody>
          <a:bodyPr wrap="none" lIns="90488" tIns="44450" rIns="90488" bIns="44450">
            <a:spAutoFit/>
          </a:bodyPr>
          <a:lstStyle/>
          <a:p>
            <a:pPr algn="ctr"/>
            <a:r>
              <a:rPr lang="en-US" sz="2200" b="1">
                <a:solidFill>
                  <a:srgbClr val="FC0128"/>
                </a:solidFill>
                <a:latin typeface="Verdana" pitchFamily="34" charset="0"/>
              </a:rPr>
              <a:t>Completed</a:t>
            </a:r>
          </a:p>
        </p:txBody>
      </p:sp>
      <p:sp>
        <p:nvSpPr>
          <p:cNvPr id="168967" name="Line 8"/>
          <p:cNvSpPr>
            <a:spLocks noChangeShapeType="1"/>
          </p:cNvSpPr>
          <p:nvPr/>
        </p:nvSpPr>
        <p:spPr bwMode="auto">
          <a:xfrm>
            <a:off x="3238500" y="3068638"/>
            <a:ext cx="2819400" cy="0"/>
          </a:xfrm>
          <a:prstGeom prst="line">
            <a:avLst/>
          </a:prstGeom>
          <a:noFill/>
          <a:ln w="76200">
            <a:solidFill>
              <a:srgbClr val="FC0128"/>
            </a:solidFill>
            <a:round/>
            <a:headEnd/>
            <a:tailEnd type="triangle" w="med" len="med"/>
          </a:ln>
        </p:spPr>
        <p:txBody>
          <a:bodyPr wrap="none" anchor="ctr"/>
          <a:lstStyle/>
          <a:p>
            <a:endParaRPr lang="en-US"/>
          </a:p>
        </p:txBody>
      </p:sp>
      <p:sp>
        <p:nvSpPr>
          <p:cNvPr id="455689" name="Rectangle 9"/>
          <p:cNvSpPr>
            <a:spLocks noChangeArrowheads="1"/>
          </p:cNvSpPr>
          <p:nvPr/>
        </p:nvSpPr>
        <p:spPr bwMode="auto">
          <a:xfrm>
            <a:off x="1371600" y="4800600"/>
            <a:ext cx="6629400" cy="1093788"/>
          </a:xfrm>
          <a:prstGeom prst="rect">
            <a:avLst/>
          </a:prstGeom>
          <a:solidFill>
            <a:schemeClr val="hlink"/>
          </a:solidFill>
          <a:ln w="12700">
            <a:noFill/>
            <a:miter lim="800000"/>
            <a:headEnd/>
            <a:tailEnd/>
          </a:ln>
        </p:spPr>
        <p:txBody>
          <a:bodyPr lIns="90488" tIns="44450" rIns="90488" bIns="44450">
            <a:spAutoFit/>
          </a:bodyPr>
          <a:lstStyle/>
          <a:p>
            <a:pPr algn="ctr"/>
            <a:r>
              <a:rPr lang="en-US" sz="2200">
                <a:solidFill>
                  <a:srgbClr val="FFFFEF"/>
                </a:solidFill>
                <a:latin typeface="Verdana" pitchFamily="34" charset="0"/>
              </a:rPr>
              <a:t>After we complete the cash budget, we can prepare the budgeted income statement for Royal.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2000"/>
                                  </p:stCondLst>
                                  <p:childTnLst>
                                    <p:set>
                                      <p:cBhvr>
                                        <p:cTn id="6" dur="1" fill="hold">
                                          <p:stCondLst>
                                            <p:cond delay="0"/>
                                          </p:stCondLst>
                                        </p:cTn>
                                        <p:tgtEl>
                                          <p:spTgt spid="455689"/>
                                        </p:tgtEl>
                                        <p:attrNameLst>
                                          <p:attrName>style.visibility</p:attrName>
                                        </p:attrNameLst>
                                      </p:cBhvr>
                                      <p:to>
                                        <p:strVal val="visible"/>
                                      </p:to>
                                    </p:set>
                                    <p:anim calcmode="lin" valueType="num">
                                      <p:cBhvr>
                                        <p:cTn id="7" dur="500" fill="hold"/>
                                        <p:tgtEl>
                                          <p:spTgt spid="455689"/>
                                        </p:tgtEl>
                                        <p:attrNameLst>
                                          <p:attrName>ppt_w</p:attrName>
                                        </p:attrNameLst>
                                      </p:cBhvr>
                                      <p:tavLst>
                                        <p:tav tm="0">
                                          <p:val>
                                            <p:fltVal val="0"/>
                                          </p:val>
                                        </p:tav>
                                        <p:tav tm="100000">
                                          <p:val>
                                            <p:strVal val="#ppt_w"/>
                                          </p:val>
                                        </p:tav>
                                      </p:tavLst>
                                    </p:anim>
                                    <p:anim calcmode="lin" valueType="num">
                                      <p:cBhvr>
                                        <p:cTn id="8" dur="500" fill="hold"/>
                                        <p:tgtEl>
                                          <p:spTgt spid="4556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9"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171010"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9</a:t>
            </a:r>
          </a:p>
        </p:txBody>
      </p:sp>
      <p:sp>
        <p:nvSpPr>
          <p:cNvPr id="171011" name="Text Box 4"/>
          <p:cNvSpPr txBox="1">
            <a:spLocks noChangeArrowheads="1"/>
          </p:cNvSpPr>
          <p:nvPr/>
        </p:nvSpPr>
        <p:spPr bwMode="auto">
          <a:xfrm>
            <a:off x="1905000" y="2895600"/>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budgeted income statement.</a:t>
            </a:r>
          </a:p>
        </p:txBody>
      </p:sp>
    </p:spTree>
  </p:cSld>
  <p:clrMapOvr>
    <a:masterClrMapping/>
  </p:clrMapOvr>
  <p:transition>
    <p:checke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Budgeted Income Statement</a:t>
            </a:r>
          </a:p>
        </p:txBody>
      </p:sp>
      <p:graphicFrame>
        <p:nvGraphicFramePr>
          <p:cNvPr id="173058" name="Object 0"/>
          <p:cNvGraphicFramePr>
            <a:graphicFrameLocks/>
          </p:cNvGraphicFramePr>
          <p:nvPr/>
        </p:nvGraphicFramePr>
        <p:xfrm>
          <a:off x="228600" y="1981200"/>
          <a:ext cx="6019800" cy="3130550"/>
        </p:xfrm>
        <a:graphic>
          <a:graphicData uri="http://schemas.openxmlformats.org/presentationml/2006/ole">
            <p:oleObj spid="_x0000_s173058" name="Worksheet" r:id="rId4" imgW="3276848" imgH="1867358" progId="Excel.Sheet.8">
              <p:embed/>
            </p:oleObj>
          </a:graphicData>
        </a:graphic>
      </p:graphicFrame>
      <p:grpSp>
        <p:nvGrpSpPr>
          <p:cNvPr id="2" name="Group 4"/>
          <p:cNvGrpSpPr>
            <a:grpSpLocks/>
          </p:cNvGrpSpPr>
          <p:nvPr/>
        </p:nvGrpSpPr>
        <p:grpSpPr bwMode="auto">
          <a:xfrm>
            <a:off x="5943600" y="1590675"/>
            <a:ext cx="2659063" cy="1435100"/>
            <a:chOff x="3744" y="1002"/>
            <a:chExt cx="1675" cy="904"/>
          </a:xfrm>
        </p:grpSpPr>
        <p:sp>
          <p:nvSpPr>
            <p:cNvPr id="457733" name="Line 5"/>
            <p:cNvSpPr>
              <a:spLocks noChangeShapeType="1"/>
            </p:cNvSpPr>
            <p:nvPr/>
          </p:nvSpPr>
          <p:spPr bwMode="auto">
            <a:xfrm flipH="1">
              <a:off x="3744" y="1282"/>
              <a:ext cx="432" cy="62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57734" name="Rectangle 6"/>
            <p:cNvSpPr>
              <a:spLocks noChangeArrowheads="1"/>
            </p:cNvSpPr>
            <p:nvPr/>
          </p:nvSpPr>
          <p:spPr bwMode="auto">
            <a:xfrm>
              <a:off x="4082" y="1002"/>
              <a:ext cx="1337" cy="267"/>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Sales Budget.</a:t>
              </a:r>
            </a:p>
          </p:txBody>
        </p:sp>
      </p:grpSp>
      <p:grpSp>
        <p:nvGrpSpPr>
          <p:cNvPr id="3" name="Group 7"/>
          <p:cNvGrpSpPr>
            <a:grpSpLocks/>
          </p:cNvGrpSpPr>
          <p:nvPr/>
        </p:nvGrpSpPr>
        <p:grpSpPr bwMode="auto">
          <a:xfrm>
            <a:off x="6019800" y="2565400"/>
            <a:ext cx="2908300" cy="838200"/>
            <a:chOff x="3792" y="1616"/>
            <a:chExt cx="1832" cy="528"/>
          </a:xfrm>
        </p:grpSpPr>
        <p:sp>
          <p:nvSpPr>
            <p:cNvPr id="457736" name="Line 8"/>
            <p:cNvSpPr>
              <a:spLocks noChangeShapeType="1"/>
            </p:cNvSpPr>
            <p:nvPr/>
          </p:nvSpPr>
          <p:spPr bwMode="auto">
            <a:xfrm flipH="1">
              <a:off x="3792" y="2048"/>
              <a:ext cx="288" cy="96"/>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57737" name="Rectangle 9"/>
            <p:cNvSpPr>
              <a:spLocks noChangeArrowheads="1"/>
            </p:cNvSpPr>
            <p:nvPr/>
          </p:nvSpPr>
          <p:spPr bwMode="auto">
            <a:xfrm>
              <a:off x="3972" y="1616"/>
              <a:ext cx="1652" cy="478"/>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Ending Finished</a:t>
              </a:r>
              <a:br>
                <a:rPr lang="en-US" sz="2200">
                  <a:solidFill>
                    <a:srgbClr val="FFFFCC"/>
                  </a:solidFill>
                  <a:latin typeface="Verdana" pitchFamily="34" charset="0"/>
                  <a:ea typeface="+mn-ea"/>
                </a:rPr>
              </a:br>
              <a:r>
                <a:rPr lang="en-US" sz="2200">
                  <a:solidFill>
                    <a:srgbClr val="FFFFCC"/>
                  </a:solidFill>
                  <a:latin typeface="Verdana" pitchFamily="34" charset="0"/>
                  <a:ea typeface="+mn-ea"/>
                </a:rPr>
                <a:t>Goods Inventory.</a:t>
              </a:r>
            </a:p>
          </p:txBody>
        </p:sp>
      </p:grpSp>
      <p:grpSp>
        <p:nvGrpSpPr>
          <p:cNvPr id="4" name="Group 10"/>
          <p:cNvGrpSpPr>
            <a:grpSpLocks/>
          </p:cNvGrpSpPr>
          <p:nvPr/>
        </p:nvGrpSpPr>
        <p:grpSpPr bwMode="auto">
          <a:xfrm>
            <a:off x="6019800" y="3581400"/>
            <a:ext cx="2946400" cy="1093788"/>
            <a:chOff x="3792" y="2256"/>
            <a:chExt cx="1856" cy="689"/>
          </a:xfrm>
        </p:grpSpPr>
        <p:sp>
          <p:nvSpPr>
            <p:cNvPr id="457739" name="Rectangle 11"/>
            <p:cNvSpPr>
              <a:spLocks noChangeArrowheads="1"/>
            </p:cNvSpPr>
            <p:nvPr/>
          </p:nvSpPr>
          <p:spPr bwMode="auto">
            <a:xfrm>
              <a:off x="4044" y="2256"/>
              <a:ext cx="1604" cy="689"/>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Selling and </a:t>
              </a:r>
              <a:br>
                <a:rPr lang="en-US" sz="2200">
                  <a:solidFill>
                    <a:srgbClr val="FFFFCC"/>
                  </a:solidFill>
                  <a:latin typeface="Verdana" pitchFamily="34" charset="0"/>
                  <a:ea typeface="+mn-ea"/>
                </a:rPr>
              </a:br>
              <a:r>
                <a:rPr lang="en-US" sz="2200">
                  <a:solidFill>
                    <a:srgbClr val="FFFFCC"/>
                  </a:solidFill>
                  <a:latin typeface="Verdana" pitchFamily="34" charset="0"/>
                  <a:ea typeface="+mn-ea"/>
                </a:rPr>
                <a:t>Administrative</a:t>
              </a:r>
              <a:br>
                <a:rPr lang="en-US" sz="2200">
                  <a:solidFill>
                    <a:srgbClr val="FFFFCC"/>
                  </a:solidFill>
                  <a:latin typeface="Verdana" pitchFamily="34" charset="0"/>
                  <a:ea typeface="+mn-ea"/>
                </a:rPr>
              </a:br>
              <a:r>
                <a:rPr lang="en-US" sz="2200">
                  <a:solidFill>
                    <a:srgbClr val="FFFFCC"/>
                  </a:solidFill>
                  <a:latin typeface="Verdana" pitchFamily="34" charset="0"/>
                  <a:ea typeface="+mn-ea"/>
                </a:rPr>
                <a:t>Expense Budget.</a:t>
              </a:r>
            </a:p>
          </p:txBody>
        </p:sp>
        <p:sp>
          <p:nvSpPr>
            <p:cNvPr id="457740" name="Line 12"/>
            <p:cNvSpPr>
              <a:spLocks noChangeShapeType="1"/>
            </p:cNvSpPr>
            <p:nvPr/>
          </p:nvSpPr>
          <p:spPr bwMode="auto">
            <a:xfrm flipH="1" flipV="1">
              <a:off x="3792" y="2496"/>
              <a:ext cx="288" cy="144"/>
            </a:xfrm>
            <a:prstGeom prst="line">
              <a:avLst/>
            </a:prstGeom>
            <a:noFill/>
            <a:ln w="38100">
              <a:noFill/>
              <a:round/>
              <a:headEnd/>
              <a:tailEnd type="triangle" w="med" len="med"/>
            </a:ln>
            <a:effectLst>
              <a:outerShdw dist="35921" dir="2700000" algn="ctr" rotWithShape="0">
                <a:schemeClr val="bg2"/>
              </a:outerShdw>
            </a:effectLst>
          </p:spPr>
          <p:txBody>
            <a:bodyPr/>
            <a:lstStyle/>
            <a:p>
              <a:endParaRPr lang="en-US"/>
            </a:p>
          </p:txBody>
        </p:sp>
      </p:grpSp>
      <p:grpSp>
        <p:nvGrpSpPr>
          <p:cNvPr id="5" name="Group 13"/>
          <p:cNvGrpSpPr>
            <a:grpSpLocks/>
          </p:cNvGrpSpPr>
          <p:nvPr/>
        </p:nvGrpSpPr>
        <p:grpSpPr bwMode="auto">
          <a:xfrm>
            <a:off x="1930400" y="4495800"/>
            <a:ext cx="3403600" cy="1173163"/>
            <a:chOff x="1216" y="2832"/>
            <a:chExt cx="2144" cy="739"/>
          </a:xfrm>
        </p:grpSpPr>
        <p:sp>
          <p:nvSpPr>
            <p:cNvPr id="457742" name="Line 14"/>
            <p:cNvSpPr>
              <a:spLocks noChangeShapeType="1"/>
            </p:cNvSpPr>
            <p:nvPr/>
          </p:nvSpPr>
          <p:spPr bwMode="auto">
            <a:xfrm flipV="1">
              <a:off x="2448" y="2832"/>
              <a:ext cx="912" cy="480"/>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57743" name="Rectangle 15"/>
            <p:cNvSpPr>
              <a:spLocks noChangeArrowheads="1"/>
            </p:cNvSpPr>
            <p:nvPr/>
          </p:nvSpPr>
          <p:spPr bwMode="auto">
            <a:xfrm>
              <a:off x="1216" y="3304"/>
              <a:ext cx="1298" cy="267"/>
            </a:xfrm>
            <a:prstGeom prst="rect">
              <a:avLst/>
            </a:prstGeom>
            <a:solidFill>
              <a:schemeClr val="hlink"/>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Cash Budget.</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par>
                          <p:cTn id="12" fill="hold" nodeType="afterGroup">
                            <p:stCondLst>
                              <p:cond delay="2000"/>
                            </p:stCondLst>
                            <p:childTnLst>
                              <p:par>
                                <p:cTn id="13" presetID="18" presetClass="entr" presetSubtype="9"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Left)">
                                      <p:cBhvr>
                                        <p:cTn id="15" dur="1000"/>
                                        <p:tgtEl>
                                          <p:spTgt spid="4"/>
                                        </p:tgtEl>
                                      </p:cBhvr>
                                    </p:animEffect>
                                  </p:childTnLst>
                                </p:cTn>
                              </p:par>
                            </p:childTnLst>
                          </p:cTn>
                        </p:par>
                        <p:par>
                          <p:cTn id="16" fill="hold" nodeType="afterGroup">
                            <p:stCondLst>
                              <p:cond delay="3000"/>
                            </p:stCondLst>
                            <p:childTnLst>
                              <p:par>
                                <p:cTn id="17" presetID="18" presetClass="entr" presetSubtype="3"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upRigh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175106"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Learning Objective 10</a:t>
            </a:r>
          </a:p>
        </p:txBody>
      </p:sp>
      <p:sp>
        <p:nvSpPr>
          <p:cNvPr id="175107" name="Text Box 4"/>
          <p:cNvSpPr txBox="1">
            <a:spLocks noChangeArrowheads="1"/>
          </p:cNvSpPr>
          <p:nvPr/>
        </p:nvSpPr>
        <p:spPr bwMode="auto">
          <a:xfrm>
            <a:off x="1905000" y="2451100"/>
            <a:ext cx="5334000" cy="1127125"/>
          </a:xfrm>
          <a:prstGeom prst="rect">
            <a:avLst/>
          </a:prstGeom>
          <a:noFill/>
          <a:ln w="9525">
            <a:noFill/>
            <a:miter lim="800000"/>
            <a:headEnd/>
            <a:tailEnd/>
          </a:ln>
        </p:spPr>
        <p:txBody>
          <a:bodyPr>
            <a:spAutoFit/>
          </a:bodyPr>
          <a:lstStyle/>
          <a:p>
            <a:pPr algn="ctr">
              <a:spcBef>
                <a:spcPct val="50000"/>
              </a:spcBef>
            </a:pPr>
            <a:r>
              <a:rPr lang="en-US" sz="3400">
                <a:solidFill>
                  <a:srgbClr val="FFFFEF"/>
                </a:solidFill>
                <a:latin typeface="Verdana" pitchFamily="34" charset="0"/>
              </a:rPr>
              <a:t>Prepare a budgeted balance sheet.</a:t>
            </a:r>
          </a:p>
        </p:txBody>
      </p:sp>
    </p:spTree>
  </p:cSld>
  <p:clrMapOvr>
    <a:masterClrMapping/>
  </p:clrMapOvr>
  <p:transition>
    <p:checke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The Budgeted Balance Sheet</a:t>
            </a:r>
          </a:p>
        </p:txBody>
      </p:sp>
      <p:sp>
        <p:nvSpPr>
          <p:cNvPr id="459779" name="Rectangle 3"/>
          <p:cNvSpPr>
            <a:spLocks noGrp="1" noChangeArrowheads="1"/>
          </p:cNvSpPr>
          <p:nvPr>
            <p:ph type="body" idx="1"/>
          </p:nvPr>
        </p:nvSpPr>
        <p:spPr>
          <a:xfrm>
            <a:off x="228600" y="1443038"/>
            <a:ext cx="8686800" cy="4424362"/>
          </a:xfrm>
          <a:solidFill>
            <a:schemeClr val="folHlink"/>
          </a:solidFill>
          <a:effectLst>
            <a:outerShdw dist="71842" dir="2700000" algn="ctr" rotWithShape="0">
              <a:schemeClr val="tx1"/>
            </a:outerShdw>
          </a:effectLst>
        </p:spPr>
        <p:txBody>
          <a:bodyPr lIns="90488" tIns="44450" rIns="90488" bIns="44450"/>
          <a:lstStyle/>
          <a:p>
            <a:pPr algn="ctr" eaLnBrk="1" hangingPunct="1">
              <a:lnSpc>
                <a:spcPct val="90000"/>
              </a:lnSpc>
              <a:buClr>
                <a:srgbClr val="FFFF00"/>
              </a:buClr>
              <a:buFont typeface="Times" pitchFamily="34" charset="0"/>
              <a:buNone/>
              <a:defRPr/>
            </a:pPr>
            <a:endParaRPr lang="en-US" sz="2200" smtClean="0">
              <a:ea typeface="+mn-ea"/>
              <a:cs typeface="+mn-cs"/>
            </a:endParaRPr>
          </a:p>
          <a:p>
            <a:pPr algn="ctr" eaLnBrk="1" hangingPunct="1">
              <a:lnSpc>
                <a:spcPct val="90000"/>
              </a:lnSpc>
              <a:buClr>
                <a:srgbClr val="FFFF00"/>
              </a:buClr>
              <a:buFont typeface="Times" pitchFamily="34" charset="0"/>
              <a:buNone/>
              <a:defRPr/>
            </a:pPr>
            <a:r>
              <a:rPr lang="en-US" sz="2200" smtClean="0">
                <a:ea typeface="+mn-ea"/>
                <a:cs typeface="+mn-cs"/>
              </a:rPr>
              <a:t>Royal reported the following account balances prior to preparing its budgeted financial statements:</a:t>
            </a:r>
          </a:p>
          <a:p>
            <a:pPr algn="ctr" eaLnBrk="1" hangingPunct="1">
              <a:lnSpc>
                <a:spcPct val="90000"/>
              </a:lnSpc>
              <a:buClr>
                <a:srgbClr val="FFFF00"/>
              </a:buClr>
              <a:buFont typeface="Times" pitchFamily="34" charset="0"/>
              <a:buNone/>
              <a:defRPr/>
            </a:pPr>
            <a:endParaRPr lang="en-US" sz="2200" smtClean="0">
              <a:ea typeface="+mn-ea"/>
              <a:cs typeface="+mn-cs"/>
            </a:endParaRPr>
          </a:p>
          <a:p>
            <a:pPr lvl="1" eaLnBrk="1" hangingPunct="1">
              <a:lnSpc>
                <a:spcPct val="90000"/>
              </a:lnSpc>
              <a:buClr>
                <a:schemeClr val="tx1"/>
              </a:buClr>
              <a:buSzPct val="115000"/>
              <a:buFontTx/>
              <a:buChar char="•"/>
              <a:defRPr/>
            </a:pPr>
            <a:r>
              <a:rPr lang="en-US" smtClean="0"/>
              <a:t>Land - $50,000</a:t>
            </a:r>
          </a:p>
          <a:p>
            <a:pPr lvl="1" eaLnBrk="1" hangingPunct="1">
              <a:lnSpc>
                <a:spcPct val="90000"/>
              </a:lnSpc>
              <a:buClr>
                <a:schemeClr val="tx1"/>
              </a:buClr>
              <a:buSzPct val="115000"/>
              <a:buFontTx/>
              <a:buChar char="•"/>
              <a:defRPr/>
            </a:pPr>
            <a:r>
              <a:rPr lang="en-US" smtClean="0"/>
              <a:t>Common stock - $200,000</a:t>
            </a:r>
          </a:p>
          <a:p>
            <a:pPr lvl="1" eaLnBrk="1" hangingPunct="1">
              <a:lnSpc>
                <a:spcPct val="90000"/>
              </a:lnSpc>
              <a:buClr>
                <a:schemeClr val="tx1"/>
              </a:buClr>
              <a:buSzPct val="115000"/>
              <a:buFontTx/>
              <a:buChar char="•"/>
              <a:defRPr/>
            </a:pPr>
            <a:r>
              <a:rPr lang="en-US" smtClean="0"/>
              <a:t>Retained earnings - $146,150</a:t>
            </a:r>
          </a:p>
          <a:p>
            <a:pPr lvl="1" eaLnBrk="1" hangingPunct="1">
              <a:lnSpc>
                <a:spcPct val="90000"/>
              </a:lnSpc>
              <a:buClr>
                <a:schemeClr val="tx1"/>
              </a:buClr>
              <a:buSzPct val="115000"/>
              <a:buFontTx/>
              <a:buChar char="•"/>
              <a:defRPr/>
            </a:pPr>
            <a:r>
              <a:rPr lang="en-US" smtClean="0"/>
              <a:t>Equipment - $175,000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9779">
                                            <p:txEl>
                                              <p:pRg st="1" end="1"/>
                                            </p:txEl>
                                          </p:spTgt>
                                        </p:tgtEl>
                                        <p:attrNameLst>
                                          <p:attrName>style.visibility</p:attrName>
                                        </p:attrNameLst>
                                      </p:cBhvr>
                                      <p:to>
                                        <p:strVal val="visible"/>
                                      </p:to>
                                    </p:set>
                                    <p:animEffect transition="in" filter="wipe(up)">
                                      <p:cBhvr>
                                        <p:cTn id="7" dur="500"/>
                                        <p:tgtEl>
                                          <p:spTgt spid="459779">
                                            <p:txEl>
                                              <p:pRg st="1" end="1"/>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59779">
                                            <p:txEl>
                                              <p:pRg st="3" end="3"/>
                                            </p:txEl>
                                          </p:spTgt>
                                        </p:tgtEl>
                                        <p:attrNameLst>
                                          <p:attrName>style.visibility</p:attrName>
                                        </p:attrNameLst>
                                      </p:cBhvr>
                                      <p:to>
                                        <p:strVal val="visible"/>
                                      </p:to>
                                    </p:set>
                                    <p:animEffect transition="in" filter="wipe(up)">
                                      <p:cBhvr>
                                        <p:cTn id="11" dur="500"/>
                                        <p:tgtEl>
                                          <p:spTgt spid="459779">
                                            <p:txEl>
                                              <p:pRg st="3" end="3"/>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animEffect transition="in" filter="wipe(up)">
                                      <p:cBhvr>
                                        <p:cTn id="15" dur="500"/>
                                        <p:tgtEl>
                                          <p:spTgt spid="459779">
                                            <p:txEl>
                                              <p:pRg st="4" end="4"/>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59779">
                                            <p:txEl>
                                              <p:pRg st="5" end="5"/>
                                            </p:txEl>
                                          </p:spTgt>
                                        </p:tgtEl>
                                        <p:attrNameLst>
                                          <p:attrName>style.visibility</p:attrName>
                                        </p:attrNameLst>
                                      </p:cBhvr>
                                      <p:to>
                                        <p:strVal val="visible"/>
                                      </p:to>
                                    </p:set>
                                    <p:animEffect transition="in" filter="wipe(up)">
                                      <p:cBhvr>
                                        <p:cTn id="19" dur="500"/>
                                        <p:tgtEl>
                                          <p:spTgt spid="459779">
                                            <p:txEl>
                                              <p:pRg st="5" end="5"/>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59779">
                                            <p:txEl>
                                              <p:pRg st="6" end="6"/>
                                            </p:txEl>
                                          </p:spTgt>
                                        </p:tgtEl>
                                        <p:attrNameLst>
                                          <p:attrName>style.visibility</p:attrName>
                                        </p:attrNameLst>
                                      </p:cBhvr>
                                      <p:to>
                                        <p:strVal val="visible"/>
                                      </p:to>
                                    </p:set>
                                    <p:animEffect transition="in" filter="wipe(up)">
                                      <p:cBhvr>
                                        <p:cTn id="23" dur="500"/>
                                        <p:tgtEl>
                                          <p:spTgt spid="459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bldLvl="2" autoUpdateAnimBg="0" advAuto="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1" name="Object 2"/>
          <p:cNvGraphicFramePr>
            <a:graphicFrameLocks/>
          </p:cNvGraphicFramePr>
          <p:nvPr/>
        </p:nvGraphicFramePr>
        <p:xfrm>
          <a:off x="457200" y="228600"/>
          <a:ext cx="6115050" cy="6324600"/>
        </p:xfrm>
        <a:graphic>
          <a:graphicData uri="http://schemas.openxmlformats.org/presentationml/2006/ole">
            <p:oleObj spid="_x0000_s179201" name="Worksheet" r:id="rId4" imgW="3067507" imgH="3172054" progId="Excel.Sheet.8">
              <p:embed/>
            </p:oleObj>
          </a:graphicData>
        </a:graphic>
      </p:graphicFrame>
      <p:grpSp>
        <p:nvGrpSpPr>
          <p:cNvPr id="179202" name="Group 3"/>
          <p:cNvGrpSpPr>
            <a:grpSpLocks/>
          </p:cNvGrpSpPr>
          <p:nvPr/>
        </p:nvGrpSpPr>
        <p:grpSpPr bwMode="auto">
          <a:xfrm>
            <a:off x="6324600" y="1782763"/>
            <a:ext cx="2527300" cy="758825"/>
            <a:chOff x="3984" y="1123"/>
            <a:chExt cx="1592" cy="478"/>
          </a:xfrm>
        </p:grpSpPr>
        <p:sp>
          <p:nvSpPr>
            <p:cNvPr id="461828" name="Line 4"/>
            <p:cNvSpPr>
              <a:spLocks noChangeShapeType="1"/>
            </p:cNvSpPr>
            <p:nvPr/>
          </p:nvSpPr>
          <p:spPr bwMode="auto">
            <a:xfrm flipH="1">
              <a:off x="3984" y="1392"/>
              <a:ext cx="480" cy="96"/>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61829" name="Rectangle 5"/>
            <p:cNvSpPr>
              <a:spLocks noChangeArrowheads="1"/>
            </p:cNvSpPr>
            <p:nvPr/>
          </p:nvSpPr>
          <p:spPr bwMode="auto">
            <a:xfrm>
              <a:off x="4411" y="1123"/>
              <a:ext cx="1165" cy="478"/>
            </a:xfrm>
            <a:prstGeom prst="rect">
              <a:avLst/>
            </a:prstGeom>
            <a:solidFill>
              <a:schemeClr val="accent1"/>
            </a:solidFill>
            <a:ln w="12700">
              <a:noFill/>
              <a:miter lim="800000"/>
              <a:headEnd/>
              <a:tailEnd/>
            </a:ln>
            <a:effectLst>
              <a:outerShdw blurRad="63500" dist="7184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11,500 lbs.</a:t>
              </a:r>
            </a:p>
            <a:p>
              <a:pPr algn="ctr">
                <a:defRPr/>
              </a:pPr>
              <a:r>
                <a:rPr lang="en-US" sz="2200">
                  <a:solidFill>
                    <a:srgbClr val="FFFFCC"/>
                  </a:solidFill>
                  <a:latin typeface="Verdana" pitchFamily="34" charset="0"/>
                  <a:ea typeface="+mn-ea"/>
                </a:rPr>
                <a:t>at $0.40/lb.</a:t>
              </a:r>
            </a:p>
          </p:txBody>
        </p:sp>
      </p:grpSp>
      <p:grpSp>
        <p:nvGrpSpPr>
          <p:cNvPr id="179203" name="Group 6"/>
          <p:cNvGrpSpPr>
            <a:grpSpLocks/>
          </p:cNvGrpSpPr>
          <p:nvPr/>
        </p:nvGrpSpPr>
        <p:grpSpPr bwMode="auto">
          <a:xfrm>
            <a:off x="6324600" y="2819400"/>
            <a:ext cx="2668588" cy="765175"/>
            <a:chOff x="3984" y="1776"/>
            <a:chExt cx="1681" cy="482"/>
          </a:xfrm>
        </p:grpSpPr>
        <p:sp>
          <p:nvSpPr>
            <p:cNvPr id="461831" name="Line 7"/>
            <p:cNvSpPr>
              <a:spLocks noChangeShapeType="1"/>
            </p:cNvSpPr>
            <p:nvPr/>
          </p:nvSpPr>
          <p:spPr bwMode="auto">
            <a:xfrm flipH="1" flipV="1">
              <a:off x="3984" y="1776"/>
              <a:ext cx="336" cy="240"/>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61832" name="Rectangle 8"/>
            <p:cNvSpPr>
              <a:spLocks noChangeArrowheads="1"/>
            </p:cNvSpPr>
            <p:nvPr/>
          </p:nvSpPr>
          <p:spPr bwMode="auto">
            <a:xfrm>
              <a:off x="4262" y="1780"/>
              <a:ext cx="1403" cy="478"/>
            </a:xfrm>
            <a:prstGeom prst="rect">
              <a:avLst/>
            </a:prstGeom>
            <a:solidFill>
              <a:schemeClr val="accent1"/>
            </a:solidFill>
            <a:ln w="12700">
              <a:noFill/>
              <a:miter lim="800000"/>
              <a:headEnd/>
              <a:tailEnd/>
            </a:ln>
            <a:effectLst>
              <a:outerShdw blurRad="63500" dist="7184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5,000 units</a:t>
              </a:r>
            </a:p>
            <a:p>
              <a:pPr algn="ctr">
                <a:defRPr/>
              </a:pPr>
              <a:r>
                <a:rPr lang="en-US" sz="2200">
                  <a:solidFill>
                    <a:srgbClr val="FFFFCC"/>
                  </a:solidFill>
                  <a:latin typeface="Verdana" pitchFamily="34" charset="0"/>
                  <a:ea typeface="+mn-ea"/>
                </a:rPr>
                <a:t>at $4.99 each.</a:t>
              </a:r>
            </a:p>
          </p:txBody>
        </p:sp>
      </p:grpSp>
      <p:grpSp>
        <p:nvGrpSpPr>
          <p:cNvPr id="179204" name="Group 9"/>
          <p:cNvGrpSpPr>
            <a:grpSpLocks/>
          </p:cNvGrpSpPr>
          <p:nvPr/>
        </p:nvGrpSpPr>
        <p:grpSpPr bwMode="auto">
          <a:xfrm>
            <a:off x="6324600" y="4876800"/>
            <a:ext cx="2528888" cy="1093788"/>
            <a:chOff x="3984" y="3072"/>
            <a:chExt cx="1593" cy="689"/>
          </a:xfrm>
        </p:grpSpPr>
        <p:sp>
          <p:nvSpPr>
            <p:cNvPr id="461834" name="Line 10"/>
            <p:cNvSpPr>
              <a:spLocks noChangeShapeType="1"/>
            </p:cNvSpPr>
            <p:nvPr/>
          </p:nvSpPr>
          <p:spPr bwMode="auto">
            <a:xfrm flipH="1" flipV="1">
              <a:off x="3984" y="3408"/>
              <a:ext cx="432" cy="48"/>
            </a:xfrm>
            <a:prstGeom prst="line">
              <a:avLst/>
            </a:prstGeom>
            <a:noFill/>
            <a:ln w="38100">
              <a:noFill/>
              <a:round/>
              <a:headEnd/>
              <a:tailEnd type="triangle" w="med" len="med"/>
            </a:ln>
            <a:effectLst>
              <a:outerShdw blurRad="63500" dist="38099"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61835" name="Rectangle 11"/>
            <p:cNvSpPr>
              <a:spLocks noChangeArrowheads="1"/>
            </p:cNvSpPr>
            <p:nvPr/>
          </p:nvSpPr>
          <p:spPr bwMode="auto">
            <a:xfrm>
              <a:off x="4350" y="3072"/>
              <a:ext cx="1227" cy="689"/>
            </a:xfrm>
            <a:prstGeom prst="rect">
              <a:avLst/>
            </a:prstGeom>
            <a:solidFill>
              <a:schemeClr val="accent1"/>
            </a:solidFill>
            <a:ln w="12700">
              <a:noFill/>
              <a:miter lim="800000"/>
              <a:headEnd/>
              <a:tailEnd/>
            </a:ln>
            <a:effectLst>
              <a:outerShdw blurRad="63500" dist="89803"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50% of June</a:t>
              </a:r>
            </a:p>
            <a:p>
              <a:pPr algn="ctr">
                <a:defRPr/>
              </a:pPr>
              <a:r>
                <a:rPr lang="en-US" sz="2200">
                  <a:solidFill>
                    <a:srgbClr val="FFFFCC"/>
                  </a:solidFill>
                  <a:latin typeface="Verdana" pitchFamily="34" charset="0"/>
                  <a:ea typeface="+mn-ea"/>
                </a:rPr>
                <a:t>purchases </a:t>
              </a:r>
            </a:p>
            <a:p>
              <a:pPr algn="ctr">
                <a:defRPr/>
              </a:pPr>
              <a:r>
                <a:rPr lang="en-US" sz="2200">
                  <a:solidFill>
                    <a:srgbClr val="FFFFCC"/>
                  </a:solidFill>
                  <a:latin typeface="Verdana" pitchFamily="34" charset="0"/>
                  <a:ea typeface="+mn-ea"/>
                </a:rPr>
                <a:t>of $56,800.</a:t>
              </a:r>
            </a:p>
          </p:txBody>
        </p:sp>
      </p:grpSp>
      <p:grpSp>
        <p:nvGrpSpPr>
          <p:cNvPr id="179205" name="Group 12"/>
          <p:cNvGrpSpPr>
            <a:grpSpLocks/>
          </p:cNvGrpSpPr>
          <p:nvPr/>
        </p:nvGrpSpPr>
        <p:grpSpPr bwMode="auto">
          <a:xfrm>
            <a:off x="6324600" y="479425"/>
            <a:ext cx="2563813" cy="1577975"/>
            <a:chOff x="3984" y="302"/>
            <a:chExt cx="1615" cy="994"/>
          </a:xfrm>
        </p:grpSpPr>
        <p:sp>
          <p:nvSpPr>
            <p:cNvPr id="461837" name="Line 13"/>
            <p:cNvSpPr>
              <a:spLocks noChangeShapeType="1"/>
            </p:cNvSpPr>
            <p:nvPr/>
          </p:nvSpPr>
          <p:spPr bwMode="auto">
            <a:xfrm flipH="1">
              <a:off x="3984" y="672"/>
              <a:ext cx="432" cy="624"/>
            </a:xfrm>
            <a:prstGeom prst="line">
              <a:avLst/>
            </a:prstGeom>
            <a:noFill/>
            <a:ln w="38100">
              <a:no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sp>
          <p:nvSpPr>
            <p:cNvPr id="461838" name="Rectangle 14"/>
            <p:cNvSpPr>
              <a:spLocks noChangeArrowheads="1"/>
            </p:cNvSpPr>
            <p:nvPr/>
          </p:nvSpPr>
          <p:spPr bwMode="auto">
            <a:xfrm>
              <a:off x="4372" y="302"/>
              <a:ext cx="1227" cy="689"/>
            </a:xfrm>
            <a:prstGeom prst="rect">
              <a:avLst/>
            </a:prstGeom>
            <a:solidFill>
              <a:schemeClr val="accent1"/>
            </a:solidFill>
            <a:ln w="12700">
              <a:noFill/>
              <a:miter lim="800000"/>
              <a:headEnd/>
              <a:tailEnd/>
            </a:ln>
            <a:effectLst>
              <a:outerShdw blurRad="63500" dist="53882" dir="2700000" algn="ctr" rotWithShape="0">
                <a:srgbClr val="000000">
                  <a:alpha val="74998"/>
                </a:srgbClr>
              </a:outerShdw>
            </a:effectLst>
          </p:spPr>
          <p:txBody>
            <a:bodyPr wrap="none" lIns="90488" tIns="44450" rIns="90488" bIns="44450">
              <a:spAutoFit/>
            </a:bodyPr>
            <a:lstStyle/>
            <a:p>
              <a:pPr algn="ctr">
                <a:defRPr/>
              </a:pPr>
              <a:r>
                <a:rPr lang="en-US" sz="2200">
                  <a:solidFill>
                    <a:srgbClr val="FFFFCC"/>
                  </a:solidFill>
                  <a:latin typeface="Verdana" pitchFamily="34" charset="0"/>
                  <a:ea typeface="+mn-ea"/>
                </a:rPr>
                <a:t>25% of June</a:t>
              </a:r>
            </a:p>
            <a:p>
              <a:pPr algn="ctr">
                <a:defRPr/>
              </a:pPr>
              <a:r>
                <a:rPr lang="en-US" sz="2200">
                  <a:solidFill>
                    <a:srgbClr val="FFFFCC"/>
                  </a:solidFill>
                  <a:latin typeface="Verdana" pitchFamily="34" charset="0"/>
                  <a:ea typeface="+mn-ea"/>
                </a:rPr>
                <a:t>sales of </a:t>
              </a:r>
            </a:p>
            <a:p>
              <a:pPr algn="ctr">
                <a:defRPr/>
              </a:pPr>
              <a:r>
                <a:rPr lang="en-US" sz="2200">
                  <a:solidFill>
                    <a:srgbClr val="FFFFCC"/>
                  </a:solidFill>
                  <a:latin typeface="Verdana" pitchFamily="34" charset="0"/>
                  <a:ea typeface="+mn-ea"/>
                </a:rPr>
                <a:t>$300,000.</a:t>
              </a:r>
            </a:p>
          </p:txBody>
        </p:sp>
      </p:grpSp>
    </p:spTree>
  </p:cSld>
  <p:clrMapOvr>
    <a:masterClrMapping/>
  </p:clrMapOvr>
  <p:transition>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49" name="Object 0"/>
          <p:cNvGraphicFramePr>
            <a:graphicFrameLocks/>
          </p:cNvGraphicFramePr>
          <p:nvPr/>
        </p:nvGraphicFramePr>
        <p:xfrm>
          <a:off x="457200" y="228600"/>
          <a:ext cx="6115050" cy="6324600"/>
        </p:xfrm>
        <a:graphic>
          <a:graphicData uri="http://schemas.openxmlformats.org/presentationml/2006/ole">
            <p:oleObj spid="_x0000_s181249" name="Worksheet" r:id="rId4" imgW="3067507" imgH="3172054" progId="Excel.Sheet.8">
              <p:embed/>
            </p:oleObj>
          </a:graphicData>
        </a:graphic>
      </p:graphicFrame>
      <p:grpSp>
        <p:nvGrpSpPr>
          <p:cNvPr id="181250" name="Group 3"/>
          <p:cNvGrpSpPr>
            <a:grpSpLocks/>
          </p:cNvGrpSpPr>
          <p:nvPr/>
        </p:nvGrpSpPr>
        <p:grpSpPr bwMode="auto">
          <a:xfrm>
            <a:off x="5335588" y="1746250"/>
            <a:ext cx="3657600" cy="4197350"/>
            <a:chOff x="3361" y="1100"/>
            <a:chExt cx="2304" cy="2644"/>
          </a:xfrm>
        </p:grpSpPr>
        <p:sp>
          <p:nvSpPr>
            <p:cNvPr id="463876" name="Line 4"/>
            <p:cNvSpPr>
              <a:spLocks noChangeShapeType="1"/>
            </p:cNvSpPr>
            <p:nvPr/>
          </p:nvSpPr>
          <p:spPr bwMode="auto">
            <a:xfrm flipH="1">
              <a:off x="3984" y="2016"/>
              <a:ext cx="576" cy="1728"/>
            </a:xfrm>
            <a:prstGeom prst="line">
              <a:avLst/>
            </a:prstGeom>
            <a:noFill/>
            <a:ln w="28575">
              <a:solidFill>
                <a:srgbClr val="808080"/>
              </a:solidFill>
              <a:round/>
              <a:headEnd/>
              <a:tailEnd type="triangle" w="med" len="med"/>
            </a:ln>
            <a:effectLst>
              <a:outerShdw blurRad="63500" dist="17961" dir="2700000" algn="ctr" rotWithShape="0">
                <a:srgbClr val="000000">
                  <a:alpha val="74998"/>
                </a:srgbClr>
              </a:outerShdw>
            </a:effectLst>
          </p:spPr>
          <p:txBody>
            <a:bodyPr wrap="none" anchor="ctr"/>
            <a:lstStyle/>
            <a:p>
              <a:pPr>
                <a:defRPr/>
              </a:pPr>
              <a:endParaRPr lang="en-US">
                <a:latin typeface="Arial" charset="0"/>
                <a:ea typeface="+mn-ea"/>
              </a:endParaRPr>
            </a:p>
          </p:txBody>
        </p:sp>
        <p:graphicFrame>
          <p:nvGraphicFramePr>
            <p:cNvPr id="181252" name="Object 1"/>
            <p:cNvGraphicFramePr>
              <a:graphicFrameLocks/>
            </p:cNvGraphicFramePr>
            <p:nvPr/>
          </p:nvGraphicFramePr>
          <p:xfrm>
            <a:off x="3361" y="1100"/>
            <a:ext cx="2304" cy="998"/>
          </p:xfrm>
          <a:graphic>
            <a:graphicData uri="http://schemas.openxmlformats.org/presentationml/2006/ole">
              <p:oleObj spid="_x0000_s181252" name="Worksheet" r:id="rId5" imgW="2229002" imgH="952500" progId="Excel.Sheet.8">
                <p:embed/>
              </p:oleObj>
            </a:graphicData>
          </a:graphic>
        </p:graphicFrame>
      </p:grpSp>
    </p:spTree>
  </p:cSld>
  <p:clrMapOvr>
    <a:masterClrMapping/>
  </p:clrMapOvr>
  <p:transition>
    <p:push/>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p:cNvSpPr>
            <a:spLocks noGrp="1" noChangeArrowheads="1"/>
          </p:cNvSpPr>
          <p:nvPr>
            <p:ph type="title"/>
          </p:nvPr>
        </p:nvSpPr>
        <p:spPr>
          <a:noFill/>
        </p:spPr>
        <p:txBody>
          <a:bodyPr lIns="90488" tIns="44450" rIns="90488" bIns="44450"/>
          <a:lstStyle/>
          <a:p>
            <a:pPr eaLnBrk="1" hangingPunct="1"/>
            <a:r>
              <a:rPr lang="en-US" smtClean="0">
                <a:ea typeface="ＭＳ Ｐゴシック" pitchFamily="34" charset="-128"/>
              </a:rPr>
              <a:t>End of Chapter 8</a:t>
            </a:r>
          </a:p>
        </p:txBody>
      </p:sp>
      <p:graphicFrame>
        <p:nvGraphicFramePr>
          <p:cNvPr id="183298" name="Object 28"/>
          <p:cNvGraphicFramePr>
            <a:graphicFrameLocks noChangeAspect="1"/>
          </p:cNvGraphicFramePr>
          <p:nvPr>
            <p:ph idx="1"/>
          </p:nvPr>
        </p:nvGraphicFramePr>
        <p:xfrm>
          <a:off x="2343150" y="1511300"/>
          <a:ext cx="4457700" cy="4673600"/>
        </p:xfrm>
        <a:graphic>
          <a:graphicData uri="http://schemas.openxmlformats.org/presentationml/2006/ole">
            <p:oleObj spid="_x0000_s183298" name="Image" r:id="rId4" imgW="4457143" imgH="4673016" progId="Photoshop.Image.9">
              <p:embed/>
            </p:oleObj>
          </a:graphicData>
        </a:graphic>
      </p:graphicFrame>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ea typeface="ＭＳ Ｐゴシック" pitchFamily="34" charset="-128"/>
              </a:rPr>
              <a:t>Advantages of Self-Imposed Budgets</a:t>
            </a:r>
          </a:p>
        </p:txBody>
      </p:sp>
      <p:sp>
        <p:nvSpPr>
          <p:cNvPr id="318467" name="Text Box 3"/>
          <p:cNvSpPr txBox="1">
            <a:spLocks noChangeArrowheads="1"/>
          </p:cNvSpPr>
          <p:nvPr/>
        </p:nvSpPr>
        <p:spPr bwMode="auto">
          <a:xfrm>
            <a:off x="304800" y="1219200"/>
            <a:ext cx="8534400" cy="4616450"/>
          </a:xfrm>
          <a:prstGeom prst="rect">
            <a:avLst/>
          </a:prstGeom>
          <a:solidFill>
            <a:schemeClr val="folHlink"/>
          </a:solidFill>
          <a:ln w="9525">
            <a:noFill/>
            <a:miter lim="800000"/>
            <a:headEnd/>
            <a:tailEnd/>
          </a:ln>
          <a:effectLst>
            <a:outerShdw dist="53882" dir="2700000" algn="ctr" rotWithShape="0">
              <a:schemeClr val="bg2"/>
            </a:outerShdw>
          </a:effectLst>
        </p:spPr>
        <p:txBody>
          <a:bodyPr>
            <a:spAutoFit/>
          </a:bodyPr>
          <a:lstStyle/>
          <a:p>
            <a:pPr marL="457200" indent="-457200">
              <a:spcBef>
                <a:spcPct val="50000"/>
              </a:spcBef>
              <a:buClr>
                <a:schemeClr val="tx1"/>
              </a:buClr>
              <a:buFontTx/>
              <a:buAutoNum type="arabicPeriod"/>
              <a:defRPr/>
            </a:pPr>
            <a:r>
              <a:rPr lang="en-US" sz="2200">
                <a:latin typeface="Verdana" pitchFamily="34" charset="0"/>
                <a:ea typeface="+mn-ea"/>
              </a:rPr>
              <a:t>Individuals at all levels of the organization are viewed as members of the team whose judgments are valued by top management.</a:t>
            </a:r>
          </a:p>
          <a:p>
            <a:pPr marL="457200" indent="-457200">
              <a:spcBef>
                <a:spcPct val="50000"/>
              </a:spcBef>
              <a:buClr>
                <a:schemeClr val="tx1"/>
              </a:buClr>
              <a:buFontTx/>
              <a:buAutoNum type="arabicPeriod"/>
              <a:defRPr/>
            </a:pPr>
            <a:r>
              <a:rPr lang="en-US" sz="2200">
                <a:latin typeface="Verdana" pitchFamily="34" charset="0"/>
                <a:ea typeface="+mn-ea"/>
              </a:rPr>
              <a:t>Budget estimates prepared by front-line managers are often more accurate than estimates prepared by top managers.</a:t>
            </a:r>
          </a:p>
          <a:p>
            <a:pPr marL="457200" indent="-457200">
              <a:spcBef>
                <a:spcPct val="50000"/>
              </a:spcBef>
              <a:buClr>
                <a:schemeClr val="tx1"/>
              </a:buClr>
              <a:buFontTx/>
              <a:buAutoNum type="arabicPeriod"/>
              <a:defRPr/>
            </a:pPr>
            <a:r>
              <a:rPr lang="en-US" sz="2200">
                <a:latin typeface="Verdana" pitchFamily="34" charset="0"/>
                <a:ea typeface="+mn-ea"/>
              </a:rPr>
              <a:t>Motivation is generally higher when individuals participate in setting their own goals than when the goals are imposed from above.</a:t>
            </a:r>
          </a:p>
          <a:p>
            <a:pPr marL="457200" indent="-457200">
              <a:spcBef>
                <a:spcPct val="50000"/>
              </a:spcBef>
              <a:buClr>
                <a:schemeClr val="tx1"/>
              </a:buClr>
              <a:buFontTx/>
              <a:buAutoNum type="arabicPeriod"/>
              <a:defRPr/>
            </a:pPr>
            <a:r>
              <a:rPr lang="en-US" sz="2200">
                <a:latin typeface="Verdana" pitchFamily="34" charset="0"/>
                <a:ea typeface="+mn-ea"/>
              </a:rPr>
              <a:t>A manager who is not able to meet a budget imposed from above can claim that it was unrealistic. Self-imposed budgets eliminate this excuse.</a:t>
            </a: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Lightbar">
  <a:themeElements>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fontScheme name="Lightba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X:Templates:Presentations:Designs:Lightbar</Template>
  <TotalTime>1729</TotalTime>
  <Words>4961</Words>
  <Application>Microsoft Macintosh PowerPoint</Application>
  <PresentationFormat>On-screen Show (4:3)</PresentationFormat>
  <Paragraphs>653</Paragraphs>
  <Slides>88</Slides>
  <Notes>88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5</vt:i4>
      </vt:variant>
      <vt:variant>
        <vt:lpstr>Slide Titles</vt:lpstr>
      </vt:variant>
      <vt:variant>
        <vt:i4>88</vt:i4>
      </vt:variant>
    </vt:vector>
  </HeadingPairs>
  <TitlesOfParts>
    <vt:vector size="101" baseType="lpstr">
      <vt:lpstr>Arial</vt:lpstr>
      <vt:lpstr>ＭＳ Ｐゴシック</vt:lpstr>
      <vt:lpstr>Verdana</vt:lpstr>
      <vt:lpstr>Times</vt:lpstr>
      <vt:lpstr>Wingdings</vt:lpstr>
      <vt:lpstr>Times New Roman</vt:lpstr>
      <vt:lpstr>Monotype Sorts</vt:lpstr>
      <vt:lpstr>Lightbar</vt:lpstr>
      <vt:lpstr>Microsoft Organization Chart</vt:lpstr>
      <vt:lpstr>Microsoft ClipArt Gallery</vt:lpstr>
      <vt:lpstr>Microsoft Office Excel Worksheet</vt:lpstr>
      <vt:lpstr>Microsoft Excel Worksheet</vt:lpstr>
      <vt:lpstr>Adobe Photoshop Image</vt:lpstr>
      <vt:lpstr>Chapter 8</vt:lpstr>
      <vt:lpstr>Learning Objective 1</vt:lpstr>
      <vt:lpstr>The Basic Framework of Budgeting</vt:lpstr>
      <vt:lpstr>Planning and Control</vt:lpstr>
      <vt:lpstr>Advantages of Budgeting</vt:lpstr>
      <vt:lpstr>Responsibility Accounting</vt:lpstr>
      <vt:lpstr>Choosing the Budget Period</vt:lpstr>
      <vt:lpstr>Self-Imposed Budget</vt:lpstr>
      <vt:lpstr>Advantages of Self-Imposed Budgets</vt:lpstr>
      <vt:lpstr>Self-Imposed Budgets</vt:lpstr>
      <vt:lpstr>Human Factors in Budgeting</vt:lpstr>
      <vt:lpstr>The Budget Committee</vt:lpstr>
      <vt:lpstr>Learning Objective 2</vt:lpstr>
      <vt:lpstr>Budgeting Example</vt:lpstr>
      <vt:lpstr>The Sales Budget</vt:lpstr>
      <vt:lpstr>Expected Cash Collections</vt:lpstr>
      <vt:lpstr>Expected Cash Collections</vt:lpstr>
      <vt:lpstr>Expected Cash Collections</vt:lpstr>
      <vt:lpstr>Expected Cash Collections</vt:lpstr>
      <vt:lpstr>Quick Check </vt:lpstr>
      <vt:lpstr>Quick Check </vt:lpstr>
      <vt:lpstr>Expected Cash Collections</vt:lpstr>
      <vt:lpstr>Learning Objective 3</vt:lpstr>
      <vt:lpstr>The Production Budget</vt:lpstr>
      <vt:lpstr>The Production Budget</vt:lpstr>
      <vt:lpstr>The Production Budget</vt:lpstr>
      <vt:lpstr>The Production Budget</vt:lpstr>
      <vt:lpstr>Quick Check </vt:lpstr>
      <vt:lpstr>Quick Check </vt:lpstr>
      <vt:lpstr>The Production Budget</vt:lpstr>
      <vt:lpstr>The Production Budget</vt:lpstr>
      <vt:lpstr>Learning Objective 4</vt:lpstr>
      <vt:lpstr>The Direct Materials Budget</vt:lpstr>
      <vt:lpstr>The Direct Materials Budget</vt:lpstr>
      <vt:lpstr>The Direct Materials Budget</vt:lpstr>
      <vt:lpstr>The Direct Materials Budget</vt:lpstr>
      <vt:lpstr>Quick Check </vt:lpstr>
      <vt:lpstr>Quick Check </vt:lpstr>
      <vt:lpstr>The Direct Materials Budget</vt:lpstr>
      <vt:lpstr>The Direct Materials Budget</vt:lpstr>
      <vt:lpstr>Expected Cash Disbursement for Materials</vt:lpstr>
      <vt:lpstr>Expected Cash Disbursement for Materials</vt:lpstr>
      <vt:lpstr>Expected Cash Disbursement for Materials</vt:lpstr>
      <vt:lpstr>Quick Check </vt:lpstr>
      <vt:lpstr>Quick Check </vt:lpstr>
      <vt:lpstr>Expected Cash Disbursement for Materials</vt:lpstr>
      <vt:lpstr>Learning Objective 5</vt:lpstr>
      <vt:lpstr>The Direct Labor Budget</vt:lpstr>
      <vt:lpstr>The Direct Labor Budget</vt:lpstr>
      <vt:lpstr>The Direct Labor Budget</vt:lpstr>
      <vt:lpstr>The Direct Labor Budget</vt:lpstr>
      <vt:lpstr>The Direct Labor Budget</vt:lpstr>
      <vt:lpstr>Quick Check </vt:lpstr>
      <vt:lpstr>Quick Check </vt:lpstr>
      <vt:lpstr>Learning Objective 6</vt:lpstr>
      <vt:lpstr>Manufacturing Overhead Budget</vt:lpstr>
      <vt:lpstr>Manufacturing Overhead Budget</vt:lpstr>
      <vt:lpstr>Manufacturing Overhead Budget</vt:lpstr>
      <vt:lpstr>Manufacturing Overhead Budget</vt:lpstr>
      <vt:lpstr>Ending Finished Goods Inventory Budget</vt:lpstr>
      <vt:lpstr>Ending Finished Goods Inventory Budget</vt:lpstr>
      <vt:lpstr>Ending Finished Goods Inventory Budget</vt:lpstr>
      <vt:lpstr>Ending Finished Goods Inventory Budget</vt:lpstr>
      <vt:lpstr>Learning Objective 7</vt:lpstr>
      <vt:lpstr>Selling and Administrative Expense Budget</vt:lpstr>
      <vt:lpstr>Selling and Administrative Expense Budget</vt:lpstr>
      <vt:lpstr>Quick Check </vt:lpstr>
      <vt:lpstr>Quick Check </vt:lpstr>
      <vt:lpstr>Selling and Administrative Expense Budget</vt:lpstr>
      <vt:lpstr>Learning Objective 8</vt:lpstr>
      <vt:lpstr>Format of the Cash Budget</vt:lpstr>
      <vt:lpstr>The Cash Budget</vt:lpstr>
      <vt:lpstr>The Cash Budget</vt:lpstr>
      <vt:lpstr>The Cash Budget</vt:lpstr>
      <vt:lpstr>The Cash Budget</vt:lpstr>
      <vt:lpstr>The Cash Budget</vt:lpstr>
      <vt:lpstr>The Cash Budget</vt:lpstr>
      <vt:lpstr>Quick Check </vt:lpstr>
      <vt:lpstr>Quick Check </vt:lpstr>
      <vt:lpstr>The Cash Budget</vt:lpstr>
      <vt:lpstr>The Budgeted Income Statement</vt:lpstr>
      <vt:lpstr>Learning Objective 9</vt:lpstr>
      <vt:lpstr>The Budgeted Income Statement</vt:lpstr>
      <vt:lpstr>Learning Objective 10</vt:lpstr>
      <vt:lpstr>The Budgeted Balance Sheet</vt:lpstr>
      <vt:lpstr>Slide 86</vt:lpstr>
      <vt:lpstr>Slide 87</vt:lpstr>
      <vt:lpstr>End of Chapter 8</vt:lpstr>
    </vt:vector>
  </TitlesOfParts>
  <Company>Jon A. Booker, Ph.D., CPA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Jon Booker</dc:creator>
  <cp:lastModifiedBy>Hp</cp:lastModifiedBy>
  <cp:revision>139</cp:revision>
  <dcterms:created xsi:type="dcterms:W3CDTF">2013-04-08T15:35:37Z</dcterms:created>
  <dcterms:modified xsi:type="dcterms:W3CDTF">2016-03-14T06:25:50Z</dcterms:modified>
</cp:coreProperties>
</file>