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Default Extension="xls" ContentType="application/vnd.ms-exce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51"/>
  </p:notesMasterIdLst>
  <p:handoutMasterIdLst>
    <p:handoutMasterId r:id="rId52"/>
  </p:handoutMasterIdLst>
  <p:sldIdLst>
    <p:sldId id="260" r:id="rId2"/>
    <p:sldId id="421" r:id="rId3"/>
    <p:sldId id="422" r:id="rId4"/>
    <p:sldId id="423" r:id="rId5"/>
    <p:sldId id="424" r:id="rId6"/>
    <p:sldId id="466" r:id="rId7"/>
    <p:sldId id="467" r:id="rId8"/>
    <p:sldId id="468" r:id="rId9"/>
    <p:sldId id="470" r:id="rId10"/>
    <p:sldId id="426" r:id="rId11"/>
    <p:sldId id="433" r:id="rId12"/>
    <p:sldId id="430" r:id="rId13"/>
    <p:sldId id="471" r:id="rId14"/>
    <p:sldId id="437" r:id="rId15"/>
    <p:sldId id="438" r:id="rId16"/>
    <p:sldId id="439" r:id="rId17"/>
    <p:sldId id="472" r:id="rId18"/>
    <p:sldId id="440" r:id="rId19"/>
    <p:sldId id="441" r:id="rId20"/>
    <p:sldId id="442" r:id="rId21"/>
    <p:sldId id="443" r:id="rId22"/>
    <p:sldId id="444" r:id="rId23"/>
    <p:sldId id="445" r:id="rId24"/>
    <p:sldId id="446" r:id="rId25"/>
    <p:sldId id="447" r:id="rId26"/>
    <p:sldId id="448" r:id="rId27"/>
    <p:sldId id="449" r:id="rId28"/>
    <p:sldId id="450" r:id="rId29"/>
    <p:sldId id="473" r:id="rId30"/>
    <p:sldId id="451" r:id="rId31"/>
    <p:sldId id="452" r:id="rId32"/>
    <p:sldId id="475" r:id="rId33"/>
    <p:sldId id="476" r:id="rId34"/>
    <p:sldId id="477" r:id="rId35"/>
    <p:sldId id="474" r:id="rId36"/>
    <p:sldId id="478" r:id="rId37"/>
    <p:sldId id="479" r:id="rId38"/>
    <p:sldId id="480" r:id="rId39"/>
    <p:sldId id="481" r:id="rId40"/>
    <p:sldId id="482" r:id="rId41"/>
    <p:sldId id="483" r:id="rId42"/>
    <p:sldId id="484" r:id="rId43"/>
    <p:sldId id="454" r:id="rId44"/>
    <p:sldId id="485" r:id="rId45"/>
    <p:sldId id="486" r:id="rId46"/>
    <p:sldId id="456" r:id="rId47"/>
    <p:sldId id="457" r:id="rId48"/>
    <p:sldId id="458" r:id="rId49"/>
    <p:sldId id="412" r:id="rId50"/>
  </p:sldIdLst>
  <p:sldSz cx="9144000" cy="6858000" type="screen4x3"/>
  <p:notesSz cx="7010400" cy="9296400"/>
  <p:defaultTextStyle>
    <a:defPPr>
      <a:defRPr lang="en-US"/>
    </a:defPPr>
    <a:lvl1pPr algn="ctr" rtl="0" eaLnBrk="0" fontAlgn="base" hangingPunct="0">
      <a:spcBef>
        <a:spcPct val="0"/>
      </a:spcBef>
      <a:spcAft>
        <a:spcPct val="0"/>
      </a:spcAft>
      <a:defRPr sz="2200" kern="1200">
        <a:solidFill>
          <a:schemeClr val="tx1"/>
        </a:solidFill>
        <a:latin typeface="Verdana" pitchFamily="34" charset="0"/>
        <a:ea typeface="+mn-ea"/>
        <a:cs typeface="+mn-cs"/>
      </a:defRPr>
    </a:lvl1pPr>
    <a:lvl2pPr marL="457200" algn="ctr" rtl="0" eaLnBrk="0" fontAlgn="base" hangingPunct="0">
      <a:spcBef>
        <a:spcPct val="0"/>
      </a:spcBef>
      <a:spcAft>
        <a:spcPct val="0"/>
      </a:spcAft>
      <a:defRPr sz="2200" kern="1200">
        <a:solidFill>
          <a:schemeClr val="tx1"/>
        </a:solidFill>
        <a:latin typeface="Verdana" pitchFamily="34" charset="0"/>
        <a:ea typeface="+mn-ea"/>
        <a:cs typeface="+mn-cs"/>
      </a:defRPr>
    </a:lvl2pPr>
    <a:lvl3pPr marL="914400" algn="ctr" rtl="0" eaLnBrk="0" fontAlgn="base" hangingPunct="0">
      <a:spcBef>
        <a:spcPct val="0"/>
      </a:spcBef>
      <a:spcAft>
        <a:spcPct val="0"/>
      </a:spcAft>
      <a:defRPr sz="2200" kern="1200">
        <a:solidFill>
          <a:schemeClr val="tx1"/>
        </a:solidFill>
        <a:latin typeface="Verdana" pitchFamily="34" charset="0"/>
        <a:ea typeface="+mn-ea"/>
        <a:cs typeface="+mn-cs"/>
      </a:defRPr>
    </a:lvl3pPr>
    <a:lvl4pPr marL="1371600" algn="ctr" rtl="0" eaLnBrk="0" fontAlgn="base" hangingPunct="0">
      <a:spcBef>
        <a:spcPct val="0"/>
      </a:spcBef>
      <a:spcAft>
        <a:spcPct val="0"/>
      </a:spcAft>
      <a:defRPr sz="2200" kern="1200">
        <a:solidFill>
          <a:schemeClr val="tx1"/>
        </a:solidFill>
        <a:latin typeface="Verdana" pitchFamily="34" charset="0"/>
        <a:ea typeface="+mn-ea"/>
        <a:cs typeface="+mn-cs"/>
      </a:defRPr>
    </a:lvl4pPr>
    <a:lvl5pPr marL="1828800" algn="ctr" rtl="0" eaLnBrk="0" fontAlgn="base" hangingPunct="0">
      <a:spcBef>
        <a:spcPct val="0"/>
      </a:spcBef>
      <a:spcAft>
        <a:spcPct val="0"/>
      </a:spcAft>
      <a:defRPr sz="2200" kern="1200">
        <a:solidFill>
          <a:schemeClr val="tx1"/>
        </a:solidFill>
        <a:latin typeface="Verdana" pitchFamily="34" charset="0"/>
        <a:ea typeface="+mn-ea"/>
        <a:cs typeface="+mn-cs"/>
      </a:defRPr>
    </a:lvl5pPr>
    <a:lvl6pPr marL="2286000" algn="l" defTabSz="914400" rtl="0" eaLnBrk="1" latinLnBrk="0" hangingPunct="1">
      <a:defRPr sz="2200" kern="1200">
        <a:solidFill>
          <a:schemeClr val="tx1"/>
        </a:solidFill>
        <a:latin typeface="Verdana" pitchFamily="34" charset="0"/>
        <a:ea typeface="+mn-ea"/>
        <a:cs typeface="+mn-cs"/>
      </a:defRPr>
    </a:lvl6pPr>
    <a:lvl7pPr marL="2743200" algn="l" defTabSz="914400" rtl="0" eaLnBrk="1" latinLnBrk="0" hangingPunct="1">
      <a:defRPr sz="2200" kern="1200">
        <a:solidFill>
          <a:schemeClr val="tx1"/>
        </a:solidFill>
        <a:latin typeface="Verdana" pitchFamily="34" charset="0"/>
        <a:ea typeface="+mn-ea"/>
        <a:cs typeface="+mn-cs"/>
      </a:defRPr>
    </a:lvl7pPr>
    <a:lvl8pPr marL="3200400" algn="l" defTabSz="914400" rtl="0" eaLnBrk="1" latinLnBrk="0" hangingPunct="1">
      <a:defRPr sz="2200" kern="1200">
        <a:solidFill>
          <a:schemeClr val="tx1"/>
        </a:solidFill>
        <a:latin typeface="Verdana" pitchFamily="34" charset="0"/>
        <a:ea typeface="+mn-ea"/>
        <a:cs typeface="+mn-cs"/>
      </a:defRPr>
    </a:lvl8pPr>
    <a:lvl9pPr marL="3657600" algn="l" defTabSz="914400" rtl="0" eaLnBrk="1" latinLnBrk="0" hangingPunct="1">
      <a:defRPr sz="2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DD"/>
    <a:srgbClr val="663300"/>
    <a:srgbClr val="006600"/>
    <a:srgbClr val="FFFF00"/>
    <a:srgbClr val="FFFFD5"/>
    <a:srgbClr val="6B6B6B"/>
    <a:srgbClr val="FF8C0D"/>
    <a:srgbClr val="CC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19" autoAdjust="0"/>
    <p:restoredTop sz="99279" autoAdjust="0"/>
  </p:normalViewPr>
  <p:slideViewPr>
    <p:cSldViewPr>
      <p:cViewPr>
        <p:scale>
          <a:sx n="75" d="100"/>
          <a:sy n="75" d="100"/>
        </p:scale>
        <p:origin x="-1236" y="-54"/>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2184" y="6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slide" Target="slides/slide27.xml"/><Relationship Id="rId1" Type="http://schemas.openxmlformats.org/officeDocument/2006/relationships/slide" Target="slides/slide1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image" Target="../media/image2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image" Target="../media/image36.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image" Target="../media/image40.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2.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image" Target="../media/image1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0" name="Text Box 6"/>
          <p:cNvSpPr txBox="1">
            <a:spLocks noChangeArrowheads="1"/>
          </p:cNvSpPr>
          <p:nvPr/>
        </p:nvSpPr>
        <p:spPr bwMode="auto">
          <a:xfrm>
            <a:off x="5842000" y="0"/>
            <a:ext cx="1168400" cy="274638"/>
          </a:xfrm>
          <a:prstGeom prst="rect">
            <a:avLst/>
          </a:prstGeom>
          <a:noFill/>
          <a:ln w="9525">
            <a:noFill/>
            <a:miter lim="800000"/>
            <a:headEnd/>
            <a:tailEnd/>
          </a:ln>
          <a:effectLst/>
        </p:spPr>
        <p:txBody>
          <a:bodyPr>
            <a:spAutoFit/>
          </a:bodyPr>
          <a:lstStyle/>
          <a:p>
            <a:pPr algn="r">
              <a:spcBef>
                <a:spcPct val="50000"/>
              </a:spcBef>
              <a:defRPr/>
            </a:pPr>
            <a:r>
              <a:rPr lang="en-US" sz="1200">
                <a:latin typeface="Times" pitchFamily="34" charset="0"/>
              </a:rPr>
              <a:t>8-</a:t>
            </a:r>
            <a:fld id="{D7D009AD-30AF-453A-ABD2-D402B20F903C}" type="slidenum">
              <a:rPr lang="en-US" sz="1200">
                <a:latin typeface="Times" pitchFamily="34" charset="0"/>
              </a:rPr>
              <a:pPr algn="r">
                <a:spcBef>
                  <a:spcPct val="50000"/>
                </a:spcBef>
                <a:defRPr/>
              </a:pPr>
              <a:t>‹#›</a:t>
            </a:fld>
            <a:endParaRPr lang="en-US" sz="1200">
              <a:latin typeface="Times"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pitchFamily="34" charset="0"/>
              </a:defRPr>
            </a:lvl1pPr>
          </a:lstStyle>
          <a:p>
            <a:pPr>
              <a:defRPr/>
            </a:pPr>
            <a:endParaRPr lang="en-US"/>
          </a:p>
        </p:txBody>
      </p:sp>
      <p:sp>
        <p:nvSpPr>
          <p:cNvPr id="1433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Times" pitchFamily="34" charset="0"/>
              </a:defRPr>
            </a:lvl1pPr>
          </a:lstStyle>
          <a:p>
            <a:pPr>
              <a:defRPr/>
            </a:pPr>
            <a:r>
              <a:rPr lang="en-US"/>
              <a:t>8-</a:t>
            </a:r>
            <a:fld id="{45F947A5-22CF-448D-99E0-88F58AEF2E92}" type="slidenum">
              <a:rPr lang="en-US"/>
              <a:pPr>
                <a:defRPr/>
              </a:pPr>
              <a:t>‹#›</a:t>
            </a:fld>
            <a:endParaRPr lang="en-US"/>
          </a:p>
        </p:txBody>
      </p:sp>
      <p:sp>
        <p:nvSpPr>
          <p:cNvPr id="53252"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701675" y="4416425"/>
            <a:ext cx="5607050" cy="4183063"/>
          </a:xfrm>
          <a:prstGeom prst="rect">
            <a:avLst/>
          </a:prstGeom>
          <a:noFill/>
          <a:ln w="12700">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pitchFamily="34" charset="0"/>
              </a:defRPr>
            </a:lvl1pPr>
          </a:lstStyle>
          <a:p>
            <a:pPr>
              <a:defRPr/>
            </a:pPr>
            <a:endParaRPr lang="en-US"/>
          </a:p>
        </p:txBody>
      </p:sp>
      <p:sp>
        <p:nvSpPr>
          <p:cNvPr id="1434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34" charset="0"/>
              </a:defRPr>
            </a:lvl1pPr>
          </a:lstStyle>
          <a:p>
            <a:pPr>
              <a:defRPr/>
            </a:pPr>
            <a:fld id="{979FEAD7-828B-4F06-9E2B-ABFFC4BA7A37}" type="slidenum">
              <a:rPr lang="en-US"/>
              <a:pPr>
                <a:defRPr/>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8-</a:t>
            </a:r>
            <a:fld id="{677CEB90-16B6-478C-B722-F7E0B978113C}" type="slidenum">
              <a:rPr lang="en-US" smtClean="0"/>
              <a:pPr/>
              <a:t>1</a:t>
            </a:fld>
            <a:endParaRPr lang="en-US" smtClean="0"/>
          </a:p>
        </p:txBody>
      </p:sp>
      <p:sp>
        <p:nvSpPr>
          <p:cNvPr id="54275" name="Rectangle 7"/>
          <p:cNvSpPr>
            <a:spLocks noGrp="1" noChangeArrowheads="1"/>
          </p:cNvSpPr>
          <p:nvPr>
            <p:ph type="sldNum" sz="quarter" idx="5"/>
          </p:nvPr>
        </p:nvSpPr>
        <p:spPr>
          <a:noFill/>
        </p:spPr>
        <p:txBody>
          <a:bodyPr/>
          <a:lstStyle/>
          <a:p>
            <a:fld id="{119E0649-5BAE-49EC-AC6B-BA1B9DC486A4}" type="slidenum">
              <a:rPr lang="en-US" smtClean="0"/>
              <a:pPr/>
              <a:t>1</a:t>
            </a:fld>
            <a:endParaRPr lang="en-US" smtClean="0"/>
          </a:p>
        </p:txBody>
      </p:sp>
      <p:sp>
        <p:nvSpPr>
          <p:cNvPr id="54276" name="Rectangle 4"/>
          <p:cNvSpPr>
            <a:spLocks noRot="1" noChangeArrowheads="1" noTextEdit="1"/>
          </p:cNvSpPr>
          <p:nvPr>
            <p:ph type="sldImg"/>
          </p:nvPr>
        </p:nvSpPr>
        <p:spPr>
          <a:ln/>
        </p:spPr>
      </p:sp>
      <p:sp>
        <p:nvSpPr>
          <p:cNvPr id="54277" name="Rectangle 5"/>
          <p:cNvSpPr>
            <a:spLocks noGrp="1" noChangeArrowheads="1"/>
          </p:cNvSpPr>
          <p:nvPr>
            <p:ph type="body" idx="1"/>
          </p:nvPr>
        </p:nvSpPr>
        <p:spPr>
          <a:noFill/>
        </p:spPr>
        <p:txBody>
          <a:bodyPr/>
          <a:lstStyle/>
          <a:p>
            <a:pPr eaLnBrk="1" hangingPunct="1"/>
            <a:r>
              <a:rPr lang="en-US" smtClean="0">
                <a:cs typeface="Times New Roman" pitchFamily="18" charset="0"/>
              </a:rPr>
              <a:t>This chapter introduces students to activity-based costing (ABC), which is a tool that has been embraced by a wide variety of service, manufacturing, and non-profit organizations.</a:t>
            </a:r>
            <a:r>
              <a:rPr lang="en-US" smtClean="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dt" sz="quarter" idx="1"/>
          </p:nvPr>
        </p:nvSpPr>
        <p:spPr>
          <a:noFill/>
        </p:spPr>
        <p:txBody>
          <a:bodyPr/>
          <a:lstStyle/>
          <a:p>
            <a:r>
              <a:rPr lang="en-US" smtClean="0"/>
              <a:t>8-</a:t>
            </a:r>
            <a:fld id="{74736E34-2C8E-4A10-8E14-9A197472E6F3}" type="slidenum">
              <a:rPr lang="en-US" smtClean="0"/>
              <a:pPr/>
              <a:t>10</a:t>
            </a:fld>
            <a:endParaRPr lang="en-US" smtClean="0"/>
          </a:p>
        </p:txBody>
      </p:sp>
      <p:sp>
        <p:nvSpPr>
          <p:cNvPr id="63491" name="Rectangle 7"/>
          <p:cNvSpPr>
            <a:spLocks noGrp="1" noChangeArrowheads="1"/>
          </p:cNvSpPr>
          <p:nvPr>
            <p:ph type="sldNum" sz="quarter" idx="5"/>
          </p:nvPr>
        </p:nvSpPr>
        <p:spPr>
          <a:noFill/>
        </p:spPr>
        <p:txBody>
          <a:bodyPr/>
          <a:lstStyle/>
          <a:p>
            <a:fld id="{CA95849E-DFC5-47B1-B370-388BE42BCF4B}" type="slidenum">
              <a:rPr lang="en-US" smtClean="0"/>
              <a:pPr/>
              <a:t>10</a:t>
            </a:fld>
            <a:endParaRPr lang="en-US" smtClean="0"/>
          </a:p>
        </p:txBody>
      </p:sp>
      <p:sp>
        <p:nvSpPr>
          <p:cNvPr id="63492" name="Rectangle 4"/>
          <p:cNvSpPr>
            <a:spLocks noRot="1" noChangeArrowheads="1" noTextEdit="1"/>
          </p:cNvSpPr>
          <p:nvPr>
            <p:ph type="sldImg"/>
          </p:nvPr>
        </p:nvSpPr>
        <p:spPr>
          <a:ln/>
        </p:spPr>
      </p:sp>
      <p:sp>
        <p:nvSpPr>
          <p:cNvPr id="63493" name="Rectangle 5"/>
          <p:cNvSpPr>
            <a:spLocks noGrp="1" noChangeArrowheads="1"/>
          </p:cNvSpPr>
          <p:nvPr>
            <p:ph type="body" idx="1"/>
          </p:nvPr>
        </p:nvSpPr>
        <p:spPr>
          <a:noFill/>
        </p:spPr>
        <p:txBody>
          <a:bodyPr/>
          <a:lstStyle/>
          <a:p>
            <a:pPr eaLnBrk="1" hangingPunct="1"/>
            <a:r>
              <a:rPr lang="en-US" smtClean="0"/>
              <a:t>Traditional cost systems rely exclusively on allocation bases that are driven by the volume of production. ABC defines five levels of activity that largely do not relate to the volume of units produced.</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dt" sz="quarter" idx="1"/>
          </p:nvPr>
        </p:nvSpPr>
        <p:spPr>
          <a:noFill/>
        </p:spPr>
        <p:txBody>
          <a:bodyPr/>
          <a:lstStyle/>
          <a:p>
            <a:r>
              <a:rPr lang="en-US" smtClean="0"/>
              <a:t>8-</a:t>
            </a:r>
            <a:fld id="{BECDBD24-80B3-4AE9-85AB-1A456E21AD81}" type="slidenum">
              <a:rPr lang="en-US" smtClean="0"/>
              <a:pPr/>
              <a:t>11</a:t>
            </a:fld>
            <a:endParaRPr lang="en-US" smtClean="0"/>
          </a:p>
        </p:txBody>
      </p:sp>
      <p:sp>
        <p:nvSpPr>
          <p:cNvPr id="64515" name="Rectangle 7"/>
          <p:cNvSpPr>
            <a:spLocks noGrp="1" noChangeArrowheads="1"/>
          </p:cNvSpPr>
          <p:nvPr>
            <p:ph type="sldNum" sz="quarter" idx="5"/>
          </p:nvPr>
        </p:nvSpPr>
        <p:spPr>
          <a:noFill/>
        </p:spPr>
        <p:txBody>
          <a:bodyPr/>
          <a:lstStyle/>
          <a:p>
            <a:fld id="{E9571891-2948-43FB-ACB6-F05A64441647}" type="slidenum">
              <a:rPr lang="en-US" smtClean="0"/>
              <a:pPr/>
              <a:t>11</a:t>
            </a:fld>
            <a:endParaRPr lang="en-US" smtClean="0"/>
          </a:p>
        </p:txBody>
      </p:sp>
      <p:sp>
        <p:nvSpPr>
          <p:cNvPr id="64516" name="Rectangle 4"/>
          <p:cNvSpPr>
            <a:spLocks noRot="1" noChangeArrowheads="1" noTextEdit="1"/>
          </p:cNvSpPr>
          <p:nvPr>
            <p:ph type="sldImg"/>
          </p:nvPr>
        </p:nvSpPr>
        <p:spPr>
          <a:ln/>
        </p:spPr>
      </p:sp>
      <p:sp>
        <p:nvSpPr>
          <p:cNvPr id="64517" name="Rectangle 5"/>
          <p:cNvSpPr>
            <a:spLocks noGrp="1" noChangeArrowheads="1"/>
          </p:cNvSpPr>
          <p:nvPr>
            <p:ph type="body" idx="1"/>
          </p:nvPr>
        </p:nvSpPr>
        <p:spPr>
          <a:noFill/>
        </p:spPr>
        <p:txBody>
          <a:bodyPr/>
          <a:lstStyle/>
          <a:p>
            <a:pPr eaLnBrk="1" hangingPunct="1"/>
            <a:r>
              <a:rPr lang="en-US" smtClean="0">
                <a:sym typeface="Wingdings" pitchFamily="2" charset="2"/>
              </a:rPr>
              <a:t> </a:t>
            </a:r>
            <a:r>
              <a:rPr lang="en-US" smtClean="0"/>
              <a:t>Unit-level activities are performed each time a unit is produced.  For example,</a:t>
            </a:r>
            <a:br>
              <a:rPr lang="en-US" smtClean="0"/>
            </a:br>
            <a:r>
              <a:rPr lang="en-US" smtClean="0"/>
              <a:t>     providing power to run processing equipment would be a unit-level activity.</a:t>
            </a:r>
          </a:p>
          <a:p>
            <a:pPr eaLnBrk="1" hangingPunct="1"/>
            <a:r>
              <a:rPr lang="en-US" smtClean="0">
                <a:sym typeface="Wingdings" pitchFamily="2" charset="2"/>
              </a:rPr>
              <a:t></a:t>
            </a:r>
            <a:r>
              <a:rPr lang="en-US" smtClean="0"/>
              <a:t> Batch-level activities are performed each time a batch is handled or processed,</a:t>
            </a:r>
            <a:br>
              <a:rPr lang="en-US" smtClean="0"/>
            </a:br>
            <a:r>
              <a:rPr lang="en-US" smtClean="0"/>
              <a:t>     regardless of how many units are in the batch.  For example, setting up equipment</a:t>
            </a:r>
            <a:br>
              <a:rPr lang="en-US" smtClean="0"/>
            </a:br>
            <a:r>
              <a:rPr lang="en-US" smtClean="0"/>
              <a:t>     and shipping customer orders are batch-level activities.</a:t>
            </a:r>
          </a:p>
          <a:p>
            <a:pPr eaLnBrk="1" hangingPunct="1"/>
            <a:r>
              <a:rPr lang="en-US" smtClean="0">
                <a:sym typeface="Wingdings" pitchFamily="2" charset="2"/>
              </a:rPr>
              <a:t></a:t>
            </a:r>
            <a:r>
              <a:rPr lang="en-US" smtClean="0"/>
              <a:t> Product-level activities relate to specific products and must be carried out</a:t>
            </a:r>
            <a:br>
              <a:rPr lang="en-US" smtClean="0"/>
            </a:br>
            <a:r>
              <a:rPr lang="en-US" smtClean="0"/>
              <a:t>     regardless of how many batches are run or units produced and sold.  For example,</a:t>
            </a:r>
            <a:br>
              <a:rPr lang="en-US" smtClean="0"/>
            </a:br>
            <a:r>
              <a:rPr lang="en-US" smtClean="0"/>
              <a:t>    designing or advertising a product would be product-level activities.  </a:t>
            </a:r>
          </a:p>
          <a:p>
            <a:pPr eaLnBrk="1" hangingPunct="1"/>
            <a:r>
              <a:rPr lang="en-US" smtClean="0">
                <a:sym typeface="Wingdings" pitchFamily="2" charset="2"/>
              </a:rPr>
              <a:t></a:t>
            </a:r>
            <a:r>
              <a:rPr lang="en-US" smtClean="0"/>
              <a:t> Customer-level activities relate to specific customers and are not tied to any</a:t>
            </a:r>
            <a:br>
              <a:rPr lang="en-US" smtClean="0"/>
            </a:br>
            <a:r>
              <a:rPr lang="en-US" smtClean="0"/>
              <a:t>     specific product.  For example, sales calls and catalog mailings would be</a:t>
            </a:r>
            <a:br>
              <a:rPr lang="en-US" smtClean="0"/>
            </a:br>
            <a:r>
              <a:rPr lang="en-US" smtClean="0"/>
              <a:t>     customer-level activities. </a:t>
            </a:r>
          </a:p>
          <a:p>
            <a:pPr eaLnBrk="1" hangingPunct="1"/>
            <a:r>
              <a:rPr lang="en-US" smtClean="0">
                <a:sym typeface="Wingdings" pitchFamily="2" charset="2"/>
              </a:rPr>
              <a:t></a:t>
            </a:r>
            <a:r>
              <a:rPr lang="en-US" smtClean="0"/>
              <a:t> Organization-sustaining activities are carried out regardless of which customers are</a:t>
            </a:r>
            <a:br>
              <a:rPr lang="en-US" smtClean="0"/>
            </a:br>
            <a:r>
              <a:rPr lang="en-US" smtClean="0"/>
              <a:t>     served, which products are produced, how many batches are run, or how many</a:t>
            </a:r>
            <a:br>
              <a:rPr lang="en-US" smtClean="0"/>
            </a:br>
            <a:r>
              <a:rPr lang="en-US" smtClean="0"/>
              <a:t>     units are made.  For example, heating a factory and cleaning executive offices are</a:t>
            </a:r>
            <a:br>
              <a:rPr lang="en-US" smtClean="0"/>
            </a:br>
            <a:r>
              <a:rPr lang="en-US" smtClean="0"/>
              <a:t>     organization-sustaining activities.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dt" sz="quarter" idx="1"/>
          </p:nvPr>
        </p:nvSpPr>
        <p:spPr>
          <a:noFill/>
        </p:spPr>
        <p:txBody>
          <a:bodyPr/>
          <a:lstStyle/>
          <a:p>
            <a:r>
              <a:rPr lang="en-US" smtClean="0"/>
              <a:t>8-</a:t>
            </a:r>
            <a:fld id="{0E476166-B10F-4C84-A45A-93003FAE76E5}" type="slidenum">
              <a:rPr lang="en-US" smtClean="0"/>
              <a:pPr/>
              <a:t>12</a:t>
            </a:fld>
            <a:endParaRPr lang="en-US" smtClean="0"/>
          </a:p>
        </p:txBody>
      </p:sp>
      <p:sp>
        <p:nvSpPr>
          <p:cNvPr id="65539" name="Rectangle 7"/>
          <p:cNvSpPr>
            <a:spLocks noGrp="1" noChangeArrowheads="1"/>
          </p:cNvSpPr>
          <p:nvPr>
            <p:ph type="sldNum" sz="quarter" idx="5"/>
          </p:nvPr>
        </p:nvSpPr>
        <p:spPr>
          <a:noFill/>
        </p:spPr>
        <p:txBody>
          <a:bodyPr/>
          <a:lstStyle/>
          <a:p>
            <a:fld id="{AEB73E1C-038D-463E-93BA-90A8ADC48B58}" type="slidenum">
              <a:rPr lang="en-US" smtClean="0"/>
              <a:pPr/>
              <a:t>12</a:t>
            </a:fld>
            <a:endParaRPr lang="en-US" smtClean="0"/>
          </a:p>
        </p:txBody>
      </p:sp>
      <p:sp>
        <p:nvSpPr>
          <p:cNvPr id="65540" name="Rectangle 4"/>
          <p:cNvSpPr>
            <a:spLocks noRot="1" noChangeArrowheads="1" noTextEdit="1"/>
          </p:cNvSpPr>
          <p:nvPr>
            <p:ph type="sldImg"/>
          </p:nvPr>
        </p:nvSpPr>
        <p:spPr>
          <a:ln/>
        </p:spPr>
      </p:sp>
      <p:sp>
        <p:nvSpPr>
          <p:cNvPr id="65541" name="Rectangle 5"/>
          <p:cNvSpPr>
            <a:spLocks noGrp="1" noChangeArrowheads="1"/>
          </p:cNvSpPr>
          <p:nvPr>
            <p:ph type="body" idx="1"/>
          </p:nvPr>
        </p:nvSpPr>
        <p:spPr>
          <a:noFill/>
        </p:spPr>
        <p:txBody>
          <a:bodyPr/>
          <a:lstStyle/>
          <a:p>
            <a:pPr eaLnBrk="1" hangingPunct="1"/>
            <a:r>
              <a:rPr lang="en-US" smtClean="0"/>
              <a:t>There should be strong top management support. Without leadership from top management, some managers may not see any reason to change. Without top management support, the ABC implementation will be seen as unimportant.</a:t>
            </a:r>
          </a:p>
          <a:p>
            <a:pPr eaLnBrk="1" hangingPunct="1"/>
            <a:endParaRPr lang="en-US" smtClean="0"/>
          </a:p>
          <a:p>
            <a:pPr eaLnBrk="1" hangingPunct="1"/>
            <a:r>
              <a:rPr lang="en-US" smtClean="0"/>
              <a:t>There should be cross-functional involvement  Since ABC affects people across departments, it should involve these people and be fully supported by them. If the accounting department alone attempts to impose ABC on others, skepticism and resistance are inevitable.  A well designed ABC system requires intimate knowledge of many parts of an organization. This knowledge can only be learned from employees familiar with the various parts of an organization’s operations.</a:t>
            </a:r>
          </a:p>
          <a:p>
            <a:pPr eaLnBrk="1" hangingPunct="1"/>
            <a:endParaRPr lang="en-US" smtClean="0"/>
          </a:p>
          <a:p>
            <a:pPr eaLnBrk="1" hangingPunct="1"/>
            <a:r>
              <a:rPr lang="en-US" smtClean="0"/>
              <a:t>ABC data should be linked to how people are evaluated and rewarded.  If traditional non-ABC data continues to be used to evaluate employee performance, it sends the signal that ABC data is unimportant and can even be ignored. </a:t>
            </a:r>
          </a:p>
          <a:p>
            <a:pPr eaLnBrk="1" hangingPunct="1"/>
            <a:r>
              <a:rPr lang="en-US" smtClean="0"/>
              <a:t> </a:t>
            </a:r>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dt" sz="quarter" idx="1"/>
          </p:nvPr>
        </p:nvSpPr>
        <p:spPr>
          <a:noFill/>
        </p:spPr>
        <p:txBody>
          <a:bodyPr/>
          <a:lstStyle/>
          <a:p>
            <a:r>
              <a:rPr lang="en-US" smtClean="0"/>
              <a:t>8-</a:t>
            </a:r>
            <a:fld id="{6C7CC88C-A2B5-4EB6-8CA5-891D68970776}" type="slidenum">
              <a:rPr lang="en-US" smtClean="0"/>
              <a:pPr/>
              <a:t>13</a:t>
            </a:fld>
            <a:endParaRPr lang="en-US" smtClean="0"/>
          </a:p>
        </p:txBody>
      </p:sp>
      <p:sp>
        <p:nvSpPr>
          <p:cNvPr id="66563" name="Rectangle 7"/>
          <p:cNvSpPr>
            <a:spLocks noGrp="1" noChangeArrowheads="1"/>
          </p:cNvSpPr>
          <p:nvPr>
            <p:ph type="sldNum" sz="quarter" idx="5"/>
          </p:nvPr>
        </p:nvSpPr>
        <p:spPr>
          <a:noFill/>
        </p:spPr>
        <p:txBody>
          <a:bodyPr/>
          <a:lstStyle/>
          <a:p>
            <a:fld id="{6B2C04DD-4CE4-4686-9D6C-FD8D2406A628}" type="slidenum">
              <a:rPr lang="en-US" smtClean="0"/>
              <a:pPr/>
              <a:t>13</a:t>
            </a:fld>
            <a:endParaRPr lang="en-US" smtClean="0"/>
          </a:p>
        </p:txBody>
      </p:sp>
      <p:sp>
        <p:nvSpPr>
          <p:cNvPr id="66564" name="Rectangle 4"/>
          <p:cNvSpPr>
            <a:spLocks noRot="1" noChangeArrowheads="1" noTextEdit="1"/>
          </p:cNvSpPr>
          <p:nvPr>
            <p:ph type="sldImg"/>
          </p:nvPr>
        </p:nvSpPr>
        <p:spPr>
          <a:ln/>
        </p:spPr>
      </p:sp>
      <p:sp>
        <p:nvSpPr>
          <p:cNvPr id="66565" name="Rectangle 5"/>
          <p:cNvSpPr>
            <a:spLocks noGrp="1" noChangeArrowheads="1"/>
          </p:cNvSpPr>
          <p:nvPr>
            <p:ph type="body" idx="1"/>
          </p:nvPr>
        </p:nvSpPr>
        <p:spPr>
          <a:noFill/>
        </p:spPr>
        <p:txBody>
          <a:bodyPr/>
          <a:lstStyle/>
          <a:p>
            <a:pPr eaLnBrk="1" hangingPunct="1"/>
            <a:r>
              <a:rPr lang="en-US" smtClean="0"/>
              <a:t>Classic Brass makes two product lines for luxury yachts—standard stanchions and custom compass housings.  The company has reported its first loss ever of $1,250 as shown on the income statement.</a:t>
            </a: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dt" sz="quarter" idx="1"/>
          </p:nvPr>
        </p:nvSpPr>
        <p:spPr>
          <a:noFill/>
        </p:spPr>
        <p:txBody>
          <a:bodyPr/>
          <a:lstStyle/>
          <a:p>
            <a:r>
              <a:rPr lang="en-US" smtClean="0"/>
              <a:t>8-</a:t>
            </a:r>
            <a:fld id="{B3425138-F8D8-4BB1-AE61-550AA67D89A9}" type="slidenum">
              <a:rPr lang="en-US" smtClean="0"/>
              <a:pPr/>
              <a:t>14</a:t>
            </a:fld>
            <a:endParaRPr lang="en-US" smtClean="0"/>
          </a:p>
        </p:txBody>
      </p:sp>
      <p:sp>
        <p:nvSpPr>
          <p:cNvPr id="67587" name="Rectangle 7"/>
          <p:cNvSpPr>
            <a:spLocks noGrp="1" noChangeArrowheads="1"/>
          </p:cNvSpPr>
          <p:nvPr>
            <p:ph type="sldNum" sz="quarter" idx="5"/>
          </p:nvPr>
        </p:nvSpPr>
        <p:spPr>
          <a:noFill/>
        </p:spPr>
        <p:txBody>
          <a:bodyPr/>
          <a:lstStyle/>
          <a:p>
            <a:fld id="{9645954D-F903-4CDD-BD26-EDE3A4265119}" type="slidenum">
              <a:rPr lang="en-US" smtClean="0"/>
              <a:pPr/>
              <a:t>14</a:t>
            </a:fld>
            <a:endParaRPr lang="en-US" smtClean="0"/>
          </a:p>
        </p:txBody>
      </p:sp>
      <p:sp>
        <p:nvSpPr>
          <p:cNvPr id="67588" name="Rectangle 4"/>
          <p:cNvSpPr>
            <a:spLocks noRot="1" noChangeArrowheads="1" noTextEdit="1"/>
          </p:cNvSpPr>
          <p:nvPr>
            <p:ph type="sldImg"/>
          </p:nvPr>
        </p:nvSpPr>
        <p:spPr>
          <a:ln/>
        </p:spPr>
      </p:sp>
      <p:sp>
        <p:nvSpPr>
          <p:cNvPr id="67589" name="Rectangle 5"/>
          <p:cNvSpPr>
            <a:spLocks noGrp="1" noChangeArrowheads="1"/>
          </p:cNvSpPr>
          <p:nvPr>
            <p:ph type="body" idx="1"/>
          </p:nvPr>
        </p:nvSpPr>
        <p:spPr>
          <a:noFill/>
        </p:spPr>
        <p:txBody>
          <a:bodyPr/>
          <a:lstStyle/>
          <a:p>
            <a:pPr eaLnBrk="1" hangingPunct="1"/>
            <a:r>
              <a:rPr lang="en-US" smtClean="0"/>
              <a:t>The first step in implementing ABC is to define activities, activity cost pools, and activity measures.  The activities are often identified and defined by interviewing the employees that work in the respective overhead departments. The lengthy list of activities that emerges from this process is usually reduced to a handful by combining similar activities.</a:t>
            </a:r>
          </a:p>
          <a:p>
            <a:pPr eaLnBrk="1" hangingPunct="1"/>
            <a:r>
              <a:rPr lang="en-US" smtClean="0"/>
              <a:t>Classic Brass selected the following five activity cost pools and corresponding activity measures:</a:t>
            </a:r>
          </a:p>
          <a:p>
            <a:pPr eaLnBrk="1" hangingPunct="1"/>
            <a:r>
              <a:rPr lang="en-US" u="sng" smtClean="0"/>
              <a:t>Activity Cost Pool</a:t>
            </a:r>
            <a:r>
              <a:rPr lang="en-US" smtClean="0"/>
              <a:t>		</a:t>
            </a:r>
            <a:r>
              <a:rPr lang="en-US" u="sng" smtClean="0"/>
              <a:t>Activity Measure</a:t>
            </a:r>
          </a:p>
          <a:p>
            <a:pPr eaLnBrk="1" hangingPunct="1"/>
            <a:r>
              <a:rPr lang="en-US" smtClean="0">
                <a:sym typeface="Wingdings" pitchFamily="2" charset="2"/>
              </a:rPr>
              <a:t></a:t>
            </a:r>
            <a:r>
              <a:rPr lang="en-US" smtClean="0"/>
              <a:t>Customer orders		Number of customer orders	</a:t>
            </a:r>
          </a:p>
          <a:p>
            <a:pPr eaLnBrk="1" hangingPunct="1"/>
            <a:r>
              <a:rPr lang="en-US" smtClean="0">
                <a:sym typeface="Wingdings" pitchFamily="2" charset="2"/>
              </a:rPr>
              <a:t></a:t>
            </a:r>
            <a:r>
              <a:rPr lang="en-US" smtClean="0"/>
              <a:t>Product design		Number of product designs	</a:t>
            </a:r>
          </a:p>
          <a:p>
            <a:pPr eaLnBrk="1" hangingPunct="1"/>
            <a:r>
              <a:rPr lang="en-US" smtClean="0">
                <a:sym typeface="Wingdings" pitchFamily="2" charset="2"/>
              </a:rPr>
              <a:t></a:t>
            </a:r>
            <a:r>
              <a:rPr lang="en-US" smtClean="0"/>
              <a:t>Order size			Machine-hours	</a:t>
            </a:r>
          </a:p>
          <a:p>
            <a:pPr eaLnBrk="1" hangingPunct="1"/>
            <a:r>
              <a:rPr lang="en-US" smtClean="0">
                <a:sym typeface="Wingdings" pitchFamily="2" charset="2"/>
              </a:rPr>
              <a:t></a:t>
            </a:r>
            <a:r>
              <a:rPr lang="en-US" smtClean="0"/>
              <a:t>Customer relations		Number of active customers	</a:t>
            </a:r>
          </a:p>
          <a:p>
            <a:pPr eaLnBrk="1" hangingPunct="1"/>
            <a:r>
              <a:rPr lang="en-US" smtClean="0">
                <a:sym typeface="Wingdings" pitchFamily="2" charset="2"/>
              </a:rPr>
              <a:t></a:t>
            </a:r>
            <a:r>
              <a:rPr lang="en-US" smtClean="0"/>
              <a:t>Other			Not applicable	</a:t>
            </a:r>
          </a:p>
          <a:p>
            <a:pPr eaLnBrk="1" hangingPunct="1"/>
            <a:r>
              <a:rPr lang="en-US" smtClean="0"/>
              <a:t>			</a:t>
            </a:r>
          </a:p>
          <a:p>
            <a:pPr eaLnBrk="1" hangingPunct="1"/>
            <a:endParaRPr lang="en-US" smtClean="0"/>
          </a:p>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dt" sz="quarter" idx="1"/>
          </p:nvPr>
        </p:nvSpPr>
        <p:spPr>
          <a:noFill/>
        </p:spPr>
        <p:txBody>
          <a:bodyPr/>
          <a:lstStyle/>
          <a:p>
            <a:r>
              <a:rPr lang="en-US" smtClean="0"/>
              <a:t>8-</a:t>
            </a:r>
            <a:fld id="{094279D0-704A-4C17-9EF3-1F77A3064F96}" type="slidenum">
              <a:rPr lang="en-US" smtClean="0"/>
              <a:pPr/>
              <a:t>15</a:t>
            </a:fld>
            <a:endParaRPr lang="en-US" smtClean="0"/>
          </a:p>
        </p:txBody>
      </p:sp>
      <p:sp>
        <p:nvSpPr>
          <p:cNvPr id="68611" name="Rectangle 7"/>
          <p:cNvSpPr>
            <a:spLocks noGrp="1" noChangeArrowheads="1"/>
          </p:cNvSpPr>
          <p:nvPr>
            <p:ph type="sldNum" sz="quarter" idx="5"/>
          </p:nvPr>
        </p:nvSpPr>
        <p:spPr>
          <a:noFill/>
        </p:spPr>
        <p:txBody>
          <a:bodyPr/>
          <a:lstStyle/>
          <a:p>
            <a:fld id="{4D697C76-EFC7-48CA-BEA4-627C18FE6151}" type="slidenum">
              <a:rPr lang="en-US" smtClean="0"/>
              <a:pPr/>
              <a:t>15</a:t>
            </a:fld>
            <a:endParaRPr lang="en-US" smtClean="0"/>
          </a:p>
        </p:txBody>
      </p:sp>
      <p:sp>
        <p:nvSpPr>
          <p:cNvPr id="68612" name="Rectangle 4"/>
          <p:cNvSpPr>
            <a:spLocks noRot="1" noChangeArrowheads="1" noTextEdit="1"/>
          </p:cNvSpPr>
          <p:nvPr>
            <p:ph type="sldImg"/>
          </p:nvPr>
        </p:nvSpPr>
        <p:spPr>
          <a:ln/>
        </p:spPr>
      </p:sp>
      <p:sp>
        <p:nvSpPr>
          <p:cNvPr id="68613" name="Rectangle 5"/>
          <p:cNvSpPr>
            <a:spLocks noGrp="1" noChangeArrowheads="1"/>
          </p:cNvSpPr>
          <p:nvPr>
            <p:ph type="body" idx="1"/>
          </p:nvPr>
        </p:nvSpPr>
        <p:spPr>
          <a:noFill/>
        </p:spPr>
        <p:txBody>
          <a:bodyPr/>
          <a:lstStyle/>
          <a:p>
            <a:pPr eaLnBrk="1" hangingPunct="1"/>
            <a:r>
              <a:rPr lang="en-US" smtClean="0"/>
              <a:t>The definition for each of the activity cost pools is:</a:t>
            </a:r>
          </a:p>
          <a:p>
            <a:pPr eaLnBrk="1" hangingPunct="1">
              <a:buFontTx/>
              <a:buChar char="•"/>
            </a:pPr>
            <a:r>
              <a:rPr lang="en-US" smtClean="0"/>
              <a:t> Customer Orders - assigned all costs of resources that are consumed by taking and </a:t>
            </a:r>
            <a:br>
              <a:rPr lang="en-US" smtClean="0"/>
            </a:br>
            <a:r>
              <a:rPr lang="en-US" smtClean="0"/>
              <a:t>   processing customer orders.</a:t>
            </a:r>
          </a:p>
          <a:p>
            <a:pPr eaLnBrk="1" hangingPunct="1">
              <a:buFontTx/>
              <a:buChar char="•"/>
            </a:pPr>
            <a:r>
              <a:rPr lang="en-US" smtClean="0"/>
              <a:t> Product Designs - assigned all costs of resources consumed by designing products.</a:t>
            </a:r>
          </a:p>
          <a:p>
            <a:pPr eaLnBrk="1" hangingPunct="1">
              <a:buFontTx/>
              <a:buChar char="•"/>
            </a:pPr>
            <a:r>
              <a:rPr lang="en-US" smtClean="0"/>
              <a:t> Order Size - assigned all costs of resources consumed as a consequence of the </a:t>
            </a:r>
            <a:br>
              <a:rPr lang="en-US" smtClean="0"/>
            </a:br>
            <a:r>
              <a:rPr lang="en-US" smtClean="0"/>
              <a:t>   number of units produced.</a:t>
            </a:r>
          </a:p>
          <a:p>
            <a:pPr eaLnBrk="1" hangingPunct="1">
              <a:buFontTx/>
              <a:buChar char="•"/>
            </a:pPr>
            <a:r>
              <a:rPr lang="en-US" smtClean="0"/>
              <a:t> Customer Relations – assigned all costs associated with maintaining relations with</a:t>
            </a:r>
            <a:br>
              <a:rPr lang="en-US" smtClean="0"/>
            </a:br>
            <a:r>
              <a:rPr lang="en-US" smtClean="0"/>
              <a:t>   customers.</a:t>
            </a:r>
          </a:p>
          <a:p>
            <a:pPr eaLnBrk="1" hangingPunct="1">
              <a:buFontTx/>
              <a:buChar char="•"/>
            </a:pPr>
            <a:r>
              <a:rPr lang="en-US" smtClean="0"/>
              <a:t> Other – assigned all overhead costs that are not associated with the other cost pools.</a:t>
            </a:r>
          </a:p>
          <a:p>
            <a:pPr eaLnBrk="1" hangingPunct="1"/>
            <a:endParaRPr lang="en-US" smtClean="0"/>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dt" sz="quarter" idx="1"/>
          </p:nvPr>
        </p:nvSpPr>
        <p:spPr>
          <a:noFill/>
        </p:spPr>
        <p:txBody>
          <a:bodyPr/>
          <a:lstStyle/>
          <a:p>
            <a:r>
              <a:rPr lang="en-US" smtClean="0"/>
              <a:t>8-</a:t>
            </a:r>
            <a:fld id="{AE78BDC8-4BDE-4609-90C2-8DE916A03DE6}" type="slidenum">
              <a:rPr lang="en-US" smtClean="0"/>
              <a:pPr/>
              <a:t>16</a:t>
            </a:fld>
            <a:endParaRPr lang="en-US" smtClean="0"/>
          </a:p>
        </p:txBody>
      </p:sp>
      <p:sp>
        <p:nvSpPr>
          <p:cNvPr id="69635" name="Rectangle 7"/>
          <p:cNvSpPr>
            <a:spLocks noGrp="1" noChangeArrowheads="1"/>
          </p:cNvSpPr>
          <p:nvPr>
            <p:ph type="sldNum" sz="quarter" idx="5"/>
          </p:nvPr>
        </p:nvSpPr>
        <p:spPr>
          <a:noFill/>
        </p:spPr>
        <p:txBody>
          <a:bodyPr/>
          <a:lstStyle/>
          <a:p>
            <a:fld id="{CE9D342B-B983-43A7-A780-B146BBA1BBBE}" type="slidenum">
              <a:rPr lang="en-US" smtClean="0"/>
              <a:pPr/>
              <a:t>16</a:t>
            </a:fld>
            <a:endParaRPr lang="en-US" smtClean="0"/>
          </a:p>
        </p:txBody>
      </p:sp>
      <p:sp>
        <p:nvSpPr>
          <p:cNvPr id="69636" name="Rectangle 4"/>
          <p:cNvSpPr>
            <a:spLocks noRot="1" noChangeArrowheads="1" noTextEdit="1"/>
          </p:cNvSpPr>
          <p:nvPr>
            <p:ph type="sldImg"/>
          </p:nvPr>
        </p:nvSpPr>
        <p:spPr>
          <a:ln/>
        </p:spPr>
      </p:sp>
      <p:sp>
        <p:nvSpPr>
          <p:cNvPr id="69637" name="Rectangle 5"/>
          <p:cNvSpPr>
            <a:spLocks noGrp="1" noChangeArrowheads="1"/>
          </p:cNvSpPr>
          <p:nvPr>
            <p:ph type="body" idx="1"/>
          </p:nvPr>
        </p:nvSpPr>
        <p:spPr>
          <a:noFill/>
        </p:spPr>
        <p:txBody>
          <a:bodyPr/>
          <a:lstStyle/>
          <a:p>
            <a:pPr eaLnBrk="1" hangingPunct="1"/>
            <a:r>
              <a:rPr lang="en-US" smtClean="0"/>
              <a:t>The second step in implementing ABC is to assign overhead costs to activity cost pools.  This is also called first-stage allocation.</a:t>
            </a:r>
          </a:p>
          <a:p>
            <a:pPr eaLnBrk="1" hangingPunct="1"/>
            <a:r>
              <a:rPr lang="en-US" smtClean="0"/>
              <a:t> </a:t>
            </a:r>
          </a:p>
          <a:p>
            <a:pPr eaLnBrk="1" hangingPunct="1"/>
            <a:r>
              <a:rPr lang="en-US" smtClean="0"/>
              <a:t>Classic Brass’ annual overhead costs (both manufacturing and nonmanufacturing) that it intends to assign to its activity cost pools are as shown. Notice:</a:t>
            </a:r>
          </a:p>
          <a:p>
            <a:pPr eaLnBrk="1" hangingPunct="1">
              <a:buFontTx/>
              <a:buChar char="•"/>
            </a:pPr>
            <a:r>
              <a:rPr lang="en-US" smtClean="0"/>
              <a:t> The total costs for the Production Department ($1,000,000) equal the total</a:t>
            </a:r>
            <a:br>
              <a:rPr lang="en-US" smtClean="0"/>
            </a:br>
            <a:r>
              <a:rPr lang="en-US" smtClean="0"/>
              <a:t>   manufacturing overhead costs shown in Classic Brass’ income statement.</a:t>
            </a:r>
          </a:p>
          <a:p>
            <a:pPr eaLnBrk="1" hangingPunct="1">
              <a:buFontTx/>
              <a:buChar char="•"/>
            </a:pPr>
            <a:r>
              <a:rPr lang="en-US" smtClean="0"/>
              <a:t> The total costs for the General Administrative and Marketing Departments</a:t>
            </a:r>
            <a:br>
              <a:rPr lang="en-US" smtClean="0"/>
            </a:br>
            <a:r>
              <a:rPr lang="en-US" smtClean="0"/>
              <a:t>  ($810,000) equal the marketing and general administrative expenses shown in</a:t>
            </a:r>
            <a:br>
              <a:rPr lang="en-US" smtClean="0"/>
            </a:br>
            <a:r>
              <a:rPr lang="en-US" smtClean="0"/>
              <a:t>  Classic Brass’ income statement.</a:t>
            </a:r>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dt" sz="quarter" idx="1"/>
          </p:nvPr>
        </p:nvSpPr>
        <p:spPr>
          <a:noFill/>
        </p:spPr>
        <p:txBody>
          <a:bodyPr/>
          <a:lstStyle/>
          <a:p>
            <a:r>
              <a:rPr lang="en-US" smtClean="0"/>
              <a:t>8-</a:t>
            </a:r>
            <a:fld id="{DF094CB5-51FE-48B0-BA1B-E08DC573F517}" type="slidenum">
              <a:rPr lang="en-US" smtClean="0"/>
              <a:pPr/>
              <a:t>17</a:t>
            </a:fld>
            <a:endParaRPr lang="en-US" smtClean="0"/>
          </a:p>
        </p:txBody>
      </p:sp>
      <p:sp>
        <p:nvSpPr>
          <p:cNvPr id="70659" name="Rectangle 7"/>
          <p:cNvSpPr>
            <a:spLocks noGrp="1" noChangeArrowheads="1"/>
          </p:cNvSpPr>
          <p:nvPr>
            <p:ph type="sldNum" sz="quarter" idx="5"/>
          </p:nvPr>
        </p:nvSpPr>
        <p:spPr>
          <a:noFill/>
        </p:spPr>
        <p:txBody>
          <a:bodyPr/>
          <a:lstStyle/>
          <a:p>
            <a:fld id="{147F55A9-F726-4D10-AFD6-D1FE31D2CA3B}" type="slidenum">
              <a:rPr lang="en-US" smtClean="0"/>
              <a:pPr/>
              <a:t>17</a:t>
            </a:fld>
            <a:endParaRPr lang="en-US" smtClean="0"/>
          </a:p>
        </p:txBody>
      </p:sp>
      <p:sp>
        <p:nvSpPr>
          <p:cNvPr id="70660" name="Rectangle 2"/>
          <p:cNvSpPr>
            <a:spLocks noRot="1" noChangeArrowheads="1" noTextEdit="1"/>
          </p:cNvSpPr>
          <p:nvPr>
            <p:ph type="sldImg"/>
          </p:nvPr>
        </p:nvSpPr>
        <p:spPr>
          <a:ln/>
        </p:spPr>
      </p:sp>
      <p:sp>
        <p:nvSpPr>
          <p:cNvPr id="70661" name="Rectangle 3"/>
          <p:cNvSpPr>
            <a:spLocks noGrp="1" noChangeArrowheads="1"/>
          </p:cNvSpPr>
          <p:nvPr>
            <p:ph type="body" idx="1"/>
          </p:nvPr>
        </p:nvSpPr>
        <p:spPr>
          <a:noFill/>
        </p:spPr>
        <p:txBody>
          <a:bodyPr/>
          <a:lstStyle/>
          <a:p>
            <a:pPr eaLnBrk="1" hangingPunct="1"/>
            <a:r>
              <a:rPr lang="en-US" smtClean="0"/>
              <a:t>Three costs included in Classic Brass’ income statement—direct materials, direct labor, and shipping—are excluded from this slide because Classic Brass’ existing cost system can directly trace these costs to products or customer orders.</a:t>
            </a:r>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dt" sz="quarter" idx="1"/>
          </p:nvPr>
        </p:nvSpPr>
        <p:spPr>
          <a:noFill/>
        </p:spPr>
        <p:txBody>
          <a:bodyPr/>
          <a:lstStyle/>
          <a:p>
            <a:r>
              <a:rPr lang="en-US" smtClean="0"/>
              <a:t>8-</a:t>
            </a:r>
            <a:fld id="{ED6D7524-0CA7-436B-BB73-42EE3A73EEB9}" type="slidenum">
              <a:rPr lang="en-US" smtClean="0"/>
              <a:pPr/>
              <a:t>18</a:t>
            </a:fld>
            <a:endParaRPr lang="en-US" smtClean="0"/>
          </a:p>
        </p:txBody>
      </p:sp>
      <p:sp>
        <p:nvSpPr>
          <p:cNvPr id="71683" name="Rectangle 7"/>
          <p:cNvSpPr>
            <a:spLocks noGrp="1" noChangeArrowheads="1"/>
          </p:cNvSpPr>
          <p:nvPr>
            <p:ph type="sldNum" sz="quarter" idx="5"/>
          </p:nvPr>
        </p:nvSpPr>
        <p:spPr>
          <a:noFill/>
        </p:spPr>
        <p:txBody>
          <a:bodyPr/>
          <a:lstStyle/>
          <a:p>
            <a:fld id="{C0E11AEF-73B3-4BB3-8B53-A4B63DC9856B}" type="slidenum">
              <a:rPr lang="en-US" smtClean="0"/>
              <a:pPr/>
              <a:t>18</a:t>
            </a:fld>
            <a:endParaRPr lang="en-US" smtClean="0"/>
          </a:p>
        </p:txBody>
      </p:sp>
      <p:sp>
        <p:nvSpPr>
          <p:cNvPr id="71684" name="Rectangle 6"/>
          <p:cNvSpPr>
            <a:spLocks noRot="1" noChangeArrowheads="1" noTextEdit="1"/>
          </p:cNvSpPr>
          <p:nvPr>
            <p:ph type="sldImg"/>
          </p:nvPr>
        </p:nvSpPr>
        <p:spPr>
          <a:ln/>
        </p:spPr>
      </p:sp>
      <p:sp>
        <p:nvSpPr>
          <p:cNvPr id="71685" name="Rectangle 7"/>
          <p:cNvSpPr>
            <a:spLocks noGrp="1" noChangeArrowheads="1"/>
          </p:cNvSpPr>
          <p:nvPr>
            <p:ph type="body" idx="1"/>
          </p:nvPr>
        </p:nvSpPr>
        <p:spPr>
          <a:noFill/>
        </p:spPr>
        <p:txBody>
          <a:bodyPr/>
          <a:lstStyle/>
          <a:p>
            <a:pPr eaLnBrk="1" hangingPunct="1"/>
            <a:r>
              <a:rPr lang="en-US" smtClean="0">
                <a:sym typeface="Wingdings" pitchFamily="2" charset="2"/>
              </a:rPr>
              <a:t>Classic Brass’ cross-functional interviews resulted in resource allocations as shown. Notice for example:</a:t>
            </a:r>
          </a:p>
          <a:p>
            <a:pPr eaLnBrk="1" hangingPunct="1">
              <a:buFontTx/>
              <a:buChar char="•"/>
            </a:pPr>
            <a:r>
              <a:rPr lang="en-US" smtClean="0">
                <a:sym typeface="Wingdings" pitchFamily="2" charset="2"/>
              </a:rPr>
              <a:t>  The indirect factory workers allocated 25% of their time to the customer orders</a:t>
            </a:r>
            <a:br>
              <a:rPr lang="en-US" smtClean="0">
                <a:sym typeface="Wingdings" pitchFamily="2" charset="2"/>
              </a:rPr>
            </a:br>
            <a:r>
              <a:rPr lang="en-US" smtClean="0">
                <a:sym typeface="Wingdings" pitchFamily="2" charset="2"/>
              </a:rPr>
              <a:t>    activity, 40% of their time to the product design activity, 20% of their time to the</a:t>
            </a:r>
            <a:br>
              <a:rPr lang="en-US" smtClean="0">
                <a:sym typeface="Wingdings" pitchFamily="2" charset="2"/>
              </a:rPr>
            </a:br>
            <a:r>
              <a:rPr lang="en-US" smtClean="0">
                <a:sym typeface="Wingdings" pitchFamily="2" charset="2"/>
              </a:rPr>
              <a:t>    order size activity, 10% of their time to customer relations, and 5% of their time to</a:t>
            </a:r>
            <a:br>
              <a:rPr lang="en-US" smtClean="0">
                <a:sym typeface="Wingdings" pitchFamily="2" charset="2"/>
              </a:rPr>
            </a:br>
            <a:r>
              <a:rPr lang="en-US" smtClean="0">
                <a:sym typeface="Wingdings" pitchFamily="2" charset="2"/>
              </a:rPr>
              <a:t>    the “other” activity.</a:t>
            </a:r>
          </a:p>
          <a:p>
            <a:pPr eaLnBrk="1" hangingPunct="1">
              <a:buFontTx/>
              <a:buChar char="•"/>
            </a:pPr>
            <a:r>
              <a:rPr lang="en-US" smtClean="0">
                <a:sym typeface="Wingdings" pitchFamily="2" charset="2"/>
              </a:rPr>
              <a:t>  100% of the factory building lease is allocated to the “other” activity. Since Classic</a:t>
            </a:r>
            <a:br>
              <a:rPr lang="en-US" smtClean="0">
                <a:sym typeface="Wingdings" pitchFamily="2" charset="2"/>
              </a:rPr>
            </a:br>
            <a:r>
              <a:rPr lang="en-US" smtClean="0">
                <a:sym typeface="Wingdings" pitchFamily="2" charset="2"/>
              </a:rPr>
              <a:t>    Brass has a single production facility that it does not plan to contract or expand, the</a:t>
            </a:r>
            <a:br>
              <a:rPr lang="en-US" smtClean="0">
                <a:sym typeface="Wingdings" pitchFamily="2" charset="2"/>
              </a:rPr>
            </a:br>
            <a:r>
              <a:rPr lang="en-US" smtClean="0">
                <a:sym typeface="Wingdings" pitchFamily="2" charset="2"/>
              </a:rPr>
              <a:t>    lease cost is an unavoidable organization-sustaining cost.</a:t>
            </a: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dt" sz="quarter" idx="1"/>
          </p:nvPr>
        </p:nvSpPr>
        <p:spPr>
          <a:noFill/>
        </p:spPr>
        <p:txBody>
          <a:bodyPr/>
          <a:lstStyle/>
          <a:p>
            <a:r>
              <a:rPr lang="en-US" smtClean="0"/>
              <a:t>8-</a:t>
            </a:r>
            <a:fld id="{17A701D5-DA8B-48F4-9DC6-310353DC6DF7}" type="slidenum">
              <a:rPr lang="en-US" smtClean="0"/>
              <a:pPr/>
              <a:t>19</a:t>
            </a:fld>
            <a:endParaRPr lang="en-US" smtClean="0"/>
          </a:p>
        </p:txBody>
      </p:sp>
      <p:sp>
        <p:nvSpPr>
          <p:cNvPr id="72707" name="Rectangle 7"/>
          <p:cNvSpPr>
            <a:spLocks noGrp="1" noChangeArrowheads="1"/>
          </p:cNvSpPr>
          <p:nvPr>
            <p:ph type="sldNum" sz="quarter" idx="5"/>
          </p:nvPr>
        </p:nvSpPr>
        <p:spPr>
          <a:noFill/>
        </p:spPr>
        <p:txBody>
          <a:bodyPr/>
          <a:lstStyle/>
          <a:p>
            <a:fld id="{8968F8D0-5EA0-4E49-BAA3-30F3FDEF655D}" type="slidenum">
              <a:rPr lang="en-US" smtClean="0"/>
              <a:pPr/>
              <a:t>19</a:t>
            </a:fld>
            <a:endParaRPr lang="en-US" smtClean="0"/>
          </a:p>
        </p:txBody>
      </p:sp>
      <p:sp>
        <p:nvSpPr>
          <p:cNvPr id="72708" name="Rectangle 1028"/>
          <p:cNvSpPr>
            <a:spLocks noRot="1" noChangeArrowheads="1" noTextEdit="1"/>
          </p:cNvSpPr>
          <p:nvPr>
            <p:ph type="sldImg"/>
          </p:nvPr>
        </p:nvSpPr>
        <p:spPr>
          <a:ln/>
        </p:spPr>
      </p:sp>
      <p:sp>
        <p:nvSpPr>
          <p:cNvPr id="72709" name="Rectangle 1029"/>
          <p:cNvSpPr>
            <a:spLocks noGrp="1" noChangeArrowheads="1"/>
          </p:cNvSpPr>
          <p:nvPr>
            <p:ph type="body" idx="1"/>
          </p:nvPr>
        </p:nvSpPr>
        <p:spPr>
          <a:noFill/>
        </p:spPr>
        <p:txBody>
          <a:bodyPr/>
          <a:lstStyle/>
          <a:p>
            <a:pPr eaLnBrk="1" hangingPunct="1"/>
            <a:r>
              <a:rPr lang="en-US" smtClean="0"/>
              <a:t>Once the percentage allocations have been determined, it is a simple matter to assign costs to activity cost pools.  For example, the indirect factory wages assigned to the customer orders activity ($125,000) was computed by multiplying the total amount of indirect factory wages ($500,000) by the percentage of time that indirect factory workers spent on this activity (25%).</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8-</a:t>
            </a:r>
            <a:fld id="{77A48CD6-A063-4C49-96D8-BE2BA7BCC998}" type="slidenum">
              <a:rPr lang="en-US" smtClean="0"/>
              <a:pPr/>
              <a:t>2</a:t>
            </a:fld>
            <a:endParaRPr lang="en-US" smtClean="0"/>
          </a:p>
        </p:txBody>
      </p:sp>
      <p:sp>
        <p:nvSpPr>
          <p:cNvPr id="55299" name="Rectangle 7"/>
          <p:cNvSpPr>
            <a:spLocks noGrp="1" noChangeArrowheads="1"/>
          </p:cNvSpPr>
          <p:nvPr>
            <p:ph type="sldNum" sz="quarter" idx="5"/>
          </p:nvPr>
        </p:nvSpPr>
        <p:spPr>
          <a:noFill/>
        </p:spPr>
        <p:txBody>
          <a:bodyPr/>
          <a:lstStyle/>
          <a:p>
            <a:fld id="{70B1F98C-197A-4709-9861-EA0772064D1D}" type="slidenum">
              <a:rPr lang="en-US" smtClean="0"/>
              <a:pPr/>
              <a:t>2</a:t>
            </a:fld>
            <a:endParaRPr lang="en-US" smtClean="0"/>
          </a:p>
        </p:txBody>
      </p:sp>
      <p:sp>
        <p:nvSpPr>
          <p:cNvPr id="55300" name="Rectangle 4"/>
          <p:cNvSpPr>
            <a:spLocks noRot="1" noChangeArrowheads="1" noTextEdit="1"/>
          </p:cNvSpPr>
          <p:nvPr>
            <p:ph type="sldImg"/>
          </p:nvPr>
        </p:nvSpPr>
        <p:spPr>
          <a:ln/>
        </p:spPr>
      </p:sp>
      <p:sp>
        <p:nvSpPr>
          <p:cNvPr id="55301" name="Rectangle 5"/>
          <p:cNvSpPr>
            <a:spLocks noGrp="1" noChangeArrowheads="1"/>
          </p:cNvSpPr>
          <p:nvPr>
            <p:ph type="body" idx="1"/>
          </p:nvPr>
        </p:nvSpPr>
        <p:spPr>
          <a:noFill/>
        </p:spPr>
        <p:txBody>
          <a:bodyPr/>
          <a:lstStyle/>
          <a:p>
            <a:pPr eaLnBrk="1" hangingPunct="1"/>
            <a:r>
              <a:rPr lang="en-US" smtClean="0"/>
              <a:t>ABC is a costing method that is designed to provide managers with cost information for strategic and other decisions that potentially affect capacity and therefore “fixed” as well as variable costs.  It is ordinarily used as a supplement to, rather than as a replacement for, the company’s usual costing system. </a:t>
            </a:r>
          </a:p>
          <a:p>
            <a:pPr eaLnBrk="1" hangingPunct="1"/>
            <a:r>
              <a:rPr lang="en-US" smtClean="0"/>
              <a:t> </a:t>
            </a:r>
          </a:p>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dt" sz="quarter" idx="1"/>
          </p:nvPr>
        </p:nvSpPr>
        <p:spPr>
          <a:noFill/>
        </p:spPr>
        <p:txBody>
          <a:bodyPr/>
          <a:lstStyle/>
          <a:p>
            <a:r>
              <a:rPr lang="en-US" smtClean="0"/>
              <a:t>8-</a:t>
            </a:r>
            <a:fld id="{FCC187D9-8B5A-4DDF-BCB4-A44E2FB98893}" type="slidenum">
              <a:rPr lang="en-US" smtClean="0"/>
              <a:pPr/>
              <a:t>20</a:t>
            </a:fld>
            <a:endParaRPr lang="en-US" smtClean="0"/>
          </a:p>
        </p:txBody>
      </p:sp>
      <p:sp>
        <p:nvSpPr>
          <p:cNvPr id="73731" name="Rectangle 7"/>
          <p:cNvSpPr>
            <a:spLocks noGrp="1" noChangeArrowheads="1"/>
          </p:cNvSpPr>
          <p:nvPr>
            <p:ph type="sldNum" sz="quarter" idx="5"/>
          </p:nvPr>
        </p:nvSpPr>
        <p:spPr>
          <a:noFill/>
        </p:spPr>
        <p:txBody>
          <a:bodyPr/>
          <a:lstStyle/>
          <a:p>
            <a:fld id="{4E13AB8A-92AD-4A9F-8E64-180545218E4E}" type="slidenum">
              <a:rPr lang="en-US" smtClean="0"/>
              <a:pPr/>
              <a:t>20</a:t>
            </a:fld>
            <a:endParaRPr lang="en-US" smtClean="0"/>
          </a:p>
        </p:txBody>
      </p:sp>
      <p:sp>
        <p:nvSpPr>
          <p:cNvPr id="73732" name="Rectangle 4"/>
          <p:cNvSpPr>
            <a:spLocks noRot="1" noChangeArrowheads="1" noTextEdit="1"/>
          </p:cNvSpPr>
          <p:nvPr>
            <p:ph type="sldImg"/>
          </p:nvPr>
        </p:nvSpPr>
        <p:spPr>
          <a:ln/>
        </p:spPr>
      </p:sp>
      <p:sp>
        <p:nvSpPr>
          <p:cNvPr id="73733" name="Rectangle 5"/>
          <p:cNvSpPr>
            <a:spLocks noGrp="1" noChangeArrowheads="1"/>
          </p:cNvSpPr>
          <p:nvPr>
            <p:ph type="body" idx="1"/>
          </p:nvPr>
        </p:nvSpPr>
        <p:spPr>
          <a:noFill/>
        </p:spPr>
        <p:txBody>
          <a:bodyPr/>
          <a:lstStyle/>
          <a:p>
            <a:pPr eaLnBrk="1" hangingPunct="1"/>
            <a:r>
              <a:rPr lang="en-US" smtClean="0"/>
              <a:t>As another example, the factory equipment depreciation assigned to the customer orders activity ($60,000) was computed by multiplying the total amount of factory equipment depreciation ($300,000) by the percentage of time that the factory equipment was used to support this activity (20%).</a:t>
            </a:r>
          </a:p>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type="dt" sz="quarter" idx="1"/>
          </p:nvPr>
        </p:nvSpPr>
        <p:spPr>
          <a:noFill/>
        </p:spPr>
        <p:txBody>
          <a:bodyPr/>
          <a:lstStyle/>
          <a:p>
            <a:r>
              <a:rPr lang="en-US" smtClean="0"/>
              <a:t>8-</a:t>
            </a:r>
            <a:fld id="{E22CC402-08C8-4F47-A727-6352E3D2542E}" type="slidenum">
              <a:rPr lang="en-US" smtClean="0"/>
              <a:pPr/>
              <a:t>21</a:t>
            </a:fld>
            <a:endParaRPr lang="en-US" smtClean="0"/>
          </a:p>
        </p:txBody>
      </p:sp>
      <p:sp>
        <p:nvSpPr>
          <p:cNvPr id="74755" name="Rectangle 7"/>
          <p:cNvSpPr>
            <a:spLocks noGrp="1" noChangeArrowheads="1"/>
          </p:cNvSpPr>
          <p:nvPr>
            <p:ph type="sldNum" sz="quarter" idx="5"/>
          </p:nvPr>
        </p:nvSpPr>
        <p:spPr>
          <a:noFill/>
        </p:spPr>
        <p:txBody>
          <a:bodyPr/>
          <a:lstStyle/>
          <a:p>
            <a:fld id="{DC422EEE-93D4-4FA6-8D22-757B1ADC3F9A}" type="slidenum">
              <a:rPr lang="en-US" smtClean="0"/>
              <a:pPr/>
              <a:t>21</a:t>
            </a:fld>
            <a:endParaRPr lang="en-US" smtClean="0"/>
          </a:p>
        </p:txBody>
      </p:sp>
      <p:sp>
        <p:nvSpPr>
          <p:cNvPr id="74756" name="Rectangle 4"/>
          <p:cNvSpPr>
            <a:spLocks noRot="1" noChangeArrowheads="1" noTextEdit="1"/>
          </p:cNvSpPr>
          <p:nvPr>
            <p:ph type="sldImg"/>
          </p:nvPr>
        </p:nvSpPr>
        <p:spPr>
          <a:ln/>
        </p:spPr>
      </p:sp>
      <p:sp>
        <p:nvSpPr>
          <p:cNvPr id="74757" name="Rectangle 5"/>
          <p:cNvSpPr>
            <a:spLocks noGrp="1" noChangeArrowheads="1"/>
          </p:cNvSpPr>
          <p:nvPr>
            <p:ph type="body" idx="1"/>
          </p:nvPr>
        </p:nvSpPr>
        <p:spPr>
          <a:noFill/>
        </p:spPr>
        <p:txBody>
          <a:bodyPr/>
          <a:lstStyle/>
          <a:p>
            <a:pPr eaLnBrk="1" hangingPunct="1"/>
            <a:r>
              <a:rPr lang="en-US" smtClean="0"/>
              <a:t>The completed grid of first-stage allocations is shown on your screen.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dt" sz="quarter" idx="1"/>
          </p:nvPr>
        </p:nvSpPr>
        <p:spPr>
          <a:noFill/>
        </p:spPr>
        <p:txBody>
          <a:bodyPr/>
          <a:lstStyle/>
          <a:p>
            <a:r>
              <a:rPr lang="en-US" smtClean="0"/>
              <a:t>8-</a:t>
            </a:r>
            <a:fld id="{8BA9A38B-D180-4FEC-8C43-73C8F99501C4}" type="slidenum">
              <a:rPr lang="en-US" smtClean="0"/>
              <a:pPr/>
              <a:t>22</a:t>
            </a:fld>
            <a:endParaRPr lang="en-US" smtClean="0"/>
          </a:p>
        </p:txBody>
      </p:sp>
      <p:sp>
        <p:nvSpPr>
          <p:cNvPr id="75779" name="Rectangle 7"/>
          <p:cNvSpPr>
            <a:spLocks noGrp="1" noChangeArrowheads="1"/>
          </p:cNvSpPr>
          <p:nvPr>
            <p:ph type="sldNum" sz="quarter" idx="5"/>
          </p:nvPr>
        </p:nvSpPr>
        <p:spPr>
          <a:noFill/>
        </p:spPr>
        <p:txBody>
          <a:bodyPr/>
          <a:lstStyle/>
          <a:p>
            <a:fld id="{BD3444EE-DFBF-4939-917D-291E03EBC48F}" type="slidenum">
              <a:rPr lang="en-US" smtClean="0"/>
              <a:pPr/>
              <a:t>22</a:t>
            </a:fld>
            <a:endParaRPr lang="en-US" smtClean="0"/>
          </a:p>
        </p:txBody>
      </p:sp>
      <p:sp>
        <p:nvSpPr>
          <p:cNvPr id="75780" name="Rectangle 4"/>
          <p:cNvSpPr>
            <a:spLocks noRot="1" noChangeArrowheads="1" noTextEdit="1"/>
          </p:cNvSpPr>
          <p:nvPr>
            <p:ph type="sldImg"/>
          </p:nvPr>
        </p:nvSpPr>
        <p:spPr>
          <a:ln/>
        </p:spPr>
      </p:sp>
      <p:sp>
        <p:nvSpPr>
          <p:cNvPr id="75781" name="Rectangle 5"/>
          <p:cNvSpPr>
            <a:spLocks noGrp="1" noChangeArrowheads="1"/>
          </p:cNvSpPr>
          <p:nvPr>
            <p:ph type="body" idx="1"/>
          </p:nvPr>
        </p:nvSpPr>
        <p:spPr>
          <a:noFill/>
        </p:spPr>
        <p:txBody>
          <a:bodyPr/>
          <a:lstStyle/>
          <a:p>
            <a:pPr eaLnBrk="1" hangingPunct="1"/>
            <a:r>
              <a:rPr lang="en-US" smtClean="0"/>
              <a:t>The Classic Brass ABC team determined activity levels for each activity:</a:t>
            </a:r>
          </a:p>
          <a:p>
            <a:pPr lvl="1" eaLnBrk="1" hangingPunct="1">
              <a:buFontTx/>
              <a:buChar char="•"/>
            </a:pPr>
            <a:r>
              <a:rPr lang="en-US" smtClean="0"/>
              <a:t> 1,000 customer orders,</a:t>
            </a:r>
          </a:p>
          <a:p>
            <a:pPr lvl="1" eaLnBrk="1" hangingPunct="1">
              <a:buFontTx/>
              <a:buChar char="•"/>
            </a:pPr>
            <a:r>
              <a:rPr lang="en-US" smtClean="0"/>
              <a:t> 400 new designs,</a:t>
            </a:r>
          </a:p>
          <a:p>
            <a:pPr lvl="1" eaLnBrk="1" hangingPunct="1">
              <a:buFontTx/>
              <a:buChar char="•"/>
            </a:pPr>
            <a:r>
              <a:rPr lang="en-US" smtClean="0"/>
              <a:t> 20,000 machine-hours,</a:t>
            </a:r>
          </a:p>
          <a:p>
            <a:pPr lvl="1" eaLnBrk="1" hangingPunct="1">
              <a:buFontTx/>
              <a:buChar char="•"/>
            </a:pPr>
            <a:r>
              <a:rPr lang="en-US" smtClean="0"/>
              <a:t> 250 customer relations activities.</a:t>
            </a:r>
          </a:p>
          <a:p>
            <a:pPr eaLnBrk="1" hangingPunct="1"/>
            <a:r>
              <a:rPr lang="en-US" smtClean="0"/>
              <a:t>This information enabled the team to compute ABC rates for each activity by dividing the total cost in each activity cost pool by the respective quantity of the activity measure.</a:t>
            </a:r>
          </a:p>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type="dt" sz="quarter" idx="1"/>
          </p:nvPr>
        </p:nvSpPr>
        <p:spPr>
          <a:noFill/>
        </p:spPr>
        <p:txBody>
          <a:bodyPr/>
          <a:lstStyle/>
          <a:p>
            <a:r>
              <a:rPr lang="en-US" smtClean="0"/>
              <a:t>8-</a:t>
            </a:r>
            <a:fld id="{77D2D20E-C81F-4EFE-A894-FBB76F3927E8}" type="slidenum">
              <a:rPr lang="en-US" smtClean="0"/>
              <a:pPr/>
              <a:t>23</a:t>
            </a:fld>
            <a:endParaRPr lang="en-US" smtClean="0"/>
          </a:p>
        </p:txBody>
      </p:sp>
      <p:sp>
        <p:nvSpPr>
          <p:cNvPr id="76803" name="Rectangle 7"/>
          <p:cNvSpPr>
            <a:spLocks noGrp="1" noChangeArrowheads="1"/>
          </p:cNvSpPr>
          <p:nvPr>
            <p:ph type="sldNum" sz="quarter" idx="5"/>
          </p:nvPr>
        </p:nvSpPr>
        <p:spPr>
          <a:noFill/>
        </p:spPr>
        <p:txBody>
          <a:bodyPr/>
          <a:lstStyle/>
          <a:p>
            <a:fld id="{25A317FA-1BB4-410F-8B53-4A1A7FE0C290}" type="slidenum">
              <a:rPr lang="en-US" smtClean="0"/>
              <a:pPr/>
              <a:t>23</a:t>
            </a:fld>
            <a:endParaRPr lang="en-US" smtClean="0"/>
          </a:p>
        </p:txBody>
      </p:sp>
      <p:sp>
        <p:nvSpPr>
          <p:cNvPr id="76804" name="Rectangle 4"/>
          <p:cNvSpPr>
            <a:spLocks noRot="1" noChangeArrowheads="1" noTextEdit="1"/>
          </p:cNvSpPr>
          <p:nvPr>
            <p:ph type="sldImg"/>
          </p:nvPr>
        </p:nvSpPr>
        <p:spPr>
          <a:ln/>
        </p:spPr>
      </p:sp>
      <p:sp>
        <p:nvSpPr>
          <p:cNvPr id="76805" name="Rectangle 5"/>
          <p:cNvSpPr>
            <a:spLocks noGrp="1" noChangeArrowheads="1"/>
          </p:cNvSpPr>
          <p:nvPr>
            <p:ph type="body" idx="1"/>
          </p:nvPr>
        </p:nvSpPr>
        <p:spPr>
          <a:noFill/>
        </p:spPr>
        <p:txBody>
          <a:bodyPr/>
          <a:lstStyle/>
          <a:p>
            <a:pPr eaLnBrk="1" hangingPunct="1"/>
            <a:r>
              <a:rPr lang="en-US" smtClean="0"/>
              <a:t>The activity rate for each cost pool is computed by dividing the total cost for an activity cost pool by the total activity for that pool.  For example, the customer orders activity rate is $320 per order.  Importantly, this is an average figure.</a:t>
            </a:r>
          </a:p>
          <a:p>
            <a:pPr eaLnBrk="1" hangingPunct="1"/>
            <a:r>
              <a:rPr lang="en-US" smtClean="0"/>
              <a:t>Notice, the “other” cost pool does not have an activity rate. This is because these organization-sustaining costs will not be assigned to customer orders. </a:t>
            </a:r>
          </a:p>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dt" sz="quarter" idx="1"/>
          </p:nvPr>
        </p:nvSpPr>
        <p:spPr>
          <a:noFill/>
        </p:spPr>
        <p:txBody>
          <a:bodyPr/>
          <a:lstStyle/>
          <a:p>
            <a:r>
              <a:rPr lang="en-US" smtClean="0"/>
              <a:t>8-</a:t>
            </a:r>
            <a:fld id="{C876FFC6-8760-4F81-A193-4A4B0229AEA7}" type="slidenum">
              <a:rPr lang="en-US" smtClean="0"/>
              <a:pPr/>
              <a:t>24</a:t>
            </a:fld>
            <a:endParaRPr lang="en-US" smtClean="0"/>
          </a:p>
        </p:txBody>
      </p:sp>
      <p:sp>
        <p:nvSpPr>
          <p:cNvPr id="77827" name="Rectangle 7"/>
          <p:cNvSpPr>
            <a:spLocks noGrp="1" noChangeArrowheads="1"/>
          </p:cNvSpPr>
          <p:nvPr>
            <p:ph type="sldNum" sz="quarter" idx="5"/>
          </p:nvPr>
        </p:nvSpPr>
        <p:spPr>
          <a:noFill/>
        </p:spPr>
        <p:txBody>
          <a:bodyPr/>
          <a:lstStyle/>
          <a:p>
            <a:fld id="{D07D9591-2829-44E6-BB5F-ABE3F8C29362}" type="slidenum">
              <a:rPr lang="en-US" smtClean="0"/>
              <a:pPr/>
              <a:t>24</a:t>
            </a:fld>
            <a:endParaRPr lang="en-US" smtClean="0"/>
          </a:p>
        </p:txBody>
      </p:sp>
      <p:sp>
        <p:nvSpPr>
          <p:cNvPr id="77828" name="Rectangle 4"/>
          <p:cNvSpPr>
            <a:spLocks noRot="1" noChangeArrowheads="1" noTextEdit="1"/>
          </p:cNvSpPr>
          <p:nvPr>
            <p:ph type="sldImg"/>
          </p:nvPr>
        </p:nvSpPr>
        <p:spPr>
          <a:ln/>
        </p:spPr>
      </p:sp>
      <p:sp>
        <p:nvSpPr>
          <p:cNvPr id="77829" name="Rectangle 5"/>
          <p:cNvSpPr>
            <a:spLocks noGrp="1" noChangeArrowheads="1"/>
          </p:cNvSpPr>
          <p:nvPr>
            <p:ph type="body" idx="1"/>
          </p:nvPr>
        </p:nvSpPr>
        <p:spPr>
          <a:noFill/>
        </p:spPr>
        <p:txBody>
          <a:bodyPr/>
          <a:lstStyle/>
          <a:p>
            <a:pPr eaLnBrk="1" hangingPunct="1"/>
            <a:r>
              <a:rPr lang="en-US" smtClean="0"/>
              <a:t>Before proceeding, let’s get a visual perspective of the Classic Brass ABC system. The direct materials, direct labor and shipping costs were directly traced to customer orders.</a:t>
            </a:r>
          </a:p>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dt" sz="quarter" idx="1"/>
          </p:nvPr>
        </p:nvSpPr>
        <p:spPr>
          <a:noFill/>
        </p:spPr>
        <p:txBody>
          <a:bodyPr/>
          <a:lstStyle/>
          <a:p>
            <a:r>
              <a:rPr lang="en-US" smtClean="0"/>
              <a:t>8-</a:t>
            </a:r>
            <a:fld id="{DA3DDACE-7615-40D4-9C24-ABCC3A6F084A}" type="slidenum">
              <a:rPr lang="en-US" smtClean="0"/>
              <a:pPr/>
              <a:t>25</a:t>
            </a:fld>
            <a:endParaRPr lang="en-US" smtClean="0"/>
          </a:p>
        </p:txBody>
      </p:sp>
      <p:sp>
        <p:nvSpPr>
          <p:cNvPr id="78851" name="Rectangle 7"/>
          <p:cNvSpPr>
            <a:spLocks noGrp="1" noChangeArrowheads="1"/>
          </p:cNvSpPr>
          <p:nvPr>
            <p:ph type="sldNum" sz="quarter" idx="5"/>
          </p:nvPr>
        </p:nvSpPr>
        <p:spPr>
          <a:noFill/>
        </p:spPr>
        <p:txBody>
          <a:bodyPr/>
          <a:lstStyle/>
          <a:p>
            <a:fld id="{F44A300A-331A-4FBE-8901-E8AB0EE930C4}" type="slidenum">
              <a:rPr lang="en-US" smtClean="0"/>
              <a:pPr/>
              <a:t>25</a:t>
            </a:fld>
            <a:endParaRPr lang="en-US" smtClean="0"/>
          </a:p>
        </p:txBody>
      </p:sp>
      <p:sp>
        <p:nvSpPr>
          <p:cNvPr id="78852" name="Rectangle 4"/>
          <p:cNvSpPr>
            <a:spLocks noRot="1" noChangeArrowheads="1" noTextEdit="1"/>
          </p:cNvSpPr>
          <p:nvPr>
            <p:ph type="sldImg"/>
          </p:nvPr>
        </p:nvSpPr>
        <p:spPr>
          <a:ln/>
        </p:spPr>
      </p:sp>
      <p:sp>
        <p:nvSpPr>
          <p:cNvPr id="78853" name="Rectangle 5"/>
          <p:cNvSpPr>
            <a:spLocks noGrp="1" noChangeArrowheads="1"/>
          </p:cNvSpPr>
          <p:nvPr>
            <p:ph type="body" idx="1"/>
          </p:nvPr>
        </p:nvSpPr>
        <p:spPr>
          <a:noFill/>
        </p:spPr>
        <p:txBody>
          <a:bodyPr/>
          <a:lstStyle/>
          <a:p>
            <a:pPr eaLnBrk="1" hangingPunct="1"/>
            <a:r>
              <a:rPr lang="en-US" smtClean="0"/>
              <a:t>The first-stage allocation process assigned the remaining overhead costs to the five activity cost pools.</a:t>
            </a:r>
          </a:p>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type="dt" sz="quarter" idx="1"/>
          </p:nvPr>
        </p:nvSpPr>
        <p:spPr>
          <a:noFill/>
        </p:spPr>
        <p:txBody>
          <a:bodyPr/>
          <a:lstStyle/>
          <a:p>
            <a:r>
              <a:rPr lang="en-US" smtClean="0"/>
              <a:t>8-</a:t>
            </a:r>
            <a:fld id="{4EF0807B-C13F-4B5E-B85A-3DB70FCE1263}" type="slidenum">
              <a:rPr lang="en-US" smtClean="0"/>
              <a:pPr/>
              <a:t>26</a:t>
            </a:fld>
            <a:endParaRPr lang="en-US" smtClean="0"/>
          </a:p>
        </p:txBody>
      </p:sp>
      <p:sp>
        <p:nvSpPr>
          <p:cNvPr id="79875" name="Rectangle 7"/>
          <p:cNvSpPr>
            <a:spLocks noGrp="1" noChangeArrowheads="1"/>
          </p:cNvSpPr>
          <p:nvPr>
            <p:ph type="sldNum" sz="quarter" idx="5"/>
          </p:nvPr>
        </p:nvSpPr>
        <p:spPr>
          <a:noFill/>
        </p:spPr>
        <p:txBody>
          <a:bodyPr/>
          <a:lstStyle/>
          <a:p>
            <a:fld id="{F113FD69-A302-470A-BF92-80CD492BF193}" type="slidenum">
              <a:rPr lang="en-US" smtClean="0"/>
              <a:pPr/>
              <a:t>26</a:t>
            </a:fld>
            <a:endParaRPr lang="en-US" smtClean="0"/>
          </a:p>
        </p:txBody>
      </p:sp>
      <p:sp>
        <p:nvSpPr>
          <p:cNvPr id="79876" name="Rectangle 4"/>
          <p:cNvSpPr>
            <a:spLocks noRot="1" noChangeArrowheads="1" noTextEdit="1"/>
          </p:cNvSpPr>
          <p:nvPr>
            <p:ph type="sldImg"/>
          </p:nvPr>
        </p:nvSpPr>
        <p:spPr>
          <a:ln/>
        </p:spPr>
      </p:sp>
      <p:sp>
        <p:nvSpPr>
          <p:cNvPr id="79877" name="Rectangle 5"/>
          <p:cNvSpPr>
            <a:spLocks noGrp="1" noChangeArrowheads="1"/>
          </p:cNvSpPr>
          <p:nvPr>
            <p:ph type="body" idx="1"/>
          </p:nvPr>
        </p:nvSpPr>
        <p:spPr>
          <a:noFill/>
        </p:spPr>
        <p:txBody>
          <a:bodyPr/>
          <a:lstStyle/>
          <a:p>
            <a:pPr eaLnBrk="1" hangingPunct="1"/>
            <a:r>
              <a:rPr lang="en-US" smtClean="0"/>
              <a:t>Then, activity measures were identified, activity levels were determined, and activity rates were computed for each activity as shown earlier.  These rates will be used in the next step to assign overhead costs to customer orders.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dt" sz="quarter" idx="1"/>
          </p:nvPr>
        </p:nvSpPr>
        <p:spPr>
          <a:noFill/>
        </p:spPr>
        <p:txBody>
          <a:bodyPr/>
          <a:lstStyle/>
          <a:p>
            <a:r>
              <a:rPr lang="en-US" smtClean="0"/>
              <a:t>8-</a:t>
            </a:r>
            <a:fld id="{BA9E35EE-F24C-42BC-89A1-060569B314EC}" type="slidenum">
              <a:rPr lang="en-US" smtClean="0"/>
              <a:pPr/>
              <a:t>27</a:t>
            </a:fld>
            <a:endParaRPr lang="en-US" smtClean="0"/>
          </a:p>
        </p:txBody>
      </p:sp>
      <p:sp>
        <p:nvSpPr>
          <p:cNvPr id="80899" name="Rectangle 7"/>
          <p:cNvSpPr>
            <a:spLocks noGrp="1" noChangeArrowheads="1"/>
          </p:cNvSpPr>
          <p:nvPr>
            <p:ph type="sldNum" sz="quarter" idx="5"/>
          </p:nvPr>
        </p:nvSpPr>
        <p:spPr>
          <a:noFill/>
        </p:spPr>
        <p:txBody>
          <a:bodyPr/>
          <a:lstStyle/>
          <a:p>
            <a:fld id="{3FDE46D2-5E90-497F-97D3-88BFB32F20D6}" type="slidenum">
              <a:rPr lang="en-US" smtClean="0"/>
              <a:pPr/>
              <a:t>27</a:t>
            </a:fld>
            <a:endParaRPr lang="en-US" smtClean="0"/>
          </a:p>
        </p:txBody>
      </p:sp>
      <p:sp>
        <p:nvSpPr>
          <p:cNvPr id="80900" name="Rectangle 4"/>
          <p:cNvSpPr>
            <a:spLocks noRot="1" noChangeArrowheads="1" noTextEdit="1"/>
          </p:cNvSpPr>
          <p:nvPr>
            <p:ph type="sldImg"/>
          </p:nvPr>
        </p:nvSpPr>
        <p:spPr>
          <a:ln/>
        </p:spPr>
      </p:sp>
      <p:sp>
        <p:nvSpPr>
          <p:cNvPr id="80901" name="Rectangle 5"/>
          <p:cNvSpPr>
            <a:spLocks noGrp="1" noChangeArrowheads="1"/>
          </p:cNvSpPr>
          <p:nvPr>
            <p:ph type="body" idx="1"/>
          </p:nvPr>
        </p:nvSpPr>
        <p:spPr>
          <a:noFill/>
        </p:spPr>
        <p:txBody>
          <a:bodyPr/>
          <a:lstStyle/>
          <a:p>
            <a:pPr eaLnBrk="1" hangingPunct="1"/>
            <a:r>
              <a:rPr lang="en-US" smtClean="0"/>
              <a:t>The data needed to assign overhead costs to Classic Brass’ two products—standard stanchions and custom compass housings—are as shown. Notice:</a:t>
            </a:r>
          </a:p>
          <a:p>
            <a:pPr eaLnBrk="1" hangingPunct="1">
              <a:buFontTx/>
              <a:buChar char="•"/>
            </a:pPr>
            <a:r>
              <a:rPr lang="en-US" smtClean="0"/>
              <a:t>  600 customer orders were placed for standard stanchions and 400 customer orders</a:t>
            </a:r>
            <a:br>
              <a:rPr lang="en-US" smtClean="0"/>
            </a:br>
            <a:r>
              <a:rPr lang="en-US" smtClean="0"/>
              <a:t>    were placed for custom compass housings.</a:t>
            </a:r>
          </a:p>
          <a:p>
            <a:pPr eaLnBrk="1" hangingPunct="1">
              <a:buFontTx/>
              <a:buChar char="•"/>
            </a:pPr>
            <a:r>
              <a:rPr lang="en-US" smtClean="0"/>
              <a:t>  All 400 product designs related to custom compass housings.</a:t>
            </a:r>
          </a:p>
          <a:p>
            <a:pPr eaLnBrk="1" hangingPunct="1">
              <a:buFontTx/>
              <a:buChar char="•"/>
            </a:pPr>
            <a:r>
              <a:rPr lang="en-US" smtClean="0"/>
              <a:t>  Standard stanchions consumed 17,500 machine-hours and custom compass</a:t>
            </a:r>
            <a:br>
              <a:rPr lang="en-US" smtClean="0"/>
            </a:br>
            <a:r>
              <a:rPr lang="en-US" smtClean="0"/>
              <a:t>    housings consumed 2,500 machine-hours.</a:t>
            </a:r>
          </a:p>
          <a:p>
            <a:pPr eaLnBrk="1" hangingPunct="1"/>
            <a:r>
              <a:rPr lang="en-US" smtClean="0"/>
              <a:t/>
            </a:r>
            <a:br>
              <a:rPr lang="en-US" smtClean="0"/>
            </a:br>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dt" sz="quarter" idx="1"/>
          </p:nvPr>
        </p:nvSpPr>
        <p:spPr>
          <a:noFill/>
        </p:spPr>
        <p:txBody>
          <a:bodyPr/>
          <a:lstStyle/>
          <a:p>
            <a:r>
              <a:rPr lang="en-US" smtClean="0"/>
              <a:t>8-</a:t>
            </a:r>
            <a:fld id="{8D3204F2-AA2F-4BD3-BAFB-D8A014B46EEA}" type="slidenum">
              <a:rPr lang="en-US" smtClean="0"/>
              <a:pPr/>
              <a:t>28</a:t>
            </a:fld>
            <a:endParaRPr lang="en-US" smtClean="0"/>
          </a:p>
        </p:txBody>
      </p:sp>
      <p:sp>
        <p:nvSpPr>
          <p:cNvPr id="81923" name="Rectangle 7"/>
          <p:cNvSpPr>
            <a:spLocks noGrp="1" noChangeArrowheads="1"/>
          </p:cNvSpPr>
          <p:nvPr>
            <p:ph type="sldNum" sz="quarter" idx="5"/>
          </p:nvPr>
        </p:nvSpPr>
        <p:spPr>
          <a:noFill/>
        </p:spPr>
        <p:txBody>
          <a:bodyPr/>
          <a:lstStyle/>
          <a:p>
            <a:fld id="{38C7A5A8-4FE8-404B-AA81-26B078BD0F07}" type="slidenum">
              <a:rPr lang="en-US" smtClean="0"/>
              <a:pPr/>
              <a:t>28</a:t>
            </a:fld>
            <a:endParaRPr lang="en-US" smtClean="0"/>
          </a:p>
        </p:txBody>
      </p:sp>
      <p:sp>
        <p:nvSpPr>
          <p:cNvPr id="81924" name="Rectangle 4"/>
          <p:cNvSpPr>
            <a:spLocks noRot="1" noChangeArrowheads="1" noTextEdit="1"/>
          </p:cNvSpPr>
          <p:nvPr>
            <p:ph type="sldImg"/>
          </p:nvPr>
        </p:nvSpPr>
        <p:spPr>
          <a:ln/>
        </p:spPr>
      </p:sp>
      <p:sp>
        <p:nvSpPr>
          <p:cNvPr id="81925" name="Rectangle 5"/>
          <p:cNvSpPr>
            <a:spLocks noGrp="1" noChangeArrowheads="1"/>
          </p:cNvSpPr>
          <p:nvPr>
            <p:ph type="body" idx="1"/>
          </p:nvPr>
        </p:nvSpPr>
        <p:spPr>
          <a:noFill/>
        </p:spPr>
        <p:txBody>
          <a:bodyPr/>
          <a:lstStyle/>
          <a:p>
            <a:pPr eaLnBrk="1" hangingPunct="1"/>
            <a:r>
              <a:rPr lang="en-US" smtClean="0"/>
              <a:t>The overhead cost assignments to standard stanchions and custom compass housings are as shown. Notice:</a:t>
            </a:r>
          </a:p>
          <a:p>
            <a:pPr eaLnBrk="1" hangingPunct="1"/>
            <a:r>
              <a:rPr lang="en-US" smtClean="0"/>
              <a:t>The total overhead costs assigned to standard stanchions and custom compass housings are $524,500 and $427,500, respectively, for a total of $952,000 assigned to the two products..</a:t>
            </a:r>
          </a:p>
          <a:p>
            <a:pPr eaLnBrk="1" hangingPunct="1"/>
            <a:r>
              <a:rPr lang="en-US" smtClean="0"/>
              <a:t>The total overhead costs assigned to products ($952,000) plus the total overhead costs not assigned to products ($858,000) equal the total overhead cost of $1,810,000 from slides 18 and 23. The overhead not assigned to products consists of customer relations ($367,500) and other ($490,500).</a:t>
            </a:r>
          </a:p>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dt" sz="quarter" idx="1"/>
          </p:nvPr>
        </p:nvSpPr>
        <p:spPr>
          <a:noFill/>
        </p:spPr>
        <p:txBody>
          <a:bodyPr/>
          <a:lstStyle/>
          <a:p>
            <a:r>
              <a:rPr lang="en-US" smtClean="0"/>
              <a:t>8-</a:t>
            </a:r>
            <a:fld id="{68F74E9D-7E32-4DB4-8291-3B42F6200F21}" type="slidenum">
              <a:rPr lang="en-US" smtClean="0"/>
              <a:pPr/>
              <a:t>29</a:t>
            </a:fld>
            <a:endParaRPr lang="en-US" smtClean="0"/>
          </a:p>
        </p:txBody>
      </p:sp>
      <p:sp>
        <p:nvSpPr>
          <p:cNvPr id="82947" name="Rectangle 7"/>
          <p:cNvSpPr>
            <a:spLocks noGrp="1" noChangeArrowheads="1"/>
          </p:cNvSpPr>
          <p:nvPr>
            <p:ph type="sldNum" sz="quarter" idx="5"/>
          </p:nvPr>
        </p:nvSpPr>
        <p:spPr>
          <a:noFill/>
        </p:spPr>
        <p:txBody>
          <a:bodyPr/>
          <a:lstStyle/>
          <a:p>
            <a:fld id="{F9E27398-0D07-4937-8A33-7DCAA078AC00}" type="slidenum">
              <a:rPr lang="en-US" smtClean="0"/>
              <a:pPr/>
              <a:t>29</a:t>
            </a:fld>
            <a:endParaRPr lang="en-US" smtClean="0"/>
          </a:p>
        </p:txBody>
      </p:sp>
      <p:sp>
        <p:nvSpPr>
          <p:cNvPr id="82948" name="Rectangle 4"/>
          <p:cNvSpPr>
            <a:spLocks noRot="1" noChangeArrowheads="1" noTextEdit="1"/>
          </p:cNvSpPr>
          <p:nvPr>
            <p:ph type="sldImg"/>
          </p:nvPr>
        </p:nvSpPr>
        <p:spPr>
          <a:ln/>
        </p:spPr>
      </p:sp>
      <p:sp>
        <p:nvSpPr>
          <p:cNvPr id="82949" name="Rectangle 5"/>
          <p:cNvSpPr>
            <a:spLocks noGrp="1" noChangeArrowheads="1"/>
          </p:cNvSpPr>
          <p:nvPr>
            <p:ph type="body" idx="1"/>
          </p:nvPr>
        </p:nvSpPr>
        <p:spPr>
          <a:noFill/>
        </p:spPr>
        <p:txBody>
          <a:bodyPr/>
          <a:lstStyle/>
          <a:p>
            <a:pPr eaLnBrk="1" hangingPunct="1"/>
            <a:r>
              <a:rPr lang="en-US" smtClean="0"/>
              <a:t>Windward Yachts placed three orders.  Two orders were for 150 standard stanchions each, and one order was for one custom compass housing.  The 300 standard stanchions required 175 machine-hours, and the custom compass housing required 2 machine-hours.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8-</a:t>
            </a:r>
            <a:fld id="{A2B5CC9E-06A8-4052-B70F-C18AB7D945B9}" type="slidenum">
              <a:rPr lang="en-US" smtClean="0"/>
              <a:pPr/>
              <a:t>3</a:t>
            </a:fld>
            <a:endParaRPr lang="en-US" smtClean="0"/>
          </a:p>
        </p:txBody>
      </p:sp>
      <p:sp>
        <p:nvSpPr>
          <p:cNvPr id="56323" name="Rectangle 7"/>
          <p:cNvSpPr>
            <a:spLocks noGrp="1" noChangeArrowheads="1"/>
          </p:cNvSpPr>
          <p:nvPr>
            <p:ph type="sldNum" sz="quarter" idx="5"/>
          </p:nvPr>
        </p:nvSpPr>
        <p:spPr>
          <a:noFill/>
        </p:spPr>
        <p:txBody>
          <a:bodyPr/>
          <a:lstStyle/>
          <a:p>
            <a:fld id="{F99F9AE6-99EC-477D-9621-24ACB8ACB16B}" type="slidenum">
              <a:rPr lang="en-US" smtClean="0"/>
              <a:pPr/>
              <a:t>3</a:t>
            </a:fld>
            <a:endParaRPr lang="en-US" smtClean="0"/>
          </a:p>
        </p:txBody>
      </p:sp>
      <p:sp>
        <p:nvSpPr>
          <p:cNvPr id="56324" name="Rectangle 4"/>
          <p:cNvSpPr>
            <a:spLocks noRot="1" noChangeArrowheads="1" noTextEdit="1"/>
          </p:cNvSpPr>
          <p:nvPr>
            <p:ph type="sldImg"/>
          </p:nvPr>
        </p:nvSpPr>
        <p:spPr>
          <a:ln/>
        </p:spPr>
      </p:sp>
      <p:sp>
        <p:nvSpPr>
          <p:cNvPr id="56325" name="Rectangle 5"/>
          <p:cNvSpPr>
            <a:spLocks noGrp="1" noChangeArrowheads="1"/>
          </p:cNvSpPr>
          <p:nvPr>
            <p:ph type="body" idx="1"/>
          </p:nvPr>
        </p:nvSpPr>
        <p:spPr>
          <a:noFill/>
        </p:spPr>
        <p:txBody>
          <a:bodyPr/>
          <a:lstStyle/>
          <a:p>
            <a:pPr eaLnBrk="1" hangingPunct="1"/>
            <a:r>
              <a:rPr lang="en-US" smtClean="0"/>
              <a:t>ABC differs from traditional cost accounting in three ways.  The first is:</a:t>
            </a:r>
          </a:p>
          <a:p>
            <a:pPr eaLnBrk="1" hangingPunct="1"/>
            <a:r>
              <a:rPr lang="en-US" smtClean="0">
                <a:sym typeface="Wingdings" pitchFamily="2" charset="2"/>
              </a:rPr>
              <a:t>  Nonmanufacturing as well as manufacturing costs may be assigned to products,</a:t>
            </a:r>
            <a:br>
              <a:rPr lang="en-US" smtClean="0">
                <a:sym typeface="Wingdings" pitchFamily="2" charset="2"/>
              </a:rPr>
            </a:br>
            <a:r>
              <a:rPr lang="en-US" smtClean="0">
                <a:sym typeface="Wingdings" pitchFamily="2" charset="2"/>
              </a:rPr>
              <a:t>      but only on a cause-and-effect basis.  For example, ABC systems can assign sales</a:t>
            </a:r>
            <a:br>
              <a:rPr lang="en-US" smtClean="0">
                <a:sym typeface="Wingdings" pitchFamily="2" charset="2"/>
              </a:rPr>
            </a:br>
            <a:r>
              <a:rPr lang="en-US" smtClean="0">
                <a:sym typeface="Wingdings" pitchFamily="2" charset="2"/>
              </a:rPr>
              <a:t>      commissions, shipping costs, and warranty repair costs to specific products.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dt" sz="quarter" idx="1"/>
          </p:nvPr>
        </p:nvSpPr>
        <p:spPr>
          <a:noFill/>
        </p:spPr>
        <p:txBody>
          <a:bodyPr/>
          <a:lstStyle/>
          <a:p>
            <a:r>
              <a:rPr lang="en-US" smtClean="0"/>
              <a:t>8-</a:t>
            </a:r>
            <a:fld id="{8E0F6E1A-AC7E-4402-8BC7-0DDE2ACEDB39}" type="slidenum">
              <a:rPr lang="en-US" smtClean="0"/>
              <a:pPr/>
              <a:t>30</a:t>
            </a:fld>
            <a:endParaRPr lang="en-US" smtClean="0"/>
          </a:p>
        </p:txBody>
      </p:sp>
      <p:sp>
        <p:nvSpPr>
          <p:cNvPr id="83971" name="Rectangle 7"/>
          <p:cNvSpPr>
            <a:spLocks noGrp="1" noChangeArrowheads="1"/>
          </p:cNvSpPr>
          <p:nvPr>
            <p:ph type="sldNum" sz="quarter" idx="5"/>
          </p:nvPr>
        </p:nvSpPr>
        <p:spPr>
          <a:noFill/>
        </p:spPr>
        <p:txBody>
          <a:bodyPr/>
          <a:lstStyle/>
          <a:p>
            <a:fld id="{1A2660AA-5EF3-433B-9CE3-F386C95942F9}" type="slidenum">
              <a:rPr lang="en-US" smtClean="0"/>
              <a:pPr/>
              <a:t>30</a:t>
            </a:fld>
            <a:endParaRPr lang="en-US" smtClean="0"/>
          </a:p>
        </p:txBody>
      </p:sp>
      <p:sp>
        <p:nvSpPr>
          <p:cNvPr id="83972" name="Rectangle 4"/>
          <p:cNvSpPr>
            <a:spLocks noRot="1" noChangeArrowheads="1" noTextEdit="1"/>
          </p:cNvSpPr>
          <p:nvPr>
            <p:ph type="sldImg"/>
          </p:nvPr>
        </p:nvSpPr>
        <p:spPr>
          <a:ln/>
        </p:spPr>
      </p:sp>
      <p:sp>
        <p:nvSpPr>
          <p:cNvPr id="83973" name="Rectangle 5"/>
          <p:cNvSpPr>
            <a:spLocks noGrp="1" noChangeArrowheads="1"/>
          </p:cNvSpPr>
          <p:nvPr>
            <p:ph type="body" idx="1"/>
          </p:nvPr>
        </p:nvSpPr>
        <p:spPr>
          <a:noFill/>
        </p:spPr>
        <p:txBody>
          <a:bodyPr/>
          <a:lstStyle/>
          <a:p>
            <a:pPr eaLnBrk="1" hangingPunct="1"/>
            <a:r>
              <a:rPr lang="en-US" smtClean="0"/>
              <a:t>The total overhead cost assigned to Windward Yachts ($6,423) is calculated as shown.</a:t>
            </a:r>
          </a:p>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dt" sz="quarter" idx="1"/>
          </p:nvPr>
        </p:nvSpPr>
        <p:spPr>
          <a:noFill/>
        </p:spPr>
        <p:txBody>
          <a:bodyPr/>
          <a:lstStyle/>
          <a:p>
            <a:r>
              <a:rPr lang="en-US" smtClean="0"/>
              <a:t>8-</a:t>
            </a:r>
            <a:fld id="{82F9FD74-AD8F-40FB-B270-D8F255BF601E}" type="slidenum">
              <a:rPr lang="en-US" smtClean="0"/>
              <a:pPr/>
              <a:t>31</a:t>
            </a:fld>
            <a:endParaRPr lang="en-US" smtClean="0"/>
          </a:p>
        </p:txBody>
      </p:sp>
      <p:sp>
        <p:nvSpPr>
          <p:cNvPr id="84995" name="Rectangle 7"/>
          <p:cNvSpPr>
            <a:spLocks noGrp="1" noChangeArrowheads="1"/>
          </p:cNvSpPr>
          <p:nvPr>
            <p:ph type="sldNum" sz="quarter" idx="5"/>
          </p:nvPr>
        </p:nvSpPr>
        <p:spPr>
          <a:noFill/>
        </p:spPr>
        <p:txBody>
          <a:bodyPr/>
          <a:lstStyle/>
          <a:p>
            <a:fld id="{5F90398B-9679-485D-916A-029F3EA91557}" type="slidenum">
              <a:rPr lang="en-US" smtClean="0"/>
              <a:pPr/>
              <a:t>31</a:t>
            </a:fld>
            <a:endParaRPr lang="en-US" smtClean="0"/>
          </a:p>
        </p:txBody>
      </p:sp>
      <p:sp>
        <p:nvSpPr>
          <p:cNvPr id="84996" name="Rectangle 4"/>
          <p:cNvSpPr>
            <a:spLocks noRot="1" noChangeArrowheads="1" noTextEdit="1"/>
          </p:cNvSpPr>
          <p:nvPr>
            <p:ph type="sldImg"/>
          </p:nvPr>
        </p:nvSpPr>
        <p:spPr>
          <a:ln/>
        </p:spPr>
      </p:sp>
      <p:sp>
        <p:nvSpPr>
          <p:cNvPr id="84997" name="Rectangle 5"/>
          <p:cNvSpPr>
            <a:spLocks noGrp="1" noChangeArrowheads="1"/>
          </p:cNvSpPr>
          <p:nvPr>
            <p:ph type="body" idx="1"/>
          </p:nvPr>
        </p:nvSpPr>
        <p:spPr>
          <a:noFill/>
        </p:spPr>
        <p:txBody>
          <a:bodyPr/>
          <a:lstStyle/>
          <a:p>
            <a:pPr eaLnBrk="1" hangingPunct="1"/>
            <a:r>
              <a:rPr lang="en-US" smtClean="0"/>
              <a:t>One of the most common management reports prepared with ABC data is product profitability (product margin) reports.</a:t>
            </a:r>
          </a:p>
          <a:p>
            <a:pPr eaLnBrk="1" hangingPunct="1"/>
            <a:r>
              <a:rPr lang="en-US" smtClean="0"/>
              <a:t>The first step in computing product margins is to gather each product’s sales and direct cost data which are assumed to be as shown.</a:t>
            </a:r>
          </a:p>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type="dt" sz="quarter" idx="1"/>
          </p:nvPr>
        </p:nvSpPr>
        <p:spPr>
          <a:noFill/>
        </p:spPr>
        <p:txBody>
          <a:bodyPr/>
          <a:lstStyle/>
          <a:p>
            <a:r>
              <a:rPr lang="en-US" smtClean="0"/>
              <a:t>8-</a:t>
            </a:r>
            <a:fld id="{435F5F6B-6E60-42CE-BA4C-7C5B4FE9D715}" type="slidenum">
              <a:rPr lang="en-US" smtClean="0"/>
              <a:pPr/>
              <a:t>32</a:t>
            </a:fld>
            <a:endParaRPr lang="en-US" smtClean="0"/>
          </a:p>
        </p:txBody>
      </p:sp>
      <p:sp>
        <p:nvSpPr>
          <p:cNvPr id="86019" name="Rectangle 7"/>
          <p:cNvSpPr>
            <a:spLocks noGrp="1" noChangeArrowheads="1"/>
          </p:cNvSpPr>
          <p:nvPr>
            <p:ph type="sldNum" sz="quarter" idx="5"/>
          </p:nvPr>
        </p:nvSpPr>
        <p:spPr>
          <a:noFill/>
        </p:spPr>
        <p:txBody>
          <a:bodyPr/>
          <a:lstStyle/>
          <a:p>
            <a:fld id="{66395B62-CACA-471C-B018-066E211D7B60}" type="slidenum">
              <a:rPr lang="en-US" smtClean="0"/>
              <a:pPr/>
              <a:t>32</a:t>
            </a:fld>
            <a:endParaRPr lang="en-US" smtClean="0"/>
          </a:p>
        </p:txBody>
      </p:sp>
      <p:sp>
        <p:nvSpPr>
          <p:cNvPr id="86020" name="Rectangle 2"/>
          <p:cNvSpPr>
            <a:spLocks noRot="1" noChangeArrowheads="1" noTextEdit="1"/>
          </p:cNvSpPr>
          <p:nvPr>
            <p:ph type="sldImg"/>
          </p:nvPr>
        </p:nvSpPr>
        <p:spPr>
          <a:ln/>
        </p:spPr>
      </p:sp>
      <p:sp>
        <p:nvSpPr>
          <p:cNvPr id="86021" name="Rectangle 3"/>
          <p:cNvSpPr>
            <a:spLocks noGrp="1" noChangeArrowheads="1"/>
          </p:cNvSpPr>
          <p:nvPr>
            <p:ph type="body" idx="1"/>
          </p:nvPr>
        </p:nvSpPr>
        <p:spPr>
          <a:noFill/>
        </p:spPr>
        <p:txBody>
          <a:bodyPr/>
          <a:lstStyle/>
          <a:p>
            <a:pPr eaLnBrk="1" hangingPunct="1"/>
            <a:r>
              <a:rPr lang="en-US" smtClean="0"/>
              <a:t>The second step is to incorporate the previously computed activity-based cost assignments pertaining to each product.</a:t>
            </a:r>
          </a:p>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dt" sz="quarter" idx="1"/>
          </p:nvPr>
        </p:nvSpPr>
        <p:spPr>
          <a:noFill/>
        </p:spPr>
        <p:txBody>
          <a:bodyPr/>
          <a:lstStyle/>
          <a:p>
            <a:r>
              <a:rPr lang="en-US" smtClean="0"/>
              <a:t>8-</a:t>
            </a:r>
            <a:fld id="{E9796A0B-60C1-4179-BA10-F9151C1BC97C}" type="slidenum">
              <a:rPr lang="en-US" smtClean="0"/>
              <a:pPr/>
              <a:t>33</a:t>
            </a:fld>
            <a:endParaRPr lang="en-US" smtClean="0"/>
          </a:p>
        </p:txBody>
      </p:sp>
      <p:sp>
        <p:nvSpPr>
          <p:cNvPr id="87043" name="Rectangle 7"/>
          <p:cNvSpPr>
            <a:spLocks noGrp="1" noChangeArrowheads="1"/>
          </p:cNvSpPr>
          <p:nvPr>
            <p:ph type="sldNum" sz="quarter" idx="5"/>
          </p:nvPr>
        </p:nvSpPr>
        <p:spPr>
          <a:noFill/>
        </p:spPr>
        <p:txBody>
          <a:bodyPr/>
          <a:lstStyle/>
          <a:p>
            <a:fld id="{45F7F1A9-612D-4DD7-AED2-6870BFC998F2}" type="slidenum">
              <a:rPr lang="en-US" smtClean="0"/>
              <a:pPr/>
              <a:t>33</a:t>
            </a:fld>
            <a:endParaRPr lang="en-US" smtClean="0"/>
          </a:p>
        </p:txBody>
      </p:sp>
      <p:sp>
        <p:nvSpPr>
          <p:cNvPr id="87044" name="Rectangle 4"/>
          <p:cNvSpPr>
            <a:spLocks noRot="1" noChangeArrowheads="1" noTextEdit="1"/>
          </p:cNvSpPr>
          <p:nvPr>
            <p:ph type="sldImg"/>
          </p:nvPr>
        </p:nvSpPr>
        <p:spPr>
          <a:ln/>
        </p:spPr>
      </p:sp>
      <p:sp>
        <p:nvSpPr>
          <p:cNvPr id="87045" name="Rectangle 5"/>
          <p:cNvSpPr>
            <a:spLocks noGrp="1" noChangeArrowheads="1"/>
          </p:cNvSpPr>
          <p:nvPr>
            <p:ph type="body" idx="1"/>
          </p:nvPr>
        </p:nvSpPr>
        <p:spPr>
          <a:noFill/>
        </p:spPr>
        <p:txBody>
          <a:bodyPr/>
          <a:lstStyle/>
          <a:p>
            <a:pPr eaLnBrk="1" hangingPunct="1"/>
            <a:r>
              <a:rPr lang="en-US" smtClean="0"/>
              <a:t>The third step is to compute product margins ($906,250 for standard stanchions and a loss of $49,500 for custom compass housings) by deducting each product’s direct and indirect costs from its sales.</a:t>
            </a:r>
          </a:p>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type="dt" sz="quarter" idx="1"/>
          </p:nvPr>
        </p:nvSpPr>
        <p:spPr>
          <a:noFill/>
        </p:spPr>
        <p:txBody>
          <a:bodyPr/>
          <a:lstStyle/>
          <a:p>
            <a:r>
              <a:rPr lang="en-US" smtClean="0"/>
              <a:t>8-</a:t>
            </a:r>
            <a:fld id="{BB51A5CB-A4AF-43FF-B1FA-E81C4BDB95CB}" type="slidenum">
              <a:rPr lang="en-US" smtClean="0"/>
              <a:pPr/>
              <a:t>34</a:t>
            </a:fld>
            <a:endParaRPr lang="en-US" smtClean="0"/>
          </a:p>
        </p:txBody>
      </p:sp>
      <p:sp>
        <p:nvSpPr>
          <p:cNvPr id="88067" name="Rectangle 7"/>
          <p:cNvSpPr>
            <a:spLocks noGrp="1" noChangeArrowheads="1"/>
          </p:cNvSpPr>
          <p:nvPr>
            <p:ph type="sldNum" sz="quarter" idx="5"/>
          </p:nvPr>
        </p:nvSpPr>
        <p:spPr>
          <a:noFill/>
        </p:spPr>
        <p:txBody>
          <a:bodyPr/>
          <a:lstStyle/>
          <a:p>
            <a:fld id="{5264A52E-E12F-4C55-BBBC-76D0E9608CBD}" type="slidenum">
              <a:rPr lang="en-US" smtClean="0"/>
              <a:pPr/>
              <a:t>34</a:t>
            </a:fld>
            <a:endParaRPr lang="en-US" smtClean="0"/>
          </a:p>
        </p:txBody>
      </p:sp>
      <p:sp>
        <p:nvSpPr>
          <p:cNvPr id="88068" name="Rectangle 4"/>
          <p:cNvSpPr>
            <a:spLocks noRot="1" noChangeArrowheads="1" noTextEdit="1"/>
          </p:cNvSpPr>
          <p:nvPr>
            <p:ph type="sldImg"/>
          </p:nvPr>
        </p:nvSpPr>
        <p:spPr>
          <a:ln/>
        </p:spPr>
      </p:sp>
      <p:sp>
        <p:nvSpPr>
          <p:cNvPr id="88069" name="Rectangle 5"/>
          <p:cNvSpPr>
            <a:spLocks noGrp="1" noChangeArrowheads="1"/>
          </p:cNvSpPr>
          <p:nvPr>
            <p:ph type="body" idx="1"/>
          </p:nvPr>
        </p:nvSpPr>
        <p:spPr>
          <a:noFill/>
        </p:spPr>
        <p:txBody>
          <a:bodyPr/>
          <a:lstStyle/>
          <a:p>
            <a:pPr eaLnBrk="1" hangingPunct="1"/>
            <a:r>
              <a:rPr lang="en-US" smtClean="0"/>
              <a:t>The product margins can be reconciled with the company’s net operating loss as shown.</a:t>
            </a:r>
          </a:p>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type="dt" sz="quarter" idx="1"/>
          </p:nvPr>
        </p:nvSpPr>
        <p:spPr>
          <a:noFill/>
        </p:spPr>
        <p:txBody>
          <a:bodyPr/>
          <a:lstStyle/>
          <a:p>
            <a:r>
              <a:rPr lang="en-US" smtClean="0"/>
              <a:t>8-</a:t>
            </a:r>
            <a:fld id="{6BDC992D-DEE2-4C5C-BCB8-C6398DAB7E70}" type="slidenum">
              <a:rPr lang="en-US" smtClean="0"/>
              <a:pPr/>
              <a:t>35</a:t>
            </a:fld>
            <a:endParaRPr lang="en-US" smtClean="0"/>
          </a:p>
        </p:txBody>
      </p:sp>
      <p:sp>
        <p:nvSpPr>
          <p:cNvPr id="89091" name="Rectangle 7"/>
          <p:cNvSpPr>
            <a:spLocks noGrp="1" noChangeArrowheads="1"/>
          </p:cNvSpPr>
          <p:nvPr>
            <p:ph type="sldNum" sz="quarter" idx="5"/>
          </p:nvPr>
        </p:nvSpPr>
        <p:spPr>
          <a:noFill/>
        </p:spPr>
        <p:txBody>
          <a:bodyPr/>
          <a:lstStyle/>
          <a:p>
            <a:fld id="{587736E3-759E-48D0-876F-DE5C02C1BF7C}" type="slidenum">
              <a:rPr lang="en-US" smtClean="0"/>
              <a:pPr/>
              <a:t>35</a:t>
            </a:fld>
            <a:endParaRPr lang="en-US" smtClean="0"/>
          </a:p>
        </p:txBody>
      </p:sp>
      <p:sp>
        <p:nvSpPr>
          <p:cNvPr id="89092" name="Rectangle 4"/>
          <p:cNvSpPr>
            <a:spLocks noRot="1" noChangeArrowheads="1" noTextEdit="1"/>
          </p:cNvSpPr>
          <p:nvPr>
            <p:ph type="sldImg"/>
          </p:nvPr>
        </p:nvSpPr>
        <p:spPr>
          <a:ln/>
        </p:spPr>
      </p:sp>
      <p:sp>
        <p:nvSpPr>
          <p:cNvPr id="89093" name="Rectangle 5"/>
          <p:cNvSpPr>
            <a:spLocks noGrp="1" noChangeArrowheads="1"/>
          </p:cNvSpPr>
          <p:nvPr>
            <p:ph type="body" idx="1"/>
          </p:nvPr>
        </p:nvSpPr>
        <p:spPr>
          <a:noFill/>
        </p:spPr>
        <p:txBody>
          <a:bodyPr/>
          <a:lstStyle/>
          <a:p>
            <a:pPr eaLnBrk="1" hangingPunct="1"/>
            <a:r>
              <a:rPr lang="en-US" smtClean="0"/>
              <a:t>The first step in computing Windward Yachts’ customer margin is to gather its sales and direct cost data which are assumed to be as shown.</a:t>
            </a:r>
          </a:p>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Grp="1" noChangeArrowheads="1"/>
          </p:cNvSpPr>
          <p:nvPr>
            <p:ph type="dt" sz="quarter" idx="1"/>
          </p:nvPr>
        </p:nvSpPr>
        <p:spPr>
          <a:noFill/>
        </p:spPr>
        <p:txBody>
          <a:bodyPr/>
          <a:lstStyle/>
          <a:p>
            <a:r>
              <a:rPr lang="en-US" smtClean="0"/>
              <a:t>8-</a:t>
            </a:r>
            <a:fld id="{0471E8B8-2C60-46CF-92C2-73F27DEA57B1}" type="slidenum">
              <a:rPr lang="en-US" smtClean="0"/>
              <a:pPr/>
              <a:t>36</a:t>
            </a:fld>
            <a:endParaRPr lang="en-US" smtClean="0"/>
          </a:p>
        </p:txBody>
      </p:sp>
      <p:sp>
        <p:nvSpPr>
          <p:cNvPr id="90115" name="Rectangle 7"/>
          <p:cNvSpPr>
            <a:spLocks noGrp="1" noChangeArrowheads="1"/>
          </p:cNvSpPr>
          <p:nvPr>
            <p:ph type="sldNum" sz="quarter" idx="5"/>
          </p:nvPr>
        </p:nvSpPr>
        <p:spPr>
          <a:noFill/>
        </p:spPr>
        <p:txBody>
          <a:bodyPr/>
          <a:lstStyle/>
          <a:p>
            <a:fld id="{5DD9A6EB-6FAD-4A88-AAFA-B774AC7B1A5D}" type="slidenum">
              <a:rPr lang="en-US" smtClean="0"/>
              <a:pPr/>
              <a:t>36</a:t>
            </a:fld>
            <a:endParaRPr lang="en-US" smtClean="0"/>
          </a:p>
        </p:txBody>
      </p:sp>
      <p:sp>
        <p:nvSpPr>
          <p:cNvPr id="90116" name="Rectangle 4"/>
          <p:cNvSpPr>
            <a:spLocks noRot="1" noChangeArrowheads="1" noTextEdit="1"/>
          </p:cNvSpPr>
          <p:nvPr>
            <p:ph type="sldImg"/>
          </p:nvPr>
        </p:nvSpPr>
        <p:spPr>
          <a:ln/>
        </p:spPr>
      </p:sp>
      <p:sp>
        <p:nvSpPr>
          <p:cNvPr id="90117" name="Rectangle 5"/>
          <p:cNvSpPr>
            <a:spLocks noGrp="1" noChangeArrowheads="1"/>
          </p:cNvSpPr>
          <p:nvPr>
            <p:ph type="body" idx="1"/>
          </p:nvPr>
        </p:nvSpPr>
        <p:spPr>
          <a:noFill/>
        </p:spPr>
        <p:txBody>
          <a:bodyPr/>
          <a:lstStyle/>
          <a:p>
            <a:pPr eaLnBrk="1" hangingPunct="1"/>
            <a:r>
              <a:rPr lang="en-US" smtClean="0"/>
              <a:t>The second step is to incorporate Windward Yachts’ previously computed activity-based cost assignments.</a:t>
            </a:r>
          </a:p>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type="dt" sz="quarter" idx="1"/>
          </p:nvPr>
        </p:nvSpPr>
        <p:spPr>
          <a:noFill/>
        </p:spPr>
        <p:txBody>
          <a:bodyPr/>
          <a:lstStyle/>
          <a:p>
            <a:r>
              <a:rPr lang="en-US" smtClean="0"/>
              <a:t>8-</a:t>
            </a:r>
            <a:fld id="{84735665-1FE9-48CD-A72E-AC1401A5D0E0}" type="slidenum">
              <a:rPr lang="en-US" smtClean="0"/>
              <a:pPr/>
              <a:t>37</a:t>
            </a:fld>
            <a:endParaRPr lang="en-US" smtClean="0"/>
          </a:p>
        </p:txBody>
      </p:sp>
      <p:sp>
        <p:nvSpPr>
          <p:cNvPr id="91139" name="Rectangle 7"/>
          <p:cNvSpPr>
            <a:spLocks noGrp="1" noChangeArrowheads="1"/>
          </p:cNvSpPr>
          <p:nvPr>
            <p:ph type="sldNum" sz="quarter" idx="5"/>
          </p:nvPr>
        </p:nvSpPr>
        <p:spPr>
          <a:noFill/>
        </p:spPr>
        <p:txBody>
          <a:bodyPr/>
          <a:lstStyle/>
          <a:p>
            <a:fld id="{CC76C1E8-7881-43FD-9771-45D21222F269}" type="slidenum">
              <a:rPr lang="en-US" smtClean="0"/>
              <a:pPr/>
              <a:t>37</a:t>
            </a:fld>
            <a:endParaRPr lang="en-US" smtClean="0"/>
          </a:p>
        </p:txBody>
      </p:sp>
      <p:sp>
        <p:nvSpPr>
          <p:cNvPr id="91140" name="Rectangle 4"/>
          <p:cNvSpPr>
            <a:spLocks noRot="1" noChangeArrowheads="1" noTextEdit="1"/>
          </p:cNvSpPr>
          <p:nvPr>
            <p:ph type="sldImg"/>
          </p:nvPr>
        </p:nvSpPr>
        <p:spPr>
          <a:ln/>
        </p:spPr>
      </p:sp>
      <p:sp>
        <p:nvSpPr>
          <p:cNvPr id="91141" name="Rectangle 5"/>
          <p:cNvSpPr>
            <a:spLocks noGrp="1" noChangeArrowheads="1"/>
          </p:cNvSpPr>
          <p:nvPr>
            <p:ph type="body" idx="1"/>
          </p:nvPr>
        </p:nvSpPr>
        <p:spPr>
          <a:noFill/>
        </p:spPr>
        <p:txBody>
          <a:bodyPr/>
          <a:lstStyle/>
          <a:p>
            <a:pPr eaLnBrk="1" hangingPunct="1"/>
            <a:r>
              <a:rPr lang="en-US" smtClean="0"/>
              <a:t>The third step is to compute Windward Yachts’ customer margin ($699) by deducting all its direct and indirect costs from its sales.</a:t>
            </a:r>
          </a:p>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type="dt" sz="quarter" idx="1"/>
          </p:nvPr>
        </p:nvSpPr>
        <p:spPr>
          <a:noFill/>
        </p:spPr>
        <p:txBody>
          <a:bodyPr/>
          <a:lstStyle/>
          <a:p>
            <a:r>
              <a:rPr lang="en-US" smtClean="0"/>
              <a:t>8-</a:t>
            </a:r>
            <a:fld id="{B079CC41-F9FF-4DD2-A735-BAC84BB8C4F4}" type="slidenum">
              <a:rPr lang="en-US" smtClean="0"/>
              <a:pPr/>
              <a:t>38</a:t>
            </a:fld>
            <a:endParaRPr lang="en-US" smtClean="0"/>
          </a:p>
        </p:txBody>
      </p:sp>
      <p:sp>
        <p:nvSpPr>
          <p:cNvPr id="92163" name="Rectangle 7"/>
          <p:cNvSpPr>
            <a:spLocks noGrp="1" noChangeArrowheads="1"/>
          </p:cNvSpPr>
          <p:nvPr>
            <p:ph type="sldNum" sz="quarter" idx="5"/>
          </p:nvPr>
        </p:nvSpPr>
        <p:spPr>
          <a:noFill/>
        </p:spPr>
        <p:txBody>
          <a:bodyPr/>
          <a:lstStyle/>
          <a:p>
            <a:fld id="{726E7FB4-290D-4A9C-AFEF-BF3671ABBD6F}" type="slidenum">
              <a:rPr lang="en-US" smtClean="0"/>
              <a:pPr/>
              <a:t>38</a:t>
            </a:fld>
            <a:endParaRPr lang="en-US" smtClean="0"/>
          </a:p>
        </p:txBody>
      </p:sp>
      <p:sp>
        <p:nvSpPr>
          <p:cNvPr id="92164" name="Rectangle 4"/>
          <p:cNvSpPr>
            <a:spLocks noRot="1" noChangeArrowheads="1" noTextEdit="1"/>
          </p:cNvSpPr>
          <p:nvPr>
            <p:ph type="sldImg"/>
          </p:nvPr>
        </p:nvSpPr>
        <p:spPr>
          <a:ln/>
        </p:spPr>
      </p:sp>
      <p:sp>
        <p:nvSpPr>
          <p:cNvPr id="92165" name="Rectangle 5"/>
          <p:cNvSpPr>
            <a:spLocks noGrp="1" noChangeArrowheads="1"/>
          </p:cNvSpPr>
          <p:nvPr>
            <p:ph type="body" idx="1"/>
          </p:nvPr>
        </p:nvSpPr>
        <p:spPr>
          <a:noFill/>
        </p:spPr>
        <p:txBody>
          <a:bodyPr/>
          <a:lstStyle/>
          <a:p>
            <a:pPr eaLnBrk="1" hangingPunct="1"/>
            <a:r>
              <a:rPr lang="en-US" smtClean="0"/>
              <a:t>The first step is to gather each product’s sales and direct cost data as shown.</a:t>
            </a:r>
          </a:p>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type="dt" sz="quarter" idx="1"/>
          </p:nvPr>
        </p:nvSpPr>
        <p:spPr>
          <a:noFill/>
        </p:spPr>
        <p:txBody>
          <a:bodyPr/>
          <a:lstStyle/>
          <a:p>
            <a:r>
              <a:rPr lang="en-US" smtClean="0"/>
              <a:t>8-</a:t>
            </a:r>
            <a:fld id="{209C2172-2071-48AF-AA22-31B202A61BBC}" type="slidenum">
              <a:rPr lang="en-US" smtClean="0"/>
              <a:pPr/>
              <a:t>39</a:t>
            </a:fld>
            <a:endParaRPr lang="en-US" smtClean="0"/>
          </a:p>
        </p:txBody>
      </p:sp>
      <p:sp>
        <p:nvSpPr>
          <p:cNvPr id="93187" name="Rectangle 7"/>
          <p:cNvSpPr>
            <a:spLocks noGrp="1" noChangeArrowheads="1"/>
          </p:cNvSpPr>
          <p:nvPr>
            <p:ph type="sldNum" sz="quarter" idx="5"/>
          </p:nvPr>
        </p:nvSpPr>
        <p:spPr>
          <a:noFill/>
        </p:spPr>
        <p:txBody>
          <a:bodyPr/>
          <a:lstStyle/>
          <a:p>
            <a:fld id="{4D59E4F1-9AB3-4B72-980D-48C90362DC85}" type="slidenum">
              <a:rPr lang="en-US" smtClean="0"/>
              <a:pPr/>
              <a:t>39</a:t>
            </a:fld>
            <a:endParaRPr lang="en-US" smtClean="0"/>
          </a:p>
        </p:txBody>
      </p:sp>
      <p:sp>
        <p:nvSpPr>
          <p:cNvPr id="93188" name="Rectangle 4"/>
          <p:cNvSpPr>
            <a:spLocks noRot="1" noChangeArrowheads="1" noTextEdit="1"/>
          </p:cNvSpPr>
          <p:nvPr>
            <p:ph type="sldImg"/>
          </p:nvPr>
        </p:nvSpPr>
        <p:spPr>
          <a:ln/>
        </p:spPr>
      </p:sp>
      <p:sp>
        <p:nvSpPr>
          <p:cNvPr id="93189" name="Rectangle 5"/>
          <p:cNvSpPr>
            <a:spLocks noGrp="1" noChangeArrowheads="1"/>
          </p:cNvSpPr>
          <p:nvPr>
            <p:ph type="body" idx="1"/>
          </p:nvPr>
        </p:nvSpPr>
        <p:spPr>
          <a:noFill/>
        </p:spPr>
        <p:txBody>
          <a:bodyPr/>
          <a:lstStyle/>
          <a:p>
            <a:pPr eaLnBrk="1" hangingPunct="1"/>
            <a:r>
              <a:rPr lang="en-US" smtClean="0"/>
              <a:t>The second step is to compute the plantwide overhead rate. Notice:</a:t>
            </a:r>
          </a:p>
          <a:p>
            <a:pPr eaLnBrk="1" hangingPunct="1">
              <a:buFontTx/>
              <a:buChar char="•"/>
            </a:pPr>
            <a:r>
              <a:rPr lang="en-US" smtClean="0"/>
              <a:t>  The numerator is the $1,000,000 of manufacturing overhead shown earlier.</a:t>
            </a:r>
          </a:p>
          <a:p>
            <a:pPr eaLnBrk="1" hangingPunct="1">
              <a:buFontTx/>
              <a:buChar char="•"/>
            </a:pPr>
            <a:r>
              <a:rPr lang="en-US" smtClean="0"/>
              <a:t>  The denominator is the 20,000 machine hours used for the order size activity from</a:t>
            </a:r>
            <a:br>
              <a:rPr lang="en-US" smtClean="0"/>
            </a:br>
            <a:r>
              <a:rPr lang="en-US" smtClean="0"/>
              <a:t>   the ABC system.</a:t>
            </a:r>
          </a:p>
          <a:p>
            <a:pPr eaLnBrk="1" hangingPunct="1">
              <a:buFontTx/>
              <a:buChar char="•"/>
            </a:pPr>
            <a:r>
              <a:rPr lang="en-US" smtClean="0"/>
              <a:t>  The plantwide overhead rate is $50 per machine-hour.</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8-</a:t>
            </a:r>
            <a:fld id="{F245B895-AF9B-4029-A708-77F54FB10FF7}" type="slidenum">
              <a:rPr lang="en-US" smtClean="0"/>
              <a:pPr/>
              <a:t>4</a:t>
            </a:fld>
            <a:endParaRPr lang="en-US" smtClean="0"/>
          </a:p>
        </p:txBody>
      </p:sp>
      <p:sp>
        <p:nvSpPr>
          <p:cNvPr id="57347" name="Rectangle 7"/>
          <p:cNvSpPr>
            <a:spLocks noGrp="1" noChangeArrowheads="1"/>
          </p:cNvSpPr>
          <p:nvPr>
            <p:ph type="sldNum" sz="quarter" idx="5"/>
          </p:nvPr>
        </p:nvSpPr>
        <p:spPr>
          <a:noFill/>
        </p:spPr>
        <p:txBody>
          <a:bodyPr/>
          <a:lstStyle/>
          <a:p>
            <a:fld id="{2A3AFE0F-4104-4A50-AADB-50424EA1BCC3}" type="slidenum">
              <a:rPr lang="en-US" smtClean="0"/>
              <a:pPr/>
              <a:t>4</a:t>
            </a:fld>
            <a:endParaRPr lang="en-US" smtClean="0"/>
          </a:p>
        </p:txBody>
      </p:sp>
      <p:sp>
        <p:nvSpPr>
          <p:cNvPr id="57348" name="Rectangle 4"/>
          <p:cNvSpPr>
            <a:spLocks noRot="1" noChangeArrowheads="1" noTextEdit="1"/>
          </p:cNvSpPr>
          <p:nvPr>
            <p:ph type="sldImg"/>
          </p:nvPr>
        </p:nvSpPr>
        <p:spPr>
          <a:ln/>
        </p:spPr>
      </p:sp>
      <p:sp>
        <p:nvSpPr>
          <p:cNvPr id="57349" name="Rectangle 5"/>
          <p:cNvSpPr>
            <a:spLocks noGrp="1" noChangeArrowheads="1"/>
          </p:cNvSpPr>
          <p:nvPr>
            <p:ph type="body" idx="1"/>
          </p:nvPr>
        </p:nvSpPr>
        <p:spPr>
          <a:noFill/>
        </p:spPr>
        <p:txBody>
          <a:bodyPr/>
          <a:lstStyle/>
          <a:p>
            <a:pPr eaLnBrk="1" hangingPunct="1"/>
            <a:r>
              <a:rPr lang="en-US" smtClean="0">
                <a:sym typeface="Wingdings" pitchFamily="2" charset="2"/>
              </a:rPr>
              <a:t>  Some manufacturing costs may be excluded from product costs.  This is because</a:t>
            </a:r>
            <a:br>
              <a:rPr lang="en-US" smtClean="0">
                <a:sym typeface="Wingdings" pitchFamily="2" charset="2"/>
              </a:rPr>
            </a:br>
            <a:r>
              <a:rPr lang="en-US" smtClean="0">
                <a:sym typeface="Wingdings" pitchFamily="2" charset="2"/>
              </a:rPr>
              <a:t>      ABC only assigns a cost to a product if decisions concerning that product will</a:t>
            </a:r>
            <a:br>
              <a:rPr lang="en-US" smtClean="0">
                <a:sym typeface="Wingdings" pitchFamily="2" charset="2"/>
              </a:rPr>
            </a:br>
            <a:r>
              <a:rPr lang="en-US" smtClean="0">
                <a:sym typeface="Wingdings" pitchFamily="2" charset="2"/>
              </a:rPr>
              <a:t>      cause changes in the cost.  ABC excludes two types of costs from product costs:</a:t>
            </a:r>
          </a:p>
          <a:p>
            <a:pPr lvl="1" eaLnBrk="1" hangingPunct="1">
              <a:buFontTx/>
              <a:buChar char="•"/>
            </a:pPr>
            <a:r>
              <a:rPr lang="en-US" smtClean="0">
                <a:sym typeface="Wingdings" pitchFamily="2" charset="2"/>
              </a:rPr>
              <a:t>  Organization-sustaining costs (which will be formally defined later); and</a:t>
            </a:r>
          </a:p>
          <a:p>
            <a:pPr lvl="1" eaLnBrk="1" hangingPunct="1">
              <a:buFontTx/>
              <a:buChar char="•"/>
            </a:pPr>
            <a:r>
              <a:rPr lang="en-US" smtClean="0">
                <a:sym typeface="Wingdings" pitchFamily="2" charset="2"/>
              </a:rPr>
              <a:t>  The costs of unused or idle capacity. </a:t>
            </a:r>
          </a:p>
          <a:p>
            <a:pPr eaLnBrk="1" hangingPunct="1"/>
            <a:endParaRPr lang="en-US" smtClean="0">
              <a:sym typeface="Wingdings" pitchFamily="2" charset="2"/>
            </a:endParaRPr>
          </a:p>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dt" sz="quarter" idx="1"/>
          </p:nvPr>
        </p:nvSpPr>
        <p:spPr>
          <a:noFill/>
        </p:spPr>
        <p:txBody>
          <a:bodyPr/>
          <a:lstStyle/>
          <a:p>
            <a:r>
              <a:rPr lang="en-US" smtClean="0"/>
              <a:t>8-</a:t>
            </a:r>
            <a:fld id="{98ABFB73-C367-494A-A612-72283BD20D59}" type="slidenum">
              <a:rPr lang="en-US" smtClean="0"/>
              <a:pPr/>
              <a:t>40</a:t>
            </a:fld>
            <a:endParaRPr lang="en-US" smtClean="0"/>
          </a:p>
        </p:txBody>
      </p:sp>
      <p:sp>
        <p:nvSpPr>
          <p:cNvPr id="94211" name="Rectangle 7"/>
          <p:cNvSpPr>
            <a:spLocks noGrp="1" noChangeArrowheads="1"/>
          </p:cNvSpPr>
          <p:nvPr>
            <p:ph type="sldNum" sz="quarter" idx="5"/>
          </p:nvPr>
        </p:nvSpPr>
        <p:spPr>
          <a:noFill/>
        </p:spPr>
        <p:txBody>
          <a:bodyPr/>
          <a:lstStyle/>
          <a:p>
            <a:fld id="{6A54B11D-30AC-4089-BE79-F9DD0493ED5D}" type="slidenum">
              <a:rPr lang="en-US" smtClean="0"/>
              <a:pPr/>
              <a:t>40</a:t>
            </a:fld>
            <a:endParaRPr lang="en-US" smtClean="0"/>
          </a:p>
        </p:txBody>
      </p:sp>
      <p:sp>
        <p:nvSpPr>
          <p:cNvPr id="94212" name="Rectangle 4"/>
          <p:cNvSpPr>
            <a:spLocks noRot="1" noChangeArrowheads="1" noTextEdit="1"/>
          </p:cNvSpPr>
          <p:nvPr>
            <p:ph type="sldImg"/>
          </p:nvPr>
        </p:nvSpPr>
        <p:spPr>
          <a:ln/>
        </p:spPr>
      </p:sp>
      <p:sp>
        <p:nvSpPr>
          <p:cNvPr id="94213" name="Rectangle 5"/>
          <p:cNvSpPr>
            <a:spLocks noGrp="1" noChangeArrowheads="1"/>
          </p:cNvSpPr>
          <p:nvPr>
            <p:ph type="body" idx="1"/>
          </p:nvPr>
        </p:nvSpPr>
        <p:spPr>
          <a:noFill/>
        </p:spPr>
        <p:txBody>
          <a:bodyPr/>
          <a:lstStyle/>
          <a:p>
            <a:pPr eaLnBrk="1" hangingPunct="1"/>
            <a:r>
              <a:rPr lang="en-US" smtClean="0"/>
              <a:t>The third step is to allocate manufacturing overhead to each product. Notice:</a:t>
            </a:r>
          </a:p>
          <a:p>
            <a:pPr eaLnBrk="1" hangingPunct="1">
              <a:buFontTx/>
              <a:buChar char="•"/>
            </a:pPr>
            <a:r>
              <a:rPr lang="en-US" smtClean="0"/>
              <a:t>  17,500 machine-hours were worked on standard stanchions, so $875,000 (17,500</a:t>
            </a:r>
            <a:br>
              <a:rPr lang="en-US" smtClean="0"/>
            </a:br>
            <a:r>
              <a:rPr lang="en-US" smtClean="0"/>
              <a:t>    hours × $50) of manufacturing overhead is assigned to this product. </a:t>
            </a:r>
          </a:p>
          <a:p>
            <a:pPr eaLnBrk="1" hangingPunct="1">
              <a:buFontTx/>
              <a:buChar char="•"/>
            </a:pPr>
            <a:r>
              <a:rPr lang="en-US" smtClean="0"/>
              <a:t>  Custom compass housings are assigning the remaining $125,000 (2,500 × $50) of</a:t>
            </a:r>
            <a:br>
              <a:rPr lang="en-US" smtClean="0"/>
            </a:br>
            <a:r>
              <a:rPr lang="en-US" smtClean="0"/>
              <a:t>    manufacturing overhead.</a:t>
            </a:r>
          </a:p>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type="dt" sz="quarter" idx="1"/>
          </p:nvPr>
        </p:nvSpPr>
        <p:spPr>
          <a:noFill/>
        </p:spPr>
        <p:txBody>
          <a:bodyPr/>
          <a:lstStyle/>
          <a:p>
            <a:r>
              <a:rPr lang="en-US" smtClean="0"/>
              <a:t>8-</a:t>
            </a:r>
            <a:fld id="{F28E350A-F03B-4ACE-801E-773B838566A7}" type="slidenum">
              <a:rPr lang="en-US" smtClean="0"/>
              <a:pPr/>
              <a:t>41</a:t>
            </a:fld>
            <a:endParaRPr lang="en-US" smtClean="0"/>
          </a:p>
        </p:txBody>
      </p:sp>
      <p:sp>
        <p:nvSpPr>
          <p:cNvPr id="95235" name="Rectangle 7"/>
          <p:cNvSpPr>
            <a:spLocks noGrp="1" noChangeArrowheads="1"/>
          </p:cNvSpPr>
          <p:nvPr>
            <p:ph type="sldNum" sz="quarter" idx="5"/>
          </p:nvPr>
        </p:nvSpPr>
        <p:spPr>
          <a:noFill/>
        </p:spPr>
        <p:txBody>
          <a:bodyPr/>
          <a:lstStyle/>
          <a:p>
            <a:fld id="{ABB393F4-83DD-4295-A495-6D05CB27EED8}" type="slidenum">
              <a:rPr lang="en-US" smtClean="0"/>
              <a:pPr/>
              <a:t>41</a:t>
            </a:fld>
            <a:endParaRPr lang="en-US" smtClean="0"/>
          </a:p>
        </p:txBody>
      </p:sp>
      <p:sp>
        <p:nvSpPr>
          <p:cNvPr id="95236" name="Rectangle 4"/>
          <p:cNvSpPr>
            <a:spLocks noRot="1" noChangeArrowheads="1" noTextEdit="1"/>
          </p:cNvSpPr>
          <p:nvPr>
            <p:ph type="sldImg"/>
          </p:nvPr>
        </p:nvSpPr>
        <p:spPr>
          <a:ln/>
        </p:spPr>
      </p:sp>
      <p:sp>
        <p:nvSpPr>
          <p:cNvPr id="95237" name="Rectangle 5"/>
          <p:cNvSpPr>
            <a:spLocks noGrp="1" noChangeArrowheads="1"/>
          </p:cNvSpPr>
          <p:nvPr>
            <p:ph type="body" idx="1"/>
          </p:nvPr>
        </p:nvSpPr>
        <p:spPr>
          <a:noFill/>
        </p:spPr>
        <p:txBody>
          <a:bodyPr/>
          <a:lstStyle/>
          <a:p>
            <a:pPr eaLnBrk="1" hangingPunct="1"/>
            <a:r>
              <a:rPr lang="en-US" smtClean="0"/>
              <a:t>The fourth step is to compute the product margins—$615,750 for standard stanchions and $258,000 for custom compass housings.  Notice selling and administrative expenses are not allocated to products because they are assumed to be period expenses.  The overall net loss of $1,250 reconciles with the income statement shown earlier.</a:t>
            </a:r>
          </a:p>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dt" sz="quarter" idx="1"/>
          </p:nvPr>
        </p:nvSpPr>
        <p:spPr>
          <a:noFill/>
        </p:spPr>
        <p:txBody>
          <a:bodyPr/>
          <a:lstStyle/>
          <a:p>
            <a:r>
              <a:rPr lang="en-US" smtClean="0"/>
              <a:t>8-</a:t>
            </a:r>
            <a:fld id="{5CF3AF48-1F25-46DB-8FC5-FD40AC94F48F}" type="slidenum">
              <a:rPr lang="en-US" smtClean="0"/>
              <a:pPr/>
              <a:t>42</a:t>
            </a:fld>
            <a:endParaRPr lang="en-US" smtClean="0"/>
          </a:p>
        </p:txBody>
      </p:sp>
      <p:sp>
        <p:nvSpPr>
          <p:cNvPr id="96259" name="Rectangle 7"/>
          <p:cNvSpPr>
            <a:spLocks noGrp="1" noChangeArrowheads="1"/>
          </p:cNvSpPr>
          <p:nvPr>
            <p:ph type="sldNum" sz="quarter" idx="5"/>
          </p:nvPr>
        </p:nvSpPr>
        <p:spPr>
          <a:noFill/>
        </p:spPr>
        <p:txBody>
          <a:bodyPr/>
          <a:lstStyle/>
          <a:p>
            <a:fld id="{BD2D64FE-87B7-4FCC-A9E4-1CCFCBB9CFBA}" type="slidenum">
              <a:rPr lang="en-US" smtClean="0"/>
              <a:pPr/>
              <a:t>42</a:t>
            </a:fld>
            <a:endParaRPr lang="en-US" smtClean="0"/>
          </a:p>
        </p:txBody>
      </p:sp>
      <p:sp>
        <p:nvSpPr>
          <p:cNvPr id="96260" name="Rectangle 4"/>
          <p:cNvSpPr>
            <a:spLocks noRot="1" noChangeArrowheads="1" noTextEdit="1"/>
          </p:cNvSpPr>
          <p:nvPr>
            <p:ph type="sldImg"/>
          </p:nvPr>
        </p:nvSpPr>
        <p:spPr>
          <a:ln/>
        </p:spPr>
      </p:sp>
      <p:sp>
        <p:nvSpPr>
          <p:cNvPr id="96261" name="Rectangle 5"/>
          <p:cNvSpPr>
            <a:spLocks noGrp="1" noChangeArrowheads="1"/>
          </p:cNvSpPr>
          <p:nvPr>
            <p:ph type="body" idx="1"/>
          </p:nvPr>
        </p:nvSpPr>
        <p:spPr>
          <a:noFill/>
        </p:spPr>
        <p:txBody>
          <a:bodyPr/>
          <a:lstStyle/>
          <a:p>
            <a:pPr eaLnBrk="1" hangingPunct="1"/>
            <a:r>
              <a:rPr lang="en-US" smtClean="0"/>
              <a:t>The changes in product margins caused by switching from the traditional cost system to the activity-based costing system are as shown. Notice:</a:t>
            </a:r>
          </a:p>
          <a:p>
            <a:pPr eaLnBrk="1" hangingPunct="1">
              <a:buFontTx/>
              <a:buChar char="•"/>
            </a:pPr>
            <a:r>
              <a:rPr lang="en-US" smtClean="0"/>
              <a:t>  The traditional cost system overcosts the standard stanchions, and consequently,</a:t>
            </a:r>
            <a:br>
              <a:rPr lang="en-US" smtClean="0"/>
            </a:br>
            <a:r>
              <a:rPr lang="en-US" smtClean="0"/>
              <a:t>    reports an artificially low product margin for this product.</a:t>
            </a:r>
          </a:p>
          <a:p>
            <a:pPr eaLnBrk="1" hangingPunct="1">
              <a:buFontTx/>
              <a:buChar char="•"/>
            </a:pPr>
            <a:r>
              <a:rPr lang="en-US" smtClean="0"/>
              <a:t>  Conversely, the traditional cost system undercosts the custom compass housings,</a:t>
            </a:r>
            <a:br>
              <a:rPr lang="en-US" smtClean="0"/>
            </a:br>
            <a:r>
              <a:rPr lang="en-US" smtClean="0"/>
              <a:t>    and consequently, reports an artificially high product margin for this product.</a:t>
            </a:r>
          </a:p>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type="dt" sz="quarter" idx="1"/>
          </p:nvPr>
        </p:nvSpPr>
        <p:spPr>
          <a:noFill/>
        </p:spPr>
        <p:txBody>
          <a:bodyPr/>
          <a:lstStyle/>
          <a:p>
            <a:r>
              <a:rPr lang="en-US" smtClean="0"/>
              <a:t>8-</a:t>
            </a:r>
            <a:fld id="{8C530AE2-D16F-4BF5-B656-EACE28BFDA35}" type="slidenum">
              <a:rPr lang="en-US" smtClean="0"/>
              <a:pPr/>
              <a:t>43</a:t>
            </a:fld>
            <a:endParaRPr lang="en-US" smtClean="0"/>
          </a:p>
        </p:txBody>
      </p:sp>
      <p:sp>
        <p:nvSpPr>
          <p:cNvPr id="97283" name="Rectangle 7"/>
          <p:cNvSpPr>
            <a:spLocks noGrp="1" noChangeArrowheads="1"/>
          </p:cNvSpPr>
          <p:nvPr>
            <p:ph type="sldNum" sz="quarter" idx="5"/>
          </p:nvPr>
        </p:nvSpPr>
        <p:spPr>
          <a:noFill/>
        </p:spPr>
        <p:txBody>
          <a:bodyPr/>
          <a:lstStyle/>
          <a:p>
            <a:fld id="{2B18D3F3-8BED-4FAB-838B-D2D4ACAA701C}" type="slidenum">
              <a:rPr lang="en-US" smtClean="0"/>
              <a:pPr/>
              <a:t>43</a:t>
            </a:fld>
            <a:endParaRPr lang="en-US" smtClean="0"/>
          </a:p>
        </p:txBody>
      </p:sp>
      <p:sp>
        <p:nvSpPr>
          <p:cNvPr id="97284" name="Rectangle 4"/>
          <p:cNvSpPr>
            <a:spLocks noRot="1" noChangeArrowheads="1" noTextEdit="1"/>
          </p:cNvSpPr>
          <p:nvPr>
            <p:ph type="sldImg"/>
          </p:nvPr>
        </p:nvSpPr>
        <p:spPr>
          <a:ln/>
        </p:spPr>
      </p:sp>
      <p:sp>
        <p:nvSpPr>
          <p:cNvPr id="97285" name="Rectangle 5"/>
          <p:cNvSpPr>
            <a:spLocks noGrp="1" noChangeArrowheads="1"/>
          </p:cNvSpPr>
          <p:nvPr>
            <p:ph type="body" idx="1"/>
          </p:nvPr>
        </p:nvSpPr>
        <p:spPr>
          <a:noFill/>
        </p:spPr>
        <p:txBody>
          <a:bodyPr/>
          <a:lstStyle/>
          <a:p>
            <a:pPr eaLnBrk="1" hangingPunct="1"/>
            <a:r>
              <a:rPr lang="en-US" smtClean="0"/>
              <a:t>There are three reasons why the reported product margins for the two costing systems differ from one another.</a:t>
            </a:r>
          </a:p>
          <a:p>
            <a:pPr eaLnBrk="1" hangingPunct="1"/>
            <a:r>
              <a:rPr lang="en-US" smtClean="0"/>
              <a:t> </a:t>
            </a:r>
          </a:p>
          <a:p>
            <a:pPr eaLnBrk="1" hangingPunct="1"/>
            <a:r>
              <a:rPr lang="en-US" smtClean="0">
                <a:sym typeface="Wingdings" pitchFamily="2" charset="2"/>
              </a:rPr>
              <a:t> </a:t>
            </a:r>
            <a:r>
              <a:rPr lang="en-US" smtClean="0"/>
              <a:t> The traditional cost system allocates all manufacturing overhead to products. The</a:t>
            </a:r>
            <a:br>
              <a:rPr lang="en-US" smtClean="0"/>
            </a:br>
            <a:r>
              <a:rPr lang="en-US" smtClean="0"/>
              <a:t>     ABC system only assigns manufacturing overhead costs consumed by products to</a:t>
            </a:r>
            <a:br>
              <a:rPr lang="en-US" smtClean="0"/>
            </a:br>
            <a:r>
              <a:rPr lang="en-US" smtClean="0"/>
              <a:t>     those products. More specifically, the ABC system does not assign the</a:t>
            </a:r>
            <a:br>
              <a:rPr lang="en-US" smtClean="0"/>
            </a:br>
            <a:r>
              <a:rPr lang="en-US" smtClean="0"/>
              <a:t>     manufacturing overhead costs consumed by the customer relations activity to</a:t>
            </a:r>
            <a:br>
              <a:rPr lang="en-US" smtClean="0"/>
            </a:br>
            <a:r>
              <a:rPr lang="en-US" smtClean="0"/>
              <a:t>     products because these costs are caused by customers, not specific products. </a:t>
            </a:r>
            <a:r>
              <a:rPr lang="en-US" smtClean="0">
                <a:cs typeface="Times New Roman" pitchFamily="18" charset="0"/>
              </a:rPr>
              <a:t>The</a:t>
            </a:r>
            <a:br>
              <a:rPr lang="en-US" smtClean="0">
                <a:cs typeface="Times New Roman" pitchFamily="18" charset="0"/>
              </a:rPr>
            </a:br>
            <a:r>
              <a:rPr lang="en-US" smtClean="0">
                <a:cs typeface="Times New Roman" pitchFamily="18" charset="0"/>
              </a:rPr>
              <a:t>     ABC system does not assign the manufacturing overhead costs included in the</a:t>
            </a:r>
            <a:br>
              <a:rPr lang="en-US" smtClean="0">
                <a:cs typeface="Times New Roman" pitchFamily="18" charset="0"/>
              </a:rPr>
            </a:br>
            <a:r>
              <a:rPr lang="en-US" smtClean="0">
                <a:cs typeface="Times New Roman" pitchFamily="18" charset="0"/>
              </a:rPr>
              <a:t>    “other”</a:t>
            </a:r>
            <a:r>
              <a:rPr lang="en-US" b="1" smtClean="0">
                <a:cs typeface="Times New Roman" pitchFamily="18" charset="0"/>
              </a:rPr>
              <a:t> </a:t>
            </a:r>
            <a:r>
              <a:rPr lang="en-US" smtClean="0">
                <a:cs typeface="Times New Roman" pitchFamily="18" charset="0"/>
              </a:rPr>
              <a:t>activity to products because these organization-sustaining and unused</a:t>
            </a:r>
            <a:br>
              <a:rPr lang="en-US" smtClean="0">
                <a:cs typeface="Times New Roman" pitchFamily="18" charset="0"/>
              </a:rPr>
            </a:br>
            <a:r>
              <a:rPr lang="en-US" smtClean="0">
                <a:cs typeface="Times New Roman" pitchFamily="18" charset="0"/>
              </a:rPr>
              <a:t>     capacity costs are not caused by products.</a:t>
            </a:r>
          </a:p>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noChangeArrowheads="1"/>
          </p:cNvSpPr>
          <p:nvPr>
            <p:ph type="dt" sz="quarter" idx="1"/>
          </p:nvPr>
        </p:nvSpPr>
        <p:spPr>
          <a:noFill/>
        </p:spPr>
        <p:txBody>
          <a:bodyPr/>
          <a:lstStyle/>
          <a:p>
            <a:r>
              <a:rPr lang="en-US" smtClean="0"/>
              <a:t>8-</a:t>
            </a:r>
            <a:fld id="{556C20CB-D3AA-4F42-9939-F33B8A015FE6}" type="slidenum">
              <a:rPr lang="en-US" smtClean="0"/>
              <a:pPr/>
              <a:t>44</a:t>
            </a:fld>
            <a:endParaRPr lang="en-US" smtClean="0"/>
          </a:p>
        </p:txBody>
      </p:sp>
      <p:sp>
        <p:nvSpPr>
          <p:cNvPr id="98307" name="Rectangle 7"/>
          <p:cNvSpPr>
            <a:spLocks noGrp="1" noChangeArrowheads="1"/>
          </p:cNvSpPr>
          <p:nvPr>
            <p:ph type="sldNum" sz="quarter" idx="5"/>
          </p:nvPr>
        </p:nvSpPr>
        <p:spPr>
          <a:noFill/>
        </p:spPr>
        <p:txBody>
          <a:bodyPr/>
          <a:lstStyle/>
          <a:p>
            <a:fld id="{09A37987-84B0-4B5B-ACB7-C86E8792DA6F}" type="slidenum">
              <a:rPr lang="en-US" smtClean="0"/>
              <a:pPr/>
              <a:t>44</a:t>
            </a:fld>
            <a:endParaRPr lang="en-US" smtClean="0"/>
          </a:p>
        </p:txBody>
      </p:sp>
      <p:sp>
        <p:nvSpPr>
          <p:cNvPr id="98308" name="Rectangle 4"/>
          <p:cNvSpPr>
            <a:spLocks noRot="1" noChangeArrowheads="1" noTextEdit="1"/>
          </p:cNvSpPr>
          <p:nvPr>
            <p:ph type="sldImg"/>
          </p:nvPr>
        </p:nvSpPr>
        <p:spPr>
          <a:ln/>
        </p:spPr>
      </p:sp>
      <p:sp>
        <p:nvSpPr>
          <p:cNvPr id="98309" name="Rectangle 5"/>
          <p:cNvSpPr>
            <a:spLocks noGrp="1" noChangeArrowheads="1"/>
          </p:cNvSpPr>
          <p:nvPr>
            <p:ph type="body" idx="1"/>
          </p:nvPr>
        </p:nvSpPr>
        <p:spPr>
          <a:noFill/>
        </p:spPr>
        <p:txBody>
          <a:bodyPr/>
          <a:lstStyle/>
          <a:p>
            <a:pPr eaLnBrk="1" hangingPunct="1"/>
            <a:r>
              <a:rPr lang="en-US" smtClean="0"/>
              <a:t>The second reason why the reported product margins for the two costing systems differ from one another is:</a:t>
            </a:r>
          </a:p>
          <a:p>
            <a:pPr eaLnBrk="1" hangingPunct="1"/>
            <a:r>
              <a:rPr lang="en-US" smtClean="0">
                <a:sym typeface="Wingdings" pitchFamily="2" charset="2"/>
              </a:rPr>
              <a:t>  </a:t>
            </a:r>
            <a:r>
              <a:rPr lang="en-US" smtClean="0"/>
              <a:t>The traditional cost system allocates all manufacturing overhead costs using a</a:t>
            </a:r>
            <a:br>
              <a:rPr lang="en-US" smtClean="0"/>
            </a:br>
            <a:r>
              <a:rPr lang="en-US" smtClean="0"/>
              <a:t>      volume-related allocation base (machine-hours). The ABC system uses volume-</a:t>
            </a:r>
            <a:br>
              <a:rPr lang="en-US" smtClean="0"/>
            </a:br>
            <a:r>
              <a:rPr lang="en-US" smtClean="0"/>
              <a:t>      related and non-volume related allocation bases to assign manufacturing overhead</a:t>
            </a:r>
            <a:br>
              <a:rPr lang="en-US" smtClean="0"/>
            </a:br>
            <a:r>
              <a:rPr lang="en-US" smtClean="0"/>
              <a:t>      to products. More specifically, the traditional cost system allocates 87.5% of all</a:t>
            </a:r>
            <a:br>
              <a:rPr lang="en-US" smtClean="0"/>
            </a:br>
            <a:r>
              <a:rPr lang="en-US" smtClean="0"/>
              <a:t>      manufacturing overhead to standard stanchions and 12.5% to custom compass</a:t>
            </a:r>
            <a:br>
              <a:rPr lang="en-US" smtClean="0"/>
            </a:br>
            <a:r>
              <a:rPr lang="en-US" smtClean="0"/>
              <a:t>      housings. The ABC system assigns 60% and 40% of customer orders activity </a:t>
            </a:r>
            <a:br>
              <a:rPr lang="en-US" smtClean="0"/>
            </a:br>
            <a:r>
              <a:rPr lang="en-US" smtClean="0"/>
              <a:t>      cost (a batch-level cost) to standard stanchions and custom compass housings,</a:t>
            </a:r>
            <a:br>
              <a:rPr lang="en-US" smtClean="0"/>
            </a:br>
            <a:r>
              <a:rPr lang="en-US" smtClean="0"/>
              <a:t>      respectively. The ABC system assigns 0% and 100% of product design activity</a:t>
            </a:r>
            <a:br>
              <a:rPr lang="en-US" smtClean="0"/>
            </a:br>
            <a:r>
              <a:rPr lang="en-US" smtClean="0"/>
              <a:t>      cost (a product-level cost) to standard stanchions and custom compass housings,</a:t>
            </a:r>
            <a:br>
              <a:rPr lang="en-US" smtClean="0"/>
            </a:br>
            <a:r>
              <a:rPr lang="en-US" smtClean="0"/>
              <a:t>      respectively.</a:t>
            </a:r>
          </a:p>
          <a:p>
            <a:pPr eaLnBrk="1" hangingPunct="1"/>
            <a:endParaRPr lang="en-US" smtClean="0"/>
          </a:p>
          <a:p>
            <a:pPr eaLnBrk="1" hangingPunct="1"/>
            <a:r>
              <a:rPr lang="en-US" smtClean="0"/>
              <a:t>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noChangeArrowheads="1"/>
          </p:cNvSpPr>
          <p:nvPr>
            <p:ph type="dt" sz="quarter" idx="1"/>
          </p:nvPr>
        </p:nvSpPr>
        <p:spPr>
          <a:noFill/>
        </p:spPr>
        <p:txBody>
          <a:bodyPr/>
          <a:lstStyle/>
          <a:p>
            <a:r>
              <a:rPr lang="en-US" smtClean="0"/>
              <a:t>8-</a:t>
            </a:r>
            <a:fld id="{578E23EC-25F2-428B-8E14-DF8CA0A12E5E}" type="slidenum">
              <a:rPr lang="en-US" smtClean="0"/>
              <a:pPr/>
              <a:t>45</a:t>
            </a:fld>
            <a:endParaRPr lang="en-US" smtClean="0"/>
          </a:p>
        </p:txBody>
      </p:sp>
      <p:sp>
        <p:nvSpPr>
          <p:cNvPr id="99331" name="Rectangle 7"/>
          <p:cNvSpPr>
            <a:spLocks noGrp="1" noChangeArrowheads="1"/>
          </p:cNvSpPr>
          <p:nvPr>
            <p:ph type="sldNum" sz="quarter" idx="5"/>
          </p:nvPr>
        </p:nvSpPr>
        <p:spPr>
          <a:noFill/>
        </p:spPr>
        <p:txBody>
          <a:bodyPr/>
          <a:lstStyle/>
          <a:p>
            <a:fld id="{3C72D92E-41D2-4584-A7EE-2F77E24EC276}" type="slidenum">
              <a:rPr lang="en-US" smtClean="0"/>
              <a:pPr/>
              <a:t>45</a:t>
            </a:fld>
            <a:endParaRPr lang="en-US" smtClean="0"/>
          </a:p>
        </p:txBody>
      </p:sp>
      <p:sp>
        <p:nvSpPr>
          <p:cNvPr id="99332" name="Rectangle 4"/>
          <p:cNvSpPr>
            <a:spLocks noRot="1" noChangeArrowheads="1" noTextEdit="1"/>
          </p:cNvSpPr>
          <p:nvPr>
            <p:ph type="sldImg"/>
          </p:nvPr>
        </p:nvSpPr>
        <p:spPr>
          <a:ln/>
        </p:spPr>
      </p:sp>
      <p:sp>
        <p:nvSpPr>
          <p:cNvPr id="99333" name="Rectangle 5"/>
          <p:cNvSpPr>
            <a:spLocks noGrp="1" noChangeArrowheads="1"/>
          </p:cNvSpPr>
          <p:nvPr>
            <p:ph type="body" idx="1"/>
          </p:nvPr>
        </p:nvSpPr>
        <p:spPr>
          <a:noFill/>
        </p:spPr>
        <p:txBody>
          <a:bodyPr/>
          <a:lstStyle/>
          <a:p>
            <a:pPr eaLnBrk="1" hangingPunct="1"/>
            <a:r>
              <a:rPr lang="en-US" smtClean="0"/>
              <a:t>The third reason why the reported product margins for the two costing systems differ from one another is:</a:t>
            </a:r>
          </a:p>
          <a:p>
            <a:pPr eaLnBrk="1" hangingPunct="1"/>
            <a:r>
              <a:rPr lang="en-US" smtClean="0">
                <a:sym typeface="Wingdings" pitchFamily="2" charset="2"/>
              </a:rPr>
              <a:t> The traditional cost system disregards selling and administrative expenses because</a:t>
            </a:r>
            <a:br>
              <a:rPr lang="en-US" smtClean="0">
                <a:sym typeface="Wingdings" pitchFamily="2" charset="2"/>
              </a:rPr>
            </a:br>
            <a:r>
              <a:rPr lang="en-US" smtClean="0">
                <a:sym typeface="Wingdings" pitchFamily="2" charset="2"/>
              </a:rPr>
              <a:t>     they are assumed to be period expenses. The ABC system directly traces shipping</a:t>
            </a:r>
            <a:br>
              <a:rPr lang="en-US" smtClean="0">
                <a:sym typeface="Wingdings" pitchFamily="2" charset="2"/>
              </a:rPr>
            </a:br>
            <a:r>
              <a:rPr lang="en-US" smtClean="0">
                <a:sym typeface="Wingdings" pitchFamily="2" charset="2"/>
              </a:rPr>
              <a:t>     costs to products and includes nonmanufacturing overhead costs caused by</a:t>
            </a:r>
            <a:br>
              <a:rPr lang="en-US" smtClean="0">
                <a:sym typeface="Wingdings" pitchFamily="2" charset="2"/>
              </a:rPr>
            </a:br>
            <a:r>
              <a:rPr lang="en-US" smtClean="0">
                <a:sym typeface="Wingdings" pitchFamily="2" charset="2"/>
              </a:rPr>
              <a:t>     products in the activity cost pools that are assigned to products.</a:t>
            </a:r>
          </a:p>
          <a:p>
            <a:pPr eaLnBrk="1" hangingPunct="1"/>
            <a:endParaRPr lang="en-US" smtClean="0"/>
          </a:p>
          <a:p>
            <a:pPr eaLnBrk="1" hangingPunct="1"/>
            <a:r>
              <a:rPr lang="en-US" smtClean="0"/>
              <a:t>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a:spLocks noGrp="1" noChangeArrowheads="1"/>
          </p:cNvSpPr>
          <p:nvPr>
            <p:ph type="dt" sz="quarter" idx="1"/>
          </p:nvPr>
        </p:nvSpPr>
        <p:spPr>
          <a:noFill/>
        </p:spPr>
        <p:txBody>
          <a:bodyPr/>
          <a:lstStyle/>
          <a:p>
            <a:r>
              <a:rPr lang="en-US" smtClean="0"/>
              <a:t>8-</a:t>
            </a:r>
            <a:fld id="{5D595E0F-6404-4747-BD1D-BEF6876749DE}" type="slidenum">
              <a:rPr lang="en-US" smtClean="0"/>
              <a:pPr/>
              <a:t>46</a:t>
            </a:fld>
            <a:endParaRPr lang="en-US" smtClean="0"/>
          </a:p>
        </p:txBody>
      </p:sp>
      <p:sp>
        <p:nvSpPr>
          <p:cNvPr id="100355" name="Rectangle 7"/>
          <p:cNvSpPr>
            <a:spLocks noGrp="1" noChangeArrowheads="1"/>
          </p:cNvSpPr>
          <p:nvPr>
            <p:ph type="sldNum" sz="quarter" idx="5"/>
          </p:nvPr>
        </p:nvSpPr>
        <p:spPr>
          <a:noFill/>
        </p:spPr>
        <p:txBody>
          <a:bodyPr/>
          <a:lstStyle/>
          <a:p>
            <a:fld id="{E393A8E7-9035-4065-99D6-8CF178FAFC9B}" type="slidenum">
              <a:rPr lang="en-US" smtClean="0"/>
              <a:pPr/>
              <a:t>46</a:t>
            </a:fld>
            <a:endParaRPr lang="en-US" smtClean="0"/>
          </a:p>
        </p:txBody>
      </p:sp>
      <p:sp>
        <p:nvSpPr>
          <p:cNvPr id="100356" name="Rectangle 4"/>
          <p:cNvSpPr>
            <a:spLocks noRot="1" noChangeArrowheads="1" noTextEdit="1"/>
          </p:cNvSpPr>
          <p:nvPr>
            <p:ph type="sldImg"/>
          </p:nvPr>
        </p:nvSpPr>
        <p:spPr>
          <a:ln/>
        </p:spPr>
      </p:sp>
      <p:sp>
        <p:nvSpPr>
          <p:cNvPr id="100357" name="Rectangle 5"/>
          <p:cNvSpPr>
            <a:spLocks noGrp="1" noChangeArrowheads="1"/>
          </p:cNvSpPr>
          <p:nvPr>
            <p:ph type="body" idx="1"/>
          </p:nvPr>
        </p:nvSpPr>
        <p:spPr>
          <a:noFill/>
        </p:spPr>
        <p:txBody>
          <a:bodyPr/>
          <a:lstStyle/>
          <a:p>
            <a:pPr eaLnBrk="1" hangingPunct="1"/>
            <a:r>
              <a:rPr lang="en-US" smtClean="0"/>
              <a:t>Activity-based management is used in conjunction with ABC to identify areas that would benefit from process improvement. It involves focusing on activities to eliminate waste, decrease processing time, and reduce defects.</a:t>
            </a:r>
          </a:p>
          <a:p>
            <a:pPr eaLnBrk="1" hangingPunct="1"/>
            <a:r>
              <a:rPr lang="en-US" smtClean="0"/>
              <a:t>While the theory of constraints approach discussed in Chapter 1 is a powerful tool for targeting process improvement efforts, the activity rates computed in ABC can also provide valuable clues concerning where there is waste and the opportunity for improvement.</a:t>
            </a:r>
          </a:p>
          <a:p>
            <a:pPr eaLnBrk="1" hangingPunct="1"/>
            <a:r>
              <a:rPr lang="en-US" smtClean="0"/>
              <a:t>Benchmarking can be used to compare an organization’s activity rates with standards of performance that are external to the organization.</a:t>
            </a:r>
          </a:p>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noChangeArrowheads="1"/>
          </p:cNvSpPr>
          <p:nvPr>
            <p:ph type="dt" sz="quarter" idx="1"/>
          </p:nvPr>
        </p:nvSpPr>
        <p:spPr>
          <a:noFill/>
        </p:spPr>
        <p:txBody>
          <a:bodyPr/>
          <a:lstStyle/>
          <a:p>
            <a:r>
              <a:rPr lang="en-US" smtClean="0"/>
              <a:t>8-</a:t>
            </a:r>
            <a:fld id="{8A8EFA2A-E2EC-4A51-947B-3675AFDF00D4}" type="slidenum">
              <a:rPr lang="en-US" smtClean="0"/>
              <a:pPr/>
              <a:t>47</a:t>
            </a:fld>
            <a:endParaRPr lang="en-US" smtClean="0"/>
          </a:p>
        </p:txBody>
      </p:sp>
      <p:sp>
        <p:nvSpPr>
          <p:cNvPr id="101379" name="Rectangle 7"/>
          <p:cNvSpPr>
            <a:spLocks noGrp="1" noChangeArrowheads="1"/>
          </p:cNvSpPr>
          <p:nvPr>
            <p:ph type="sldNum" sz="quarter" idx="5"/>
          </p:nvPr>
        </p:nvSpPr>
        <p:spPr>
          <a:noFill/>
        </p:spPr>
        <p:txBody>
          <a:bodyPr/>
          <a:lstStyle/>
          <a:p>
            <a:fld id="{7FFDF822-E0BD-4AB6-8C28-5954D79DC6D6}" type="slidenum">
              <a:rPr lang="en-US" smtClean="0"/>
              <a:pPr/>
              <a:t>47</a:t>
            </a:fld>
            <a:endParaRPr lang="en-US" smtClean="0"/>
          </a:p>
        </p:txBody>
      </p:sp>
      <p:sp>
        <p:nvSpPr>
          <p:cNvPr id="101380" name="Rectangle 4"/>
          <p:cNvSpPr>
            <a:spLocks noRot="1" noChangeArrowheads="1" noTextEdit="1"/>
          </p:cNvSpPr>
          <p:nvPr>
            <p:ph type="sldImg"/>
          </p:nvPr>
        </p:nvSpPr>
        <p:spPr>
          <a:ln/>
        </p:spPr>
      </p:sp>
      <p:sp>
        <p:nvSpPr>
          <p:cNvPr id="101381" name="Rectangle 5"/>
          <p:cNvSpPr>
            <a:spLocks noGrp="1" noChangeArrowheads="1"/>
          </p:cNvSpPr>
          <p:nvPr>
            <p:ph type="body" idx="1"/>
          </p:nvPr>
        </p:nvSpPr>
        <p:spPr>
          <a:noFill/>
        </p:spPr>
        <p:txBody>
          <a:bodyPr/>
          <a:lstStyle/>
          <a:p>
            <a:pPr eaLnBrk="1" hangingPunct="1"/>
            <a:r>
              <a:rPr lang="en-US" smtClean="0"/>
              <a:t>There are four reasons why most companies do not use ABC for external reporting purposes:</a:t>
            </a:r>
          </a:p>
          <a:p>
            <a:pPr eaLnBrk="1" hangingPunct="1"/>
            <a:r>
              <a:rPr lang="en-US" smtClean="0">
                <a:sym typeface="Wingdings" pitchFamily="2" charset="2"/>
              </a:rPr>
              <a:t> </a:t>
            </a:r>
            <a:r>
              <a:rPr lang="en-US" smtClean="0"/>
              <a:t>External reports are less detailed than internal reports in the sense that</a:t>
            </a:r>
            <a:br>
              <a:rPr lang="en-US" smtClean="0"/>
            </a:br>
            <a:r>
              <a:rPr lang="en-US" smtClean="0"/>
              <a:t>     individual product costs are not reported. External reports only disclose</a:t>
            </a:r>
            <a:br>
              <a:rPr lang="en-US" smtClean="0"/>
            </a:br>
            <a:r>
              <a:rPr lang="en-US" smtClean="0"/>
              <a:t>     cost of goods sold and ending inventory. Therefore, if some products are</a:t>
            </a:r>
            <a:br>
              <a:rPr lang="en-US" smtClean="0"/>
            </a:br>
            <a:r>
              <a:rPr lang="en-US" smtClean="0"/>
              <a:t>     undercosted and others are overcosted, the errors tend to cancel each other</a:t>
            </a:r>
            <a:br>
              <a:rPr lang="en-US" smtClean="0"/>
            </a:br>
            <a:r>
              <a:rPr lang="en-US" smtClean="0"/>
              <a:t>     out when the product costs are added together.</a:t>
            </a:r>
            <a:endParaRPr lang="en-US" smtClean="0">
              <a:sym typeface="Wingdings" pitchFamily="2" charset="2"/>
            </a:endParaRPr>
          </a:p>
          <a:p>
            <a:pPr eaLnBrk="1" hangingPunct="1"/>
            <a:r>
              <a:rPr lang="en-US" smtClean="0">
                <a:sym typeface="Wingdings" pitchFamily="2" charset="2"/>
              </a:rPr>
              <a:t> </a:t>
            </a:r>
            <a:r>
              <a:rPr lang="en-US" smtClean="0"/>
              <a:t>It is often very difficult to change a company’s accounting system because</a:t>
            </a:r>
            <a:br>
              <a:rPr lang="en-US" smtClean="0"/>
            </a:br>
            <a:r>
              <a:rPr lang="en-US" smtClean="0"/>
              <a:t>     it is deeply embedded within complex computer programs that have</a:t>
            </a:r>
            <a:br>
              <a:rPr lang="en-US" smtClean="0"/>
            </a:br>
            <a:r>
              <a:rPr lang="en-US" smtClean="0"/>
              <a:t>     evolved over many years.</a:t>
            </a:r>
            <a:endParaRPr lang="en-US" smtClean="0">
              <a:sym typeface="Wingdings" pitchFamily="2" charset="2"/>
            </a:endParaRPr>
          </a:p>
          <a:p>
            <a:pPr eaLnBrk="1" hangingPunct="1"/>
            <a:r>
              <a:rPr lang="en-US" smtClean="0">
                <a:sym typeface="Wingdings" pitchFamily="2" charset="2"/>
              </a:rPr>
              <a:t> </a:t>
            </a:r>
            <a:r>
              <a:rPr lang="en-US" smtClean="0"/>
              <a:t>An ABC system, such as the one described in the chapter, does not conform</a:t>
            </a:r>
            <a:br>
              <a:rPr lang="en-US" smtClean="0"/>
            </a:br>
            <a:r>
              <a:rPr lang="en-US" smtClean="0"/>
              <a:t>     to generally accepted accounting principles (GAAP).  It excluded some</a:t>
            </a:r>
            <a:br>
              <a:rPr lang="en-US" smtClean="0"/>
            </a:br>
            <a:r>
              <a:rPr lang="en-US" smtClean="0"/>
              <a:t>     organization-sustaining manufacturing costs and it included some</a:t>
            </a:r>
            <a:br>
              <a:rPr lang="en-US" smtClean="0"/>
            </a:br>
            <a:r>
              <a:rPr lang="en-US" smtClean="0"/>
              <a:t>     nonmanufacturing costs in its product cost calculations. These cost system</a:t>
            </a:r>
            <a:br>
              <a:rPr lang="en-US" smtClean="0"/>
            </a:br>
            <a:r>
              <a:rPr lang="en-US" smtClean="0"/>
              <a:t>    design attributes do not comply with GAAP. </a:t>
            </a:r>
            <a:endParaRPr lang="en-US" smtClean="0">
              <a:sym typeface="Wingdings" pitchFamily="2" charset="2"/>
            </a:endParaRPr>
          </a:p>
          <a:p>
            <a:pPr eaLnBrk="1" hangingPunct="1"/>
            <a:r>
              <a:rPr lang="en-US" smtClean="0">
                <a:sym typeface="Wingdings" pitchFamily="2" charset="2"/>
              </a:rPr>
              <a:t></a:t>
            </a:r>
            <a:r>
              <a:rPr lang="en-US" smtClean="0"/>
              <a:t> Auditors are likely to be uncomfortable with cost allocations that are based</a:t>
            </a:r>
            <a:br>
              <a:rPr lang="en-US" smtClean="0"/>
            </a:br>
            <a:r>
              <a:rPr lang="en-US" smtClean="0"/>
              <a:t>     upon interviews with the company’s personnel. This type of subjective data</a:t>
            </a:r>
            <a:br>
              <a:rPr lang="en-US" smtClean="0"/>
            </a:br>
            <a:r>
              <a:rPr lang="en-US" smtClean="0"/>
              <a:t>     can be easily manipulated by management.</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p:cNvSpPr>
            <a:spLocks noGrp="1" noChangeArrowheads="1"/>
          </p:cNvSpPr>
          <p:nvPr>
            <p:ph type="dt" sz="quarter" idx="1"/>
          </p:nvPr>
        </p:nvSpPr>
        <p:spPr>
          <a:noFill/>
        </p:spPr>
        <p:txBody>
          <a:bodyPr/>
          <a:lstStyle/>
          <a:p>
            <a:r>
              <a:rPr lang="en-US" smtClean="0"/>
              <a:t>8-</a:t>
            </a:r>
            <a:fld id="{804CA521-9DD0-44F0-B8BB-80E311C9F00D}" type="slidenum">
              <a:rPr lang="en-US" smtClean="0"/>
              <a:pPr/>
              <a:t>48</a:t>
            </a:fld>
            <a:endParaRPr lang="en-US" smtClean="0"/>
          </a:p>
        </p:txBody>
      </p:sp>
      <p:sp>
        <p:nvSpPr>
          <p:cNvPr id="102403" name="Rectangle 7"/>
          <p:cNvSpPr>
            <a:spLocks noGrp="1" noChangeArrowheads="1"/>
          </p:cNvSpPr>
          <p:nvPr>
            <p:ph type="sldNum" sz="quarter" idx="5"/>
          </p:nvPr>
        </p:nvSpPr>
        <p:spPr>
          <a:noFill/>
        </p:spPr>
        <p:txBody>
          <a:bodyPr/>
          <a:lstStyle/>
          <a:p>
            <a:fld id="{2DEF6D06-8F24-4893-B37D-84ECB4CD42A9}" type="slidenum">
              <a:rPr lang="en-US" smtClean="0"/>
              <a:pPr/>
              <a:t>48</a:t>
            </a:fld>
            <a:endParaRPr lang="en-US" smtClean="0"/>
          </a:p>
        </p:txBody>
      </p:sp>
      <p:sp>
        <p:nvSpPr>
          <p:cNvPr id="102404" name="Rectangle 4"/>
          <p:cNvSpPr>
            <a:spLocks noRot="1" noChangeArrowheads="1" noTextEdit="1"/>
          </p:cNvSpPr>
          <p:nvPr>
            <p:ph type="sldImg"/>
          </p:nvPr>
        </p:nvSpPr>
        <p:spPr>
          <a:ln/>
        </p:spPr>
      </p:sp>
      <p:sp>
        <p:nvSpPr>
          <p:cNvPr id="102405" name="Rectangle 5"/>
          <p:cNvSpPr>
            <a:spLocks noGrp="1" noChangeArrowheads="1"/>
          </p:cNvSpPr>
          <p:nvPr>
            <p:ph type="body" idx="1"/>
          </p:nvPr>
        </p:nvSpPr>
        <p:spPr>
          <a:noFill/>
        </p:spPr>
        <p:txBody>
          <a:bodyPr/>
          <a:lstStyle/>
          <a:p>
            <a:pPr eaLnBrk="1" hangingPunct="1"/>
            <a:r>
              <a:rPr lang="en-US" smtClean="0"/>
              <a:t>There are five limitations of activity-based costing:                   </a:t>
            </a:r>
          </a:p>
          <a:p>
            <a:pPr eaLnBrk="1" hangingPunct="1"/>
            <a:r>
              <a:rPr lang="en-US" smtClean="0">
                <a:sym typeface="Wingdings" pitchFamily="2" charset="2"/>
              </a:rPr>
              <a:t>  </a:t>
            </a:r>
            <a:r>
              <a:rPr lang="en-US" smtClean="0"/>
              <a:t>Implementing an ABC system requires substantial resources. The benefits</a:t>
            </a:r>
            <a:br>
              <a:rPr lang="en-US" smtClean="0"/>
            </a:br>
            <a:r>
              <a:rPr lang="en-US" smtClean="0"/>
              <a:t>     of increased cost accuracy may not outweigh the implementation costs. </a:t>
            </a:r>
          </a:p>
          <a:p>
            <a:pPr eaLnBrk="1" hangingPunct="1"/>
            <a:r>
              <a:rPr lang="en-US" smtClean="0">
                <a:sym typeface="Wingdings" pitchFamily="2" charset="2"/>
              </a:rPr>
              <a:t>  </a:t>
            </a:r>
            <a:r>
              <a:rPr lang="en-US" smtClean="0"/>
              <a:t>ABC systems produce numbers, such as product margins, that are at odds</a:t>
            </a:r>
            <a:br>
              <a:rPr lang="en-US" smtClean="0"/>
            </a:br>
            <a:r>
              <a:rPr lang="en-US" smtClean="0"/>
              <a:t>      with the numbers produced by traditional cost systems. Managers are not</a:t>
            </a:r>
            <a:br>
              <a:rPr lang="en-US" smtClean="0"/>
            </a:br>
            <a:r>
              <a:rPr lang="en-US" smtClean="0"/>
              <a:t>      accustomed to managing their operations using these numbers; hence,</a:t>
            </a:r>
            <a:br>
              <a:rPr lang="en-US" smtClean="0"/>
            </a:br>
            <a:r>
              <a:rPr lang="en-US" smtClean="0"/>
              <a:t>      ABC inevitably faces resistance. This underscores the importance of</a:t>
            </a:r>
            <a:br>
              <a:rPr lang="en-US" smtClean="0"/>
            </a:br>
            <a:r>
              <a:rPr lang="en-US" smtClean="0"/>
              <a:t>      having top management support for and cross-functional involvement with</a:t>
            </a:r>
            <a:br>
              <a:rPr lang="en-US" smtClean="0"/>
            </a:br>
            <a:r>
              <a:rPr lang="en-US" smtClean="0"/>
              <a:t>      the ABC implementation.</a:t>
            </a:r>
          </a:p>
          <a:p>
            <a:pPr eaLnBrk="1" hangingPunct="1"/>
            <a:r>
              <a:rPr lang="en-US" smtClean="0">
                <a:sym typeface="Wingdings" pitchFamily="2" charset="2"/>
              </a:rPr>
              <a:t></a:t>
            </a:r>
            <a:r>
              <a:rPr lang="en-US" smtClean="0"/>
              <a:t>  In practice, most managers insist on fully allocating all costs to products.</a:t>
            </a:r>
            <a:br>
              <a:rPr lang="en-US" smtClean="0"/>
            </a:br>
            <a:r>
              <a:rPr lang="en-US" smtClean="0"/>
              <a:t>      The ABC system described in the main portion of this chapter does not</a:t>
            </a:r>
            <a:br>
              <a:rPr lang="en-US" smtClean="0"/>
            </a:br>
            <a:r>
              <a:rPr lang="en-US" smtClean="0"/>
              <a:t>      conform to this preference. </a:t>
            </a:r>
          </a:p>
          <a:p>
            <a:pPr eaLnBrk="1" hangingPunct="1"/>
            <a:r>
              <a:rPr lang="en-US" smtClean="0">
                <a:sym typeface="Wingdings" pitchFamily="2" charset="2"/>
              </a:rPr>
              <a:t></a:t>
            </a:r>
            <a:r>
              <a:rPr lang="en-US" smtClean="0"/>
              <a:t>  ABC systems do not automatically identify the relevant costs for particular</a:t>
            </a:r>
            <a:br>
              <a:rPr lang="en-US" smtClean="0"/>
            </a:br>
            <a:r>
              <a:rPr lang="en-US" smtClean="0"/>
              <a:t>      decisions; therefore, ABC data can be easily misinterpreted and must be</a:t>
            </a:r>
            <a:br>
              <a:rPr lang="en-US" smtClean="0"/>
            </a:br>
            <a:r>
              <a:rPr lang="en-US" smtClean="0"/>
              <a:t>      used with care when making decisions. Costs assigned to products,</a:t>
            </a:r>
            <a:br>
              <a:rPr lang="en-US" smtClean="0"/>
            </a:br>
            <a:r>
              <a:rPr lang="en-US" smtClean="0"/>
              <a:t>      customers, and other cost objects are only potentially relevant.</a:t>
            </a:r>
          </a:p>
          <a:p>
            <a:pPr eaLnBrk="1" hangingPunct="1"/>
            <a:r>
              <a:rPr lang="en-US" smtClean="0">
                <a:sym typeface="Wingdings" pitchFamily="2" charset="2"/>
              </a:rPr>
              <a:t> </a:t>
            </a:r>
            <a:r>
              <a:rPr lang="en-US" smtClean="0"/>
              <a:t> Most organizations use ABC as a supplement to rather a replacement for</a:t>
            </a:r>
            <a:br>
              <a:rPr lang="en-US" smtClean="0"/>
            </a:br>
            <a:r>
              <a:rPr lang="en-US" smtClean="0"/>
              <a:t>      their existing cost system. Maintaining two cost systems is costlier than</a:t>
            </a:r>
            <a:br>
              <a:rPr lang="en-US" smtClean="0"/>
            </a:br>
            <a:r>
              <a:rPr lang="en-US" smtClean="0"/>
              <a:t>      maintaining just one system and it may cause confusion about which set of</a:t>
            </a:r>
            <a:br>
              <a:rPr lang="en-US" smtClean="0"/>
            </a:br>
            <a:r>
              <a:rPr lang="en-US" smtClean="0"/>
              <a:t>      numbers is to be relied on.</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type="dt" sz="quarter" idx="1"/>
          </p:nvPr>
        </p:nvSpPr>
        <p:spPr>
          <a:noFill/>
        </p:spPr>
        <p:txBody>
          <a:bodyPr/>
          <a:lstStyle/>
          <a:p>
            <a:r>
              <a:rPr lang="en-US" smtClean="0"/>
              <a:t>8-</a:t>
            </a:r>
            <a:fld id="{54771CD2-2A6D-4DF9-8331-E9F256DE0681}" type="slidenum">
              <a:rPr lang="en-US" smtClean="0"/>
              <a:pPr/>
              <a:t>49</a:t>
            </a:fld>
            <a:endParaRPr lang="en-US" smtClean="0"/>
          </a:p>
        </p:txBody>
      </p:sp>
      <p:sp>
        <p:nvSpPr>
          <p:cNvPr id="103427" name="Rectangle 7"/>
          <p:cNvSpPr>
            <a:spLocks noGrp="1" noChangeArrowheads="1"/>
          </p:cNvSpPr>
          <p:nvPr>
            <p:ph type="sldNum" sz="quarter" idx="5"/>
          </p:nvPr>
        </p:nvSpPr>
        <p:spPr>
          <a:noFill/>
        </p:spPr>
        <p:txBody>
          <a:bodyPr/>
          <a:lstStyle/>
          <a:p>
            <a:fld id="{BB82ADB9-32DA-4629-B810-6C179CDD9304}" type="slidenum">
              <a:rPr lang="en-US" smtClean="0"/>
              <a:pPr/>
              <a:t>49</a:t>
            </a:fld>
            <a:endParaRPr lang="en-US" smtClean="0"/>
          </a:p>
        </p:txBody>
      </p:sp>
      <p:sp>
        <p:nvSpPr>
          <p:cNvPr id="103428" name="Rectangle 4"/>
          <p:cNvSpPr>
            <a:spLocks noRot="1" noChangeArrowheads="1" noTextEdit="1"/>
          </p:cNvSpPr>
          <p:nvPr>
            <p:ph type="sldImg"/>
          </p:nvPr>
        </p:nvSpPr>
        <p:spPr>
          <a:ln/>
        </p:spPr>
      </p:sp>
      <p:sp>
        <p:nvSpPr>
          <p:cNvPr id="103429" name="Rectangle 5"/>
          <p:cNvSpPr>
            <a:spLocks noGrp="1" noChangeArrowheads="1"/>
          </p:cNvSpPr>
          <p:nvPr>
            <p:ph type="body" idx="1"/>
          </p:nvPr>
        </p:nvSpPr>
        <p:spPr>
          <a:noFill/>
        </p:spPr>
        <p:txBody>
          <a:bodyPr/>
          <a:lstStyle/>
          <a:p>
            <a:pPr eaLnBrk="1" hangingPunct="1"/>
            <a:r>
              <a:rPr lang="en-US" smtClean="0"/>
              <a:t>End of Chapter 8.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dt" sz="quarter" idx="1"/>
          </p:nvPr>
        </p:nvSpPr>
        <p:spPr>
          <a:noFill/>
        </p:spPr>
        <p:txBody>
          <a:bodyPr/>
          <a:lstStyle/>
          <a:p>
            <a:r>
              <a:rPr lang="en-US" smtClean="0"/>
              <a:t>8-</a:t>
            </a:r>
            <a:fld id="{16248ABC-C4E8-4FA5-B0C7-C467714ED434}" type="slidenum">
              <a:rPr lang="en-US" smtClean="0"/>
              <a:pPr/>
              <a:t>5</a:t>
            </a:fld>
            <a:endParaRPr lang="en-US" smtClean="0"/>
          </a:p>
        </p:txBody>
      </p:sp>
      <p:sp>
        <p:nvSpPr>
          <p:cNvPr id="58371" name="Rectangle 7"/>
          <p:cNvSpPr>
            <a:spLocks noGrp="1" noChangeArrowheads="1"/>
          </p:cNvSpPr>
          <p:nvPr>
            <p:ph type="sldNum" sz="quarter" idx="5"/>
          </p:nvPr>
        </p:nvSpPr>
        <p:spPr>
          <a:noFill/>
        </p:spPr>
        <p:txBody>
          <a:bodyPr/>
          <a:lstStyle/>
          <a:p>
            <a:fld id="{A63B51BE-068D-4879-A9C4-E51B2003D47B}" type="slidenum">
              <a:rPr lang="en-US" smtClean="0"/>
              <a:pPr/>
              <a:t>5</a:t>
            </a:fld>
            <a:endParaRPr lang="en-US" smtClean="0"/>
          </a:p>
        </p:txBody>
      </p:sp>
      <p:sp>
        <p:nvSpPr>
          <p:cNvPr id="58372" name="Rectangle 4"/>
          <p:cNvSpPr>
            <a:spLocks noRot="1" noChangeArrowheads="1" noTextEdit="1"/>
          </p:cNvSpPr>
          <p:nvPr>
            <p:ph type="sldImg"/>
          </p:nvPr>
        </p:nvSpPr>
        <p:spPr>
          <a:ln/>
        </p:spPr>
      </p:sp>
      <p:sp>
        <p:nvSpPr>
          <p:cNvPr id="58373" name="Rectangle 5"/>
          <p:cNvSpPr>
            <a:spLocks noGrp="1" noChangeArrowheads="1"/>
          </p:cNvSpPr>
          <p:nvPr>
            <p:ph type="body" idx="1"/>
          </p:nvPr>
        </p:nvSpPr>
        <p:spPr>
          <a:noFill/>
        </p:spPr>
        <p:txBody>
          <a:bodyPr/>
          <a:lstStyle/>
          <a:p>
            <a:pPr eaLnBrk="1" hangingPunct="1"/>
            <a:r>
              <a:rPr lang="en-US" smtClean="0">
                <a:sym typeface="Wingdings" pitchFamily="2" charset="2"/>
              </a:rPr>
              <a:t>  Numerous overhead cost pools are used, each of which is allocated to products and</a:t>
            </a:r>
            <a:br>
              <a:rPr lang="en-US" smtClean="0">
                <a:sym typeface="Wingdings" pitchFamily="2" charset="2"/>
              </a:rPr>
            </a:br>
            <a:r>
              <a:rPr lang="en-US" smtClean="0">
                <a:sym typeface="Wingdings" pitchFamily="2" charset="2"/>
              </a:rPr>
              <a:t>     other cost objects using its own unique measure of activity.  ABC cost pools are</a:t>
            </a:r>
            <a:br>
              <a:rPr lang="en-US" smtClean="0">
                <a:sym typeface="Wingdings" pitchFamily="2" charset="2"/>
              </a:rPr>
            </a:br>
            <a:r>
              <a:rPr lang="en-US" smtClean="0">
                <a:sym typeface="Wingdings" pitchFamily="2" charset="2"/>
              </a:rPr>
              <a:t>     created to correspond to the activities performed in an organization that cause the</a:t>
            </a:r>
            <a:br>
              <a:rPr lang="en-US" smtClean="0">
                <a:sym typeface="Wingdings" pitchFamily="2" charset="2"/>
              </a:rPr>
            </a:br>
            <a:r>
              <a:rPr lang="en-US" smtClean="0">
                <a:sym typeface="Wingdings" pitchFamily="2" charset="2"/>
              </a:rPr>
              <a:t>     consumption of overhead resources. Therefore, the total number of ABC cost pools</a:t>
            </a:r>
            <a:br>
              <a:rPr lang="en-US" smtClean="0">
                <a:sym typeface="Wingdings" pitchFamily="2" charset="2"/>
              </a:rPr>
            </a:br>
            <a:r>
              <a:rPr lang="en-US" smtClean="0">
                <a:sym typeface="Wingdings" pitchFamily="2" charset="2"/>
              </a:rPr>
              <a:t>     will definitely exceed one (as in the plantwide approach) and it is likely to exceed</a:t>
            </a:r>
            <a:br>
              <a:rPr lang="en-US" smtClean="0">
                <a:sym typeface="Wingdings" pitchFamily="2" charset="2"/>
              </a:rPr>
            </a:br>
            <a:r>
              <a:rPr lang="en-US" smtClean="0">
                <a:sym typeface="Wingdings" pitchFamily="2" charset="2"/>
              </a:rPr>
              <a:t>     the number of departments within a company (as in the departmental approach),</a:t>
            </a:r>
            <a:br>
              <a:rPr lang="en-US" smtClean="0">
                <a:sym typeface="Wingdings" pitchFamily="2" charset="2"/>
              </a:rPr>
            </a:br>
            <a:r>
              <a:rPr lang="en-US" smtClean="0">
                <a:sym typeface="Wingdings" pitchFamily="2" charset="2"/>
              </a:rPr>
              <a:t>     since more than one activity is often performed within each department.</a:t>
            </a: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8-</a:t>
            </a:r>
            <a:fld id="{B4E63D45-E298-4029-BC95-63F08A8F98DF}" type="slidenum">
              <a:rPr lang="en-US" smtClean="0"/>
              <a:pPr/>
              <a:t>6</a:t>
            </a:fld>
            <a:endParaRPr lang="en-US" smtClean="0"/>
          </a:p>
        </p:txBody>
      </p:sp>
      <p:sp>
        <p:nvSpPr>
          <p:cNvPr id="59395" name="Rectangle 7"/>
          <p:cNvSpPr>
            <a:spLocks noGrp="1" noChangeArrowheads="1"/>
          </p:cNvSpPr>
          <p:nvPr>
            <p:ph type="sldNum" sz="quarter" idx="5"/>
          </p:nvPr>
        </p:nvSpPr>
        <p:spPr>
          <a:noFill/>
        </p:spPr>
        <p:txBody>
          <a:bodyPr/>
          <a:lstStyle/>
          <a:p>
            <a:fld id="{2F8B0D4B-0479-411A-81C6-74558B7D5C52}" type="slidenum">
              <a:rPr lang="en-US" smtClean="0"/>
              <a:pPr/>
              <a:t>6</a:t>
            </a:fld>
            <a:endParaRPr lang="en-US" smtClean="0"/>
          </a:p>
        </p:txBody>
      </p:sp>
      <p:sp>
        <p:nvSpPr>
          <p:cNvPr id="59396" name="Rectangle 4"/>
          <p:cNvSpPr>
            <a:spLocks noRot="1" noChangeArrowheads="1" noTextEdit="1"/>
          </p:cNvSpPr>
          <p:nvPr>
            <p:ph type="sldImg"/>
          </p:nvPr>
        </p:nvSpPr>
        <p:spPr>
          <a:ln/>
        </p:spPr>
      </p:sp>
      <p:sp>
        <p:nvSpPr>
          <p:cNvPr id="59397" name="Rectangle 5"/>
          <p:cNvSpPr>
            <a:spLocks noGrp="1" noChangeArrowheads="1"/>
          </p:cNvSpPr>
          <p:nvPr>
            <p:ph type="body" idx="1"/>
          </p:nvPr>
        </p:nvSpPr>
        <p:spPr>
          <a:noFill/>
        </p:spPr>
        <p:txBody>
          <a:bodyPr/>
          <a:lstStyle/>
          <a:p>
            <a:pPr eaLnBrk="1" hangingPunct="1"/>
            <a:r>
              <a:rPr lang="en-US" smtClean="0"/>
              <a:t>Each ABC cost pool has its own unique measure of activity. On the contrary, traditional cost systems usually rely on direct labor hours and/or machine hours to allocate all overhead costs to products.</a:t>
            </a:r>
          </a:p>
          <a:p>
            <a:pPr eaLnBrk="1" hangingPunct="1"/>
            <a:r>
              <a:rPr lang="en-US" smtClean="0"/>
              <a:t>Direct labor and machine hours work correctly when changes in the quantity of the base are correlated with changes in the overhead costs being assigned using the base.</a:t>
            </a:r>
          </a:p>
          <a:p>
            <a:pPr eaLnBrk="1" hangingPunct="1"/>
            <a:r>
              <a:rPr lang="en-US" smtClean="0"/>
              <a:t>Relying exclusively on these bases to assign overhead costs to products has come under increased scrutiny since, on an economy-wide basis, direct labor and overhead costs have been moving in opposite directions and the variety of products produced by companies has increased.</a:t>
            </a:r>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8-</a:t>
            </a:r>
            <a:fld id="{69B8BFBA-077C-4EDE-B5DC-07F847EEE9AA}" type="slidenum">
              <a:rPr lang="en-US" smtClean="0"/>
              <a:pPr/>
              <a:t>7</a:t>
            </a:fld>
            <a:endParaRPr lang="en-US" smtClean="0"/>
          </a:p>
        </p:txBody>
      </p:sp>
      <p:sp>
        <p:nvSpPr>
          <p:cNvPr id="60419" name="Rectangle 7"/>
          <p:cNvSpPr>
            <a:spLocks noGrp="1" noChangeArrowheads="1"/>
          </p:cNvSpPr>
          <p:nvPr>
            <p:ph type="sldNum" sz="quarter" idx="5"/>
          </p:nvPr>
        </p:nvSpPr>
        <p:spPr>
          <a:noFill/>
        </p:spPr>
        <p:txBody>
          <a:bodyPr/>
          <a:lstStyle/>
          <a:p>
            <a:fld id="{84C82273-878D-496F-A2C7-C66C4D756D9E}" type="slidenum">
              <a:rPr lang="en-US" smtClean="0"/>
              <a:pPr/>
              <a:t>7</a:t>
            </a:fld>
            <a:endParaRPr lang="en-US" smtClean="0"/>
          </a:p>
        </p:txBody>
      </p:sp>
      <p:sp>
        <p:nvSpPr>
          <p:cNvPr id="60420" name="Rectangle 4"/>
          <p:cNvSpPr>
            <a:spLocks noRot="1" noChangeArrowheads="1" noTextEdit="1"/>
          </p:cNvSpPr>
          <p:nvPr>
            <p:ph type="sldImg"/>
          </p:nvPr>
        </p:nvSpPr>
        <p:spPr>
          <a:ln/>
        </p:spPr>
      </p:sp>
      <p:sp>
        <p:nvSpPr>
          <p:cNvPr id="60421" name="Rectangle 5"/>
          <p:cNvSpPr>
            <a:spLocks noGrp="1" noChangeArrowheads="1"/>
          </p:cNvSpPr>
          <p:nvPr>
            <p:ph type="body" idx="1"/>
          </p:nvPr>
        </p:nvSpPr>
        <p:spPr>
          <a:noFill/>
        </p:spPr>
        <p:txBody>
          <a:bodyPr/>
          <a:lstStyle/>
          <a:p>
            <a:pPr eaLnBrk="1" hangingPunct="1"/>
            <a:r>
              <a:rPr lang="en-US" smtClean="0"/>
              <a:t>Part I.</a:t>
            </a:r>
          </a:p>
          <a:p>
            <a:pPr eaLnBrk="1" hangingPunct="1"/>
            <a:r>
              <a:rPr lang="en-US" smtClean="0"/>
              <a:t>An activity is any event causes the consumption of overhead resources. </a:t>
            </a:r>
          </a:p>
          <a:p>
            <a:pPr eaLnBrk="1" hangingPunct="1"/>
            <a:endParaRPr lang="en-US" smtClean="0"/>
          </a:p>
          <a:p>
            <a:pPr eaLnBrk="1" hangingPunct="1"/>
            <a:r>
              <a:rPr lang="en-US" smtClean="0"/>
              <a:t>Part II.</a:t>
            </a:r>
          </a:p>
          <a:p>
            <a:pPr eaLnBrk="1" hangingPunct="1"/>
            <a:r>
              <a:rPr lang="en-US" smtClean="0"/>
              <a:t>An activity cost pool is a “bucket” in which costs are accumulated that relate to a single activity measure in an ABC system.</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dt" sz="quarter" idx="1"/>
          </p:nvPr>
        </p:nvSpPr>
        <p:spPr>
          <a:noFill/>
        </p:spPr>
        <p:txBody>
          <a:bodyPr/>
          <a:lstStyle/>
          <a:p>
            <a:r>
              <a:rPr lang="en-US" smtClean="0"/>
              <a:t>8-</a:t>
            </a:r>
            <a:fld id="{B0EA6118-1215-492E-837F-58C328B6856F}" type="slidenum">
              <a:rPr lang="en-US" smtClean="0"/>
              <a:pPr/>
              <a:t>8</a:t>
            </a:fld>
            <a:endParaRPr lang="en-US" smtClean="0"/>
          </a:p>
        </p:txBody>
      </p:sp>
      <p:sp>
        <p:nvSpPr>
          <p:cNvPr id="61443" name="Rectangle 7"/>
          <p:cNvSpPr>
            <a:spLocks noGrp="1" noChangeArrowheads="1"/>
          </p:cNvSpPr>
          <p:nvPr>
            <p:ph type="sldNum" sz="quarter" idx="5"/>
          </p:nvPr>
        </p:nvSpPr>
        <p:spPr>
          <a:noFill/>
        </p:spPr>
        <p:txBody>
          <a:bodyPr/>
          <a:lstStyle/>
          <a:p>
            <a:fld id="{5BC5C718-3D0C-4F2A-BC1E-DEB0EE3FAC5A}" type="slidenum">
              <a:rPr lang="en-US" smtClean="0"/>
              <a:pPr/>
              <a:t>8</a:t>
            </a:fld>
            <a:endParaRPr lang="en-US" smtClean="0"/>
          </a:p>
        </p:txBody>
      </p:sp>
      <p:sp>
        <p:nvSpPr>
          <p:cNvPr id="61444" name="Rectangle 4"/>
          <p:cNvSpPr>
            <a:spLocks noRot="1" noChangeArrowheads="1" noTextEdit="1"/>
          </p:cNvSpPr>
          <p:nvPr>
            <p:ph type="sldImg"/>
          </p:nvPr>
        </p:nvSpPr>
        <p:spPr>
          <a:ln/>
        </p:spPr>
      </p:sp>
      <p:sp>
        <p:nvSpPr>
          <p:cNvPr id="61445" name="Rectangle 5"/>
          <p:cNvSpPr>
            <a:spLocks noGrp="1" noChangeArrowheads="1"/>
          </p:cNvSpPr>
          <p:nvPr>
            <p:ph type="body" idx="1"/>
          </p:nvPr>
        </p:nvSpPr>
        <p:spPr>
          <a:noFill/>
        </p:spPr>
        <p:txBody>
          <a:bodyPr/>
          <a:lstStyle/>
          <a:p>
            <a:pPr eaLnBrk="1" hangingPunct="1"/>
            <a:r>
              <a:rPr lang="en-US" smtClean="0"/>
              <a:t>An activity measure is an allocation base in an activity-based costing system. The term cost driver is also used to refer to an activity measure. The two most common types of activity measures are shown on the next slide.</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dt" sz="quarter" idx="1"/>
          </p:nvPr>
        </p:nvSpPr>
        <p:spPr>
          <a:noFill/>
        </p:spPr>
        <p:txBody>
          <a:bodyPr/>
          <a:lstStyle/>
          <a:p>
            <a:r>
              <a:rPr lang="en-US" smtClean="0"/>
              <a:t>8-</a:t>
            </a:r>
            <a:fld id="{7089E636-96A8-4249-B280-587A28898B5C}" type="slidenum">
              <a:rPr lang="en-US" smtClean="0"/>
              <a:pPr/>
              <a:t>9</a:t>
            </a:fld>
            <a:endParaRPr lang="en-US" smtClean="0"/>
          </a:p>
        </p:txBody>
      </p:sp>
      <p:sp>
        <p:nvSpPr>
          <p:cNvPr id="62467" name="Rectangle 7"/>
          <p:cNvSpPr>
            <a:spLocks noGrp="1" noChangeArrowheads="1"/>
          </p:cNvSpPr>
          <p:nvPr>
            <p:ph type="sldNum" sz="quarter" idx="5"/>
          </p:nvPr>
        </p:nvSpPr>
        <p:spPr>
          <a:noFill/>
        </p:spPr>
        <p:txBody>
          <a:bodyPr/>
          <a:lstStyle/>
          <a:p>
            <a:fld id="{4E859D5B-1435-4FB3-BE2F-5F46A04DE2F7}" type="slidenum">
              <a:rPr lang="en-US" smtClean="0"/>
              <a:pPr/>
              <a:t>9</a:t>
            </a:fld>
            <a:endParaRPr lang="en-US" smtClean="0"/>
          </a:p>
        </p:txBody>
      </p:sp>
      <p:sp>
        <p:nvSpPr>
          <p:cNvPr id="62468" name="Rectangle 4"/>
          <p:cNvSpPr>
            <a:spLocks noRot="1" noChangeArrowheads="1" noTextEdit="1"/>
          </p:cNvSpPr>
          <p:nvPr>
            <p:ph type="sldImg"/>
          </p:nvPr>
        </p:nvSpPr>
        <p:spPr>
          <a:ln/>
        </p:spPr>
      </p:sp>
      <p:sp>
        <p:nvSpPr>
          <p:cNvPr id="62469" name="Rectangle 5"/>
          <p:cNvSpPr>
            <a:spLocks noGrp="1" noChangeArrowheads="1"/>
          </p:cNvSpPr>
          <p:nvPr>
            <p:ph type="body" idx="1"/>
          </p:nvPr>
        </p:nvSpPr>
        <p:spPr>
          <a:noFill/>
        </p:spPr>
        <p:txBody>
          <a:bodyPr/>
          <a:lstStyle/>
          <a:p>
            <a:pPr eaLnBrk="1" hangingPunct="1"/>
            <a:r>
              <a:rPr lang="en-US" smtClean="0"/>
              <a:t>Two types of activities measures include:</a:t>
            </a:r>
          </a:p>
          <a:p>
            <a:pPr eaLnBrk="1" hangingPunct="1"/>
            <a:r>
              <a:rPr lang="en-US" smtClean="0">
                <a:sym typeface="Wingdings" pitchFamily="2" charset="2"/>
              </a:rPr>
              <a:t> </a:t>
            </a:r>
            <a:r>
              <a:rPr lang="en-US" smtClean="0"/>
              <a:t>Transaction drivers – simple counts of the number of times that an</a:t>
            </a:r>
            <a:br>
              <a:rPr lang="en-US" smtClean="0"/>
            </a:br>
            <a:r>
              <a:rPr lang="en-US" smtClean="0"/>
              <a:t>     activity occurs such as the number of bills sent out to customers.</a:t>
            </a:r>
          </a:p>
          <a:p>
            <a:pPr eaLnBrk="1" hangingPunct="1"/>
            <a:r>
              <a:rPr lang="en-US" smtClean="0">
                <a:sym typeface="Wingdings" pitchFamily="2" charset="2"/>
              </a:rPr>
              <a:t> </a:t>
            </a:r>
            <a:r>
              <a:rPr lang="en-US" smtClean="0"/>
              <a:t>Duration drivers — measures of the amount of time needed to perform an</a:t>
            </a:r>
            <a:br>
              <a:rPr lang="en-US" smtClean="0"/>
            </a:br>
            <a:r>
              <a:rPr lang="en-US" smtClean="0"/>
              <a:t>     activity such as the time spent preparing individual bills for customers.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1" descr="Pic"/>
          <p:cNvPicPr>
            <a:picLocks noChangeAspect="1" noChangeArrowheads="1"/>
          </p:cNvPicPr>
          <p:nvPr userDrawn="1"/>
        </p:nvPicPr>
        <p:blipFill>
          <a:blip r:embed="rId2"/>
          <a:srcRect/>
          <a:stretch>
            <a:fillRect/>
          </a:stretch>
        </p:blipFill>
        <p:spPr bwMode="auto">
          <a:xfrm>
            <a:off x="0" y="5029200"/>
            <a:ext cx="1447800" cy="1828800"/>
          </a:xfrm>
          <a:prstGeom prst="rect">
            <a:avLst/>
          </a:prstGeom>
          <a:noFill/>
          <a:ln w="9525">
            <a:noFill/>
            <a:miter lim="800000"/>
            <a:headEnd/>
            <a:tailEnd/>
          </a:ln>
        </p:spPr>
      </p:pic>
      <p:sp>
        <p:nvSpPr>
          <p:cNvPr id="9231" name="Rectangle 15"/>
          <p:cNvSpPr>
            <a:spLocks noGrp="1" noChangeArrowheads="1"/>
          </p:cNvSpPr>
          <p:nvPr>
            <p:ph type="ctrTitle"/>
          </p:nvPr>
        </p:nvSpPr>
        <p:spPr>
          <a:xfrm>
            <a:off x="685800" y="1752600"/>
            <a:ext cx="7772400" cy="1470025"/>
          </a:xfrm>
        </p:spPr>
        <p:txBody>
          <a:bodyPr/>
          <a:lstStyle>
            <a:lvl1pPr>
              <a:defRPr sz="2100"/>
            </a:lvl1pPr>
          </a:lstStyle>
          <a:p>
            <a:r>
              <a:rPr lang="en-US"/>
              <a:t>Chapter Title</a:t>
            </a:r>
          </a:p>
        </p:txBody>
      </p:sp>
      <p:sp>
        <p:nvSpPr>
          <p:cNvPr id="9232" name="Rectangle 16"/>
          <p:cNvSpPr>
            <a:spLocks noGrp="1" noChangeArrowheads="1"/>
          </p:cNvSpPr>
          <p:nvPr>
            <p:ph type="subTitle" idx="1"/>
          </p:nvPr>
        </p:nvSpPr>
        <p:spPr>
          <a:xfrm>
            <a:off x="1371600" y="4114800"/>
            <a:ext cx="6400800" cy="1752600"/>
          </a:xfrm>
        </p:spPr>
        <p:txBody>
          <a:bodyPr/>
          <a:lstStyle>
            <a:lvl1pPr marL="0" indent="0" algn="ctr">
              <a:buFont typeface="Times" pitchFamily="34" charset="0"/>
              <a:buNone/>
              <a:defRPr sz="1800" b="1"/>
            </a:lvl1pPr>
          </a:lstStyle>
          <a:p>
            <a:r>
              <a:rPr lang="en-US"/>
              <a:t>Chapter Number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76200"/>
            <a:ext cx="222885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5341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2192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267200" cy="5257800"/>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219200"/>
            <a:ext cx="4267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267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F"/>
        </a:solidFill>
        <a:effectLst/>
      </p:bgPr>
    </p:bg>
    <p:spTree>
      <p:nvGrpSpPr>
        <p:cNvPr id="1" name=""/>
        <p:cNvGrpSpPr/>
        <p:nvPr/>
      </p:nvGrpSpPr>
      <p:grpSpPr>
        <a:xfrm>
          <a:off x="0" y="0"/>
          <a:ext cx="0" cy="0"/>
          <a:chOff x="0" y="0"/>
          <a:chExt cx="0" cy="0"/>
        </a:xfrm>
      </p:grpSpPr>
      <p:sp>
        <p:nvSpPr>
          <p:cNvPr id="26626" name="Rectangle 17"/>
          <p:cNvSpPr>
            <a:spLocks noGrp="1" noChangeArrowheads="1"/>
          </p:cNvSpPr>
          <p:nvPr>
            <p:ph type="title"/>
          </p:nvPr>
        </p:nvSpPr>
        <p:spPr bwMode="auto">
          <a:xfrm>
            <a:off x="152400" y="76200"/>
            <a:ext cx="8915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627" name="Rectangle 18"/>
          <p:cNvSpPr>
            <a:spLocks noGrp="1" noChangeArrowheads="1"/>
          </p:cNvSpPr>
          <p:nvPr>
            <p:ph type="body" idx="1"/>
          </p:nvPr>
        </p:nvSpPr>
        <p:spPr bwMode="auto">
          <a:xfrm>
            <a:off x="228600" y="12192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8215" name="Text Box 23"/>
          <p:cNvSpPr txBox="1">
            <a:spLocks noChangeArrowheads="1"/>
          </p:cNvSpPr>
          <p:nvPr userDrawn="1"/>
        </p:nvSpPr>
        <p:spPr bwMode="auto">
          <a:xfrm>
            <a:off x="104775" y="0"/>
            <a:ext cx="504825" cy="274638"/>
          </a:xfrm>
          <a:prstGeom prst="rect">
            <a:avLst/>
          </a:prstGeom>
          <a:noFill/>
          <a:ln w="9525">
            <a:noFill/>
            <a:miter lim="800000"/>
            <a:headEnd/>
            <a:tailEnd/>
          </a:ln>
          <a:effectLst/>
        </p:spPr>
        <p:txBody>
          <a:bodyPr wrap="none">
            <a:spAutoFit/>
          </a:bodyPr>
          <a:lstStyle/>
          <a:p>
            <a:pPr algn="r">
              <a:defRPr/>
            </a:pPr>
            <a:r>
              <a:rPr lang="en-US" sz="1200" b="1">
                <a:latin typeface="Arial" charset="0"/>
              </a:rPr>
              <a:t>8-</a:t>
            </a:r>
            <a:fld id="{F4B08287-29C4-44FC-A10A-54426C133AFD}" type="slidenum">
              <a:rPr lang="en-US" sz="1200" b="1">
                <a:latin typeface="Arial" charset="0"/>
              </a:rPr>
              <a:pPr algn="r">
                <a:defRPr/>
              </a:pPr>
              <a:t>‹#›</a:t>
            </a:fld>
            <a:endParaRPr lang="en-US" sz="3000">
              <a:latin typeface="Arial" charset="0"/>
            </a:endParaRPr>
          </a:p>
        </p:txBody>
      </p:sp>
    </p:spTree>
  </p:cSld>
  <p:clrMap bg1="lt1" tx1="dk1" bg2="lt2" tx2="dk2" accent1="accent1" accent2="accent2" accent3="accent3" accent4="accent4" accent5="accent5" accent6="accent6" hlink="hlink" folHlink="folHlink"/>
  <p:sldLayoutIdLst>
    <p:sldLayoutId id="2147483730"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txStyles>
    <p:titleStyle>
      <a:lvl1pPr algn="ctr" rtl="0" eaLnBrk="0" fontAlgn="base" hangingPunct="0">
        <a:spcBef>
          <a:spcPct val="0"/>
        </a:spcBef>
        <a:spcAft>
          <a:spcPct val="0"/>
        </a:spcAft>
        <a:defRPr sz="2500" b="1">
          <a:solidFill>
            <a:schemeClr val="accent1"/>
          </a:solidFill>
          <a:latin typeface="+mj-lt"/>
          <a:ea typeface="+mj-ea"/>
          <a:cs typeface="+mj-cs"/>
        </a:defRPr>
      </a:lvl1pPr>
      <a:lvl2pPr algn="ctr" rtl="0" eaLnBrk="0" fontAlgn="base" hangingPunct="0">
        <a:spcBef>
          <a:spcPct val="0"/>
        </a:spcBef>
        <a:spcAft>
          <a:spcPct val="0"/>
        </a:spcAft>
        <a:defRPr sz="2500" b="1">
          <a:solidFill>
            <a:schemeClr val="accent1"/>
          </a:solidFill>
          <a:latin typeface="Verdana" pitchFamily="34" charset="0"/>
        </a:defRPr>
      </a:lvl2pPr>
      <a:lvl3pPr algn="ctr" rtl="0" eaLnBrk="0" fontAlgn="base" hangingPunct="0">
        <a:spcBef>
          <a:spcPct val="0"/>
        </a:spcBef>
        <a:spcAft>
          <a:spcPct val="0"/>
        </a:spcAft>
        <a:defRPr sz="2500" b="1">
          <a:solidFill>
            <a:schemeClr val="accent1"/>
          </a:solidFill>
          <a:latin typeface="Verdana" pitchFamily="34" charset="0"/>
        </a:defRPr>
      </a:lvl3pPr>
      <a:lvl4pPr algn="ctr" rtl="0" eaLnBrk="0" fontAlgn="base" hangingPunct="0">
        <a:spcBef>
          <a:spcPct val="0"/>
        </a:spcBef>
        <a:spcAft>
          <a:spcPct val="0"/>
        </a:spcAft>
        <a:defRPr sz="2500" b="1">
          <a:solidFill>
            <a:schemeClr val="accent1"/>
          </a:solidFill>
          <a:latin typeface="Verdana" pitchFamily="34" charset="0"/>
        </a:defRPr>
      </a:lvl4pPr>
      <a:lvl5pPr algn="ctr" rtl="0" eaLnBrk="0" fontAlgn="base" hangingPunct="0">
        <a:spcBef>
          <a:spcPct val="0"/>
        </a:spcBef>
        <a:spcAft>
          <a:spcPct val="0"/>
        </a:spcAft>
        <a:defRPr sz="2500" b="1">
          <a:solidFill>
            <a:schemeClr val="accent1"/>
          </a:solidFill>
          <a:latin typeface="Verdana" pitchFamily="34" charset="0"/>
        </a:defRPr>
      </a:lvl5pPr>
      <a:lvl6pPr marL="457200" algn="ctr" rtl="0" fontAlgn="base">
        <a:spcBef>
          <a:spcPct val="0"/>
        </a:spcBef>
        <a:spcAft>
          <a:spcPct val="0"/>
        </a:spcAft>
        <a:defRPr sz="2500" b="1">
          <a:solidFill>
            <a:schemeClr val="accent1"/>
          </a:solidFill>
          <a:latin typeface="Verdana" pitchFamily="34" charset="0"/>
        </a:defRPr>
      </a:lvl6pPr>
      <a:lvl7pPr marL="914400" algn="ctr" rtl="0" fontAlgn="base">
        <a:spcBef>
          <a:spcPct val="0"/>
        </a:spcBef>
        <a:spcAft>
          <a:spcPct val="0"/>
        </a:spcAft>
        <a:defRPr sz="2500" b="1">
          <a:solidFill>
            <a:schemeClr val="accent1"/>
          </a:solidFill>
          <a:latin typeface="Verdana" pitchFamily="34" charset="0"/>
        </a:defRPr>
      </a:lvl7pPr>
      <a:lvl8pPr marL="1371600" algn="ctr" rtl="0" fontAlgn="base">
        <a:spcBef>
          <a:spcPct val="0"/>
        </a:spcBef>
        <a:spcAft>
          <a:spcPct val="0"/>
        </a:spcAft>
        <a:defRPr sz="2500" b="1">
          <a:solidFill>
            <a:schemeClr val="accent1"/>
          </a:solidFill>
          <a:latin typeface="Verdana" pitchFamily="34" charset="0"/>
        </a:defRPr>
      </a:lvl8pPr>
      <a:lvl9pPr marL="1828800" algn="ctr" rtl="0" fontAlgn="base">
        <a:spcBef>
          <a:spcPct val="0"/>
        </a:spcBef>
        <a:spcAft>
          <a:spcPct val="0"/>
        </a:spcAft>
        <a:defRPr sz="2500" b="1">
          <a:solidFill>
            <a:schemeClr val="accent1"/>
          </a:solidFill>
          <a:latin typeface="Verdana" pitchFamily="34" charset="0"/>
        </a:defRPr>
      </a:lvl9pPr>
    </p:titleStyle>
    <p:bodyStyle>
      <a:lvl1pPr marL="342900" indent="-342900" algn="l" rtl="0" eaLnBrk="0" fontAlgn="base" hangingPunct="0">
        <a:spcBef>
          <a:spcPct val="20000"/>
        </a:spcBef>
        <a:spcAft>
          <a:spcPct val="0"/>
        </a:spcAft>
        <a:buClr>
          <a:schemeClr val="accent1"/>
        </a:buClr>
        <a:buFont typeface="Times" pitchFamily="34" charset="0"/>
        <a:buChar char="•"/>
        <a:defRPr sz="25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w"/>
        <a:defRPr sz="2200">
          <a:solidFill>
            <a:schemeClr val="tx1"/>
          </a:solidFill>
          <a:latin typeface="+mn-lt"/>
        </a:defRPr>
      </a:lvl2pPr>
      <a:lvl3pPr marL="108585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3pPr>
      <a:lvl4pPr marL="1428750" indent="-228600" algn="l" rtl="0" eaLnBrk="0" fontAlgn="base" hangingPunct="0">
        <a:spcBef>
          <a:spcPct val="20000"/>
        </a:spcBef>
        <a:spcAft>
          <a:spcPct val="0"/>
        </a:spcAft>
        <a:buClr>
          <a:schemeClr val="accent2"/>
        </a:buClr>
        <a:buFont typeface="Times" pitchFamily="34" charset="0"/>
        <a:buChar char="•"/>
        <a:defRPr sz="2000">
          <a:solidFill>
            <a:schemeClr val="tx1"/>
          </a:solidFill>
          <a:latin typeface="Arial" charset="0"/>
        </a:defRPr>
      </a:lvl4pPr>
      <a:lvl5pPr marL="1771650" indent="-228600" algn="l" rtl="0" eaLnBrk="0" fontAlgn="base" hangingPunct="0">
        <a:spcBef>
          <a:spcPct val="20000"/>
        </a:spcBef>
        <a:spcAft>
          <a:spcPct val="0"/>
        </a:spcAft>
        <a:buClr>
          <a:schemeClr val="tx2"/>
        </a:buClr>
        <a:buFont typeface="Wingdings" pitchFamily="2" charset="2"/>
        <a:buChar char="§"/>
        <a:defRPr sz="2000">
          <a:solidFill>
            <a:schemeClr val="tx1"/>
          </a:solidFill>
          <a:latin typeface="Arial" charset="0"/>
        </a:defRPr>
      </a:lvl5pPr>
      <a:lvl6pPr marL="2228850" indent="-228600" algn="l" rtl="0" fontAlgn="base">
        <a:spcBef>
          <a:spcPct val="20000"/>
        </a:spcBef>
        <a:spcAft>
          <a:spcPct val="0"/>
        </a:spcAft>
        <a:buClr>
          <a:schemeClr val="tx2"/>
        </a:buClr>
        <a:buFont typeface="Wingdings" pitchFamily="2" charset="2"/>
        <a:buChar char="§"/>
        <a:defRPr sz="2000">
          <a:solidFill>
            <a:schemeClr val="tx1"/>
          </a:solidFill>
          <a:latin typeface="Arial" charset="0"/>
        </a:defRPr>
      </a:lvl6pPr>
      <a:lvl7pPr marL="2686050" indent="-228600" algn="l" rtl="0" fontAlgn="base">
        <a:spcBef>
          <a:spcPct val="20000"/>
        </a:spcBef>
        <a:spcAft>
          <a:spcPct val="0"/>
        </a:spcAft>
        <a:buClr>
          <a:schemeClr val="tx2"/>
        </a:buClr>
        <a:buFont typeface="Wingdings" pitchFamily="2" charset="2"/>
        <a:buChar char="§"/>
        <a:defRPr sz="2000">
          <a:solidFill>
            <a:schemeClr val="tx1"/>
          </a:solidFill>
          <a:latin typeface="Arial" charset="0"/>
        </a:defRPr>
      </a:lvl7pPr>
      <a:lvl8pPr marL="3143250" indent="-228600" algn="l" rtl="0" fontAlgn="base">
        <a:spcBef>
          <a:spcPct val="20000"/>
        </a:spcBef>
        <a:spcAft>
          <a:spcPct val="0"/>
        </a:spcAft>
        <a:buClr>
          <a:schemeClr val="tx2"/>
        </a:buClr>
        <a:buFont typeface="Wingdings" pitchFamily="2" charset="2"/>
        <a:buChar char="§"/>
        <a:defRPr sz="2000">
          <a:solidFill>
            <a:schemeClr val="tx1"/>
          </a:solidFill>
          <a:latin typeface="Arial" charset="0"/>
        </a:defRPr>
      </a:lvl8pPr>
      <a:lvl9pPr marL="3600450" indent="-228600" algn="l" rtl="0" fontAlgn="base">
        <a:spcBef>
          <a:spcPct val="20000"/>
        </a:spcBef>
        <a:spcAft>
          <a:spcPct val="0"/>
        </a:spcAft>
        <a:buClr>
          <a:schemeClr val="tx2"/>
        </a:buClr>
        <a:buFont typeface="Wingdings" pitchFamily="2" charset="2"/>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10.wmf"/><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Microsoft_Office_Excel_97-2003_Worksheet1.xls"/></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Microsoft_Office_Excel_97-2003_Worksheet2.xls"/><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Microsoft_Office_Excel_97-2003_Worksheet3.xls"/></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Microsoft_Office_Excel_97-2003_Worksheet4.xls"/></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Microsoft_Office_Excel_97-2003_Worksheet5.xls"/></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vmlDrawing" Target="../drawings/vmlDrawing7.vml"/><Relationship Id="rId5" Type="http://schemas.openxmlformats.org/officeDocument/2006/relationships/oleObject" Target="../embeddings/Microsoft_Office_Excel_97-2003_Worksheet7.xls"/><Relationship Id="rId4" Type="http://schemas.openxmlformats.org/officeDocument/2006/relationships/oleObject" Target="../embeddings/Microsoft_Office_Excel_97-2003_Worksheet6.xls"/></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vmlDrawing" Target="../drawings/vmlDrawing8.vml"/><Relationship Id="rId5" Type="http://schemas.openxmlformats.org/officeDocument/2006/relationships/oleObject" Target="../embeddings/Microsoft_Office_Excel_97-2003_Worksheet9.xls"/><Relationship Id="rId4" Type="http://schemas.openxmlformats.org/officeDocument/2006/relationships/oleObject" Target="../embeddings/Microsoft_Office_Excel_97-2003_Worksheet8.xls"/></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vmlDrawing" Target="../drawings/vmlDrawing9.vml"/><Relationship Id="rId4" Type="http://schemas.openxmlformats.org/officeDocument/2006/relationships/oleObject" Target="../embeddings/Microsoft_Office_Excel_97-2003_Worksheet10.xls"/></Relationships>
</file>

<file path=ppt/slides/_rels/slide22.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vmlDrawing" Target="../drawings/vmlDrawing10.vml"/><Relationship Id="rId5" Type="http://schemas.openxmlformats.org/officeDocument/2006/relationships/image" Target="../media/image13.jpeg"/><Relationship Id="rId4" Type="http://schemas.openxmlformats.org/officeDocument/2006/relationships/oleObject" Target="../embeddings/Microsoft_Office_Excel_97-2003_Worksheet11.xls"/></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image" Target="../media/image13.jpeg"/><Relationship Id="rId5" Type="http://schemas.openxmlformats.org/officeDocument/2006/relationships/oleObject" Target="../embeddings/Microsoft_Office_Excel_97-2003_Worksheet13.xls"/><Relationship Id="rId4" Type="http://schemas.openxmlformats.org/officeDocument/2006/relationships/oleObject" Target="../embeddings/Microsoft_Office_Excel_97-2003_Worksheet12.xls"/></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6.xml"/><Relationship Id="rId1" Type="http://schemas.openxmlformats.org/officeDocument/2006/relationships/vmlDrawing" Target="../drawings/vmlDrawing12.vml"/><Relationship Id="rId5" Type="http://schemas.openxmlformats.org/officeDocument/2006/relationships/image" Target="../media/image13.jpeg"/><Relationship Id="rId4" Type="http://schemas.openxmlformats.org/officeDocument/2006/relationships/oleObject" Target="../embeddings/Microsoft_Office_Excel_97-2003_Worksheet14.xls"/></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vmlDrawing" Target="../drawings/vmlDrawing13.vml"/><Relationship Id="rId4" Type="http://schemas.openxmlformats.org/officeDocument/2006/relationships/oleObject" Target="../embeddings/Microsoft_Office_Excel_97-2003_Worksheet15.xls"/></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vmlDrawing" Target="../drawings/vmlDrawing14.vml"/><Relationship Id="rId4" Type="http://schemas.openxmlformats.org/officeDocument/2006/relationships/oleObject" Target="../embeddings/Microsoft_Office_Excel_97-2003_Worksheet16.xls"/></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vmlDrawing" Target="../drawings/vmlDrawing15.vml"/><Relationship Id="rId4" Type="http://schemas.openxmlformats.org/officeDocument/2006/relationships/oleObject" Target="../embeddings/Microsoft_Office_Excel_97-2003_Worksheet17.xls"/></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vmlDrawing" Target="../drawings/vmlDrawing16.vml"/><Relationship Id="rId4" Type="http://schemas.openxmlformats.org/officeDocument/2006/relationships/oleObject" Target="../embeddings/Microsoft_Office_Excel_97-2003_Worksheet18.xls"/></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6.xml"/><Relationship Id="rId1" Type="http://schemas.openxmlformats.org/officeDocument/2006/relationships/vmlDrawing" Target="../drawings/vmlDrawing17.vml"/><Relationship Id="rId4" Type="http://schemas.openxmlformats.org/officeDocument/2006/relationships/oleObject" Target="../embeddings/Microsoft_Office_Excel_97-2003_Worksheet19.xls"/></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6.xml"/><Relationship Id="rId1" Type="http://schemas.openxmlformats.org/officeDocument/2006/relationships/vmlDrawing" Target="../drawings/vmlDrawing18.vml"/><Relationship Id="rId4" Type="http://schemas.openxmlformats.org/officeDocument/2006/relationships/oleObject" Target="../embeddings/Microsoft_Office_Excel_97-2003_Worksheet20.xls"/></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6.xml"/><Relationship Id="rId1" Type="http://schemas.openxmlformats.org/officeDocument/2006/relationships/vmlDrawing" Target="../drawings/vmlDrawing19.vml"/><Relationship Id="rId4" Type="http://schemas.openxmlformats.org/officeDocument/2006/relationships/oleObject" Target="../embeddings/Microsoft_Office_Excel_97-2003_Worksheet21.xls"/></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6.xml"/><Relationship Id="rId1" Type="http://schemas.openxmlformats.org/officeDocument/2006/relationships/vmlDrawing" Target="../drawings/vmlDrawing20.vml"/><Relationship Id="rId5" Type="http://schemas.openxmlformats.org/officeDocument/2006/relationships/image" Target="../media/image35.wmf"/><Relationship Id="rId4" Type="http://schemas.openxmlformats.org/officeDocument/2006/relationships/oleObject" Target="../embeddings/Microsoft_Office_Excel_97-2003_Worksheet22.xls"/></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vmlDrawing" Target="../drawings/vmlDrawing21.vml"/><Relationship Id="rId5" Type="http://schemas.openxmlformats.org/officeDocument/2006/relationships/oleObject" Target="../embeddings/Microsoft_Office_Excel_97-2003_Worksheet24.xls"/><Relationship Id="rId4" Type="http://schemas.openxmlformats.org/officeDocument/2006/relationships/oleObject" Target="../embeddings/Microsoft_Office_Excel_97-2003_Worksheet23.xls"/></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6.xml"/><Relationship Id="rId1" Type="http://schemas.openxmlformats.org/officeDocument/2006/relationships/vmlDrawing" Target="../drawings/vmlDrawing22.vml"/><Relationship Id="rId5" Type="http://schemas.openxmlformats.org/officeDocument/2006/relationships/image" Target="../media/image39.wmf"/><Relationship Id="rId4" Type="http://schemas.openxmlformats.org/officeDocument/2006/relationships/oleObject" Target="../embeddings/Microsoft_Office_Excel_97-2003_Worksheet25.xls"/></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6.xml"/><Relationship Id="rId1" Type="http://schemas.openxmlformats.org/officeDocument/2006/relationships/vmlDrawing" Target="../drawings/vmlDrawing23.vml"/><Relationship Id="rId5" Type="http://schemas.openxmlformats.org/officeDocument/2006/relationships/oleObject" Target="../embeddings/Microsoft_Office_Excel_97-2003_Worksheet27.xls"/><Relationship Id="rId4" Type="http://schemas.openxmlformats.org/officeDocument/2006/relationships/oleObject" Target="../embeddings/Microsoft_Office_Excel_97-2003_Worksheet26.xls"/></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6.xml"/><Relationship Id="rId1" Type="http://schemas.openxmlformats.org/officeDocument/2006/relationships/vmlDrawing" Target="../drawings/vmlDrawing24.vml"/><Relationship Id="rId4" Type="http://schemas.openxmlformats.org/officeDocument/2006/relationships/oleObject" Target="../embeddings/Microsoft_Office_Excel_97-2003_Worksheet28.xls"/></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492125" y="3962400"/>
            <a:ext cx="8153400" cy="838200"/>
          </a:xfrm>
          <a:noFill/>
        </p:spPr>
        <p:txBody>
          <a:bodyPr lIns="90488" tIns="44450" rIns="90488" bIns="44450"/>
          <a:lstStyle/>
          <a:p>
            <a:pPr eaLnBrk="1" hangingPunct="1"/>
            <a:r>
              <a:rPr lang="en-US" sz="1800" smtClean="0">
                <a:solidFill>
                  <a:schemeClr val="tx1"/>
                </a:solidFill>
              </a:rPr>
              <a:t>Chapter Seven</a:t>
            </a:r>
          </a:p>
        </p:txBody>
      </p:sp>
      <p:sp>
        <p:nvSpPr>
          <p:cNvPr id="28675" name="Rectangle 3"/>
          <p:cNvSpPr>
            <a:spLocks noChangeArrowheads="1"/>
          </p:cNvSpPr>
          <p:nvPr/>
        </p:nvSpPr>
        <p:spPr bwMode="auto">
          <a:xfrm>
            <a:off x="76200" y="152400"/>
            <a:ext cx="1371600" cy="1295400"/>
          </a:xfrm>
          <a:prstGeom prst="rect">
            <a:avLst/>
          </a:prstGeom>
          <a:noFill/>
          <a:ln w="12700">
            <a:noFill/>
            <a:miter lim="800000"/>
            <a:headEnd/>
            <a:tailEnd/>
          </a:ln>
        </p:spPr>
        <p:txBody>
          <a:bodyPr wrap="none" anchor="ctr"/>
          <a:lstStyle/>
          <a:p>
            <a:endParaRPr lang="en-US"/>
          </a:p>
        </p:txBody>
      </p:sp>
      <p:sp>
        <p:nvSpPr>
          <p:cNvPr id="28676" name="Text Box 4"/>
          <p:cNvSpPr txBox="1">
            <a:spLocks noChangeArrowheads="1"/>
          </p:cNvSpPr>
          <p:nvPr/>
        </p:nvSpPr>
        <p:spPr bwMode="auto">
          <a:xfrm>
            <a:off x="685800" y="1676400"/>
            <a:ext cx="7772400" cy="1066800"/>
          </a:xfrm>
          <a:prstGeom prst="rect">
            <a:avLst/>
          </a:prstGeom>
          <a:noFill/>
          <a:ln w="9525">
            <a:noFill/>
            <a:miter lim="800000"/>
            <a:headEnd/>
            <a:tailEnd/>
          </a:ln>
        </p:spPr>
        <p:txBody>
          <a:bodyPr>
            <a:spAutoFit/>
          </a:bodyPr>
          <a:lstStyle/>
          <a:p>
            <a:pPr eaLnBrk="1" hangingPunct="1">
              <a:spcBef>
                <a:spcPct val="50000"/>
              </a:spcBef>
            </a:pPr>
            <a:r>
              <a:rPr lang="en-US" sz="3200" b="1">
                <a:solidFill>
                  <a:schemeClr val="accent1"/>
                </a:solidFill>
              </a:rPr>
              <a:t>Activity-Based Costing: A Tool to Aid Decision Making</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p:spPr>
        <p:txBody>
          <a:bodyPr/>
          <a:lstStyle/>
          <a:p>
            <a:pPr eaLnBrk="1" hangingPunct="1">
              <a:lnSpc>
                <a:spcPct val="80000"/>
              </a:lnSpc>
            </a:pPr>
            <a:r>
              <a:rPr lang="en-US" smtClean="0"/>
              <a:t>How Costs are Treated Under</a:t>
            </a:r>
            <a:br>
              <a:rPr lang="en-US" smtClean="0"/>
            </a:br>
            <a:r>
              <a:rPr lang="en-US" smtClean="0"/>
              <a:t>Activity</a:t>
            </a:r>
            <a:r>
              <a:rPr lang="en-US" smtClean="0">
                <a:cs typeface="Arial" charset="0"/>
              </a:rPr>
              <a:t>–</a:t>
            </a:r>
            <a:r>
              <a:rPr lang="en-US" smtClean="0"/>
              <a:t>Based Costing</a:t>
            </a:r>
          </a:p>
        </p:txBody>
      </p:sp>
      <p:pic>
        <p:nvPicPr>
          <p:cNvPr id="36867" name="Picture 7" descr="WATCHRPR"/>
          <p:cNvPicPr>
            <a:picLocks noChangeAspect="1" noChangeArrowheads="1"/>
          </p:cNvPicPr>
          <p:nvPr/>
        </p:nvPicPr>
        <p:blipFill>
          <a:blip r:embed="rId3"/>
          <a:srcRect/>
          <a:stretch>
            <a:fillRect/>
          </a:stretch>
        </p:blipFill>
        <p:spPr bwMode="auto">
          <a:xfrm>
            <a:off x="914400" y="2438400"/>
            <a:ext cx="2667000" cy="2438400"/>
          </a:xfrm>
          <a:prstGeom prst="rect">
            <a:avLst/>
          </a:prstGeom>
          <a:noFill/>
          <a:ln w="9525">
            <a:noFill/>
            <a:miter lim="800000"/>
            <a:headEnd/>
            <a:tailEnd/>
          </a:ln>
        </p:spPr>
      </p:pic>
      <p:sp>
        <p:nvSpPr>
          <p:cNvPr id="36868" name="Rectangle 8"/>
          <p:cNvSpPr>
            <a:spLocks noChangeArrowheads="1"/>
          </p:cNvSpPr>
          <p:nvPr/>
        </p:nvSpPr>
        <p:spPr bwMode="auto">
          <a:xfrm>
            <a:off x="228600" y="5105400"/>
            <a:ext cx="8686800" cy="1447800"/>
          </a:xfrm>
          <a:prstGeom prst="rect">
            <a:avLst/>
          </a:prstGeom>
          <a:solidFill>
            <a:schemeClr val="accent1"/>
          </a:solidFill>
          <a:ln w="28575">
            <a:noFill/>
            <a:miter lim="800000"/>
            <a:headEnd/>
            <a:tailEnd/>
          </a:ln>
        </p:spPr>
        <p:txBody>
          <a:bodyPr wrap="none" anchor="ctr"/>
          <a:lstStyle/>
          <a:p>
            <a:pPr eaLnBrk="1" hangingPunct="1">
              <a:spcBef>
                <a:spcPct val="30000"/>
              </a:spcBef>
            </a:pPr>
            <a:r>
              <a:rPr lang="en-US">
                <a:solidFill>
                  <a:srgbClr val="FFFFD5"/>
                </a:solidFill>
              </a:rPr>
              <a:t>Traditional cost systems usually rely on volume</a:t>
            </a:r>
            <a:br>
              <a:rPr lang="en-US">
                <a:solidFill>
                  <a:srgbClr val="FFFFD5"/>
                </a:solidFill>
              </a:rPr>
            </a:br>
            <a:r>
              <a:rPr lang="en-US">
                <a:solidFill>
                  <a:srgbClr val="FFFFD5"/>
                </a:solidFill>
              </a:rPr>
              <a:t>measures such as direct labor hours and/or machine</a:t>
            </a:r>
            <a:br>
              <a:rPr lang="en-US">
                <a:solidFill>
                  <a:srgbClr val="FFFFD5"/>
                </a:solidFill>
              </a:rPr>
            </a:br>
            <a:r>
              <a:rPr lang="en-US">
                <a:solidFill>
                  <a:srgbClr val="FFFFD5"/>
                </a:solidFill>
              </a:rPr>
              <a:t>hours to allocate all overhead costs to products.</a:t>
            </a:r>
          </a:p>
        </p:txBody>
      </p:sp>
      <p:sp>
        <p:nvSpPr>
          <p:cNvPr id="521225" name="Oval 9"/>
          <p:cNvSpPr>
            <a:spLocks noChangeArrowheads="1"/>
          </p:cNvSpPr>
          <p:nvPr/>
        </p:nvSpPr>
        <p:spPr bwMode="auto">
          <a:xfrm>
            <a:off x="4267200" y="1371600"/>
            <a:ext cx="4495800" cy="3124200"/>
          </a:xfrm>
          <a:prstGeom prst="ellipse">
            <a:avLst/>
          </a:prstGeom>
          <a:solidFill>
            <a:srgbClr val="FF8C0D"/>
          </a:solidFill>
          <a:ln w="28575">
            <a:noFill/>
            <a:round/>
            <a:headEnd/>
            <a:tailEnd/>
          </a:ln>
        </p:spPr>
        <p:txBody>
          <a:bodyPr wrap="none" anchor="ctr"/>
          <a:lstStyle/>
          <a:p>
            <a:r>
              <a:rPr lang="en-US">
                <a:solidFill>
                  <a:srgbClr val="FFFFD5"/>
                </a:solidFill>
              </a:rPr>
              <a:t>ABC defines</a:t>
            </a:r>
            <a:br>
              <a:rPr lang="en-US">
                <a:solidFill>
                  <a:srgbClr val="FFFFD5"/>
                </a:solidFill>
              </a:rPr>
            </a:br>
            <a:r>
              <a:rPr lang="en-US">
                <a:solidFill>
                  <a:srgbClr val="FFFFD5"/>
                </a:solidFill>
              </a:rPr>
              <a:t>five levels of activity</a:t>
            </a:r>
            <a:br>
              <a:rPr lang="en-US">
                <a:solidFill>
                  <a:srgbClr val="FFFFD5"/>
                </a:solidFill>
              </a:rPr>
            </a:br>
            <a:r>
              <a:rPr lang="en-US">
                <a:solidFill>
                  <a:srgbClr val="FFFFD5"/>
                </a:solidFill>
              </a:rPr>
              <a:t>that largely do not relate</a:t>
            </a:r>
            <a:br>
              <a:rPr lang="en-US">
                <a:solidFill>
                  <a:srgbClr val="FFFFD5"/>
                </a:solidFill>
              </a:rPr>
            </a:br>
            <a:r>
              <a:rPr lang="en-US">
                <a:solidFill>
                  <a:srgbClr val="FFFFD5"/>
                </a:solidFill>
              </a:rPr>
              <a:t>to the volume of units</a:t>
            </a:r>
            <a:br>
              <a:rPr lang="en-US">
                <a:solidFill>
                  <a:srgbClr val="FFFFD5"/>
                </a:solidFill>
              </a:rPr>
            </a:br>
            <a:r>
              <a:rPr lang="en-US">
                <a:solidFill>
                  <a:srgbClr val="FFFFD5"/>
                </a:solidFill>
              </a:rPr>
              <a:t>produced.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521225"/>
                                        </p:tgtEl>
                                        <p:attrNameLst>
                                          <p:attrName>style.visibility</p:attrName>
                                        </p:attrNameLst>
                                      </p:cBhvr>
                                      <p:to>
                                        <p:strVal val="visible"/>
                                      </p:to>
                                    </p:set>
                                    <p:animEffect transition="in" filter="dissolve">
                                      <p:cBhvr>
                                        <p:cTn id="7" dur="500"/>
                                        <p:tgtEl>
                                          <p:spTgt spid="521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25"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val 4"/>
          <p:cNvSpPr>
            <a:spLocks noChangeArrowheads="1"/>
          </p:cNvSpPr>
          <p:nvPr/>
        </p:nvSpPr>
        <p:spPr bwMode="auto">
          <a:xfrm>
            <a:off x="1279525" y="2554288"/>
            <a:ext cx="6426200" cy="2311400"/>
          </a:xfrm>
          <a:prstGeom prst="ellipse">
            <a:avLst/>
          </a:prstGeom>
          <a:solidFill>
            <a:schemeClr val="accent1"/>
          </a:solidFill>
          <a:ln w="12700">
            <a:noFill/>
            <a:round/>
            <a:headEnd/>
            <a:tailEnd/>
          </a:ln>
        </p:spPr>
        <p:txBody>
          <a:bodyPr wrap="none" anchor="ctr"/>
          <a:lstStyle/>
          <a:p>
            <a:endParaRPr lang="en-US"/>
          </a:p>
        </p:txBody>
      </p:sp>
      <p:sp>
        <p:nvSpPr>
          <p:cNvPr id="37891" name="Rectangle 5"/>
          <p:cNvSpPr>
            <a:spLocks noChangeArrowheads="1"/>
          </p:cNvSpPr>
          <p:nvPr/>
        </p:nvSpPr>
        <p:spPr bwMode="auto">
          <a:xfrm>
            <a:off x="2390775" y="2970213"/>
            <a:ext cx="4211638" cy="1428750"/>
          </a:xfrm>
          <a:prstGeom prst="rect">
            <a:avLst/>
          </a:prstGeom>
          <a:noFill/>
          <a:ln w="12700">
            <a:noFill/>
            <a:miter lim="800000"/>
            <a:headEnd/>
            <a:tailEnd/>
          </a:ln>
        </p:spPr>
        <p:txBody>
          <a:bodyPr wrap="none" lIns="90488" tIns="44450" rIns="90488" bIns="44450">
            <a:spAutoFit/>
          </a:bodyPr>
          <a:lstStyle/>
          <a:p>
            <a:r>
              <a:rPr lang="en-US">
                <a:solidFill>
                  <a:srgbClr val="FFFFD5"/>
                </a:solidFill>
              </a:rPr>
              <a:t>Manufacturing</a:t>
            </a:r>
            <a:br>
              <a:rPr lang="en-US">
                <a:solidFill>
                  <a:srgbClr val="FFFFD5"/>
                </a:solidFill>
              </a:rPr>
            </a:br>
            <a:r>
              <a:rPr lang="en-US">
                <a:solidFill>
                  <a:srgbClr val="FFFFD5"/>
                </a:solidFill>
              </a:rPr>
              <a:t>companies typically combine</a:t>
            </a:r>
            <a:br>
              <a:rPr lang="en-US">
                <a:solidFill>
                  <a:srgbClr val="FFFFD5"/>
                </a:solidFill>
              </a:rPr>
            </a:br>
            <a:r>
              <a:rPr lang="en-US">
                <a:solidFill>
                  <a:srgbClr val="FFFFD5"/>
                </a:solidFill>
              </a:rPr>
              <a:t>their activities into five</a:t>
            </a:r>
            <a:br>
              <a:rPr lang="en-US">
                <a:solidFill>
                  <a:srgbClr val="FFFFD5"/>
                </a:solidFill>
              </a:rPr>
            </a:br>
            <a:r>
              <a:rPr lang="en-US">
                <a:solidFill>
                  <a:srgbClr val="FFFFD5"/>
                </a:solidFill>
              </a:rPr>
              <a:t>classifications.</a:t>
            </a:r>
          </a:p>
        </p:txBody>
      </p:sp>
      <p:sp>
        <p:nvSpPr>
          <p:cNvPr id="37892" name="Rectangle 6"/>
          <p:cNvSpPr>
            <a:spLocks noChangeArrowheads="1"/>
          </p:cNvSpPr>
          <p:nvPr/>
        </p:nvSpPr>
        <p:spPr bwMode="auto">
          <a:xfrm>
            <a:off x="973138" y="1471613"/>
            <a:ext cx="1604962" cy="758825"/>
          </a:xfrm>
          <a:prstGeom prst="rect">
            <a:avLst/>
          </a:prstGeom>
          <a:noFill/>
          <a:ln w="12700">
            <a:noFill/>
            <a:miter lim="800000"/>
            <a:headEnd/>
            <a:tailEnd/>
          </a:ln>
        </p:spPr>
        <p:txBody>
          <a:bodyPr wrap="none" lIns="90488" tIns="44450" rIns="90488" bIns="44450">
            <a:spAutoFit/>
          </a:bodyPr>
          <a:lstStyle/>
          <a:p>
            <a:r>
              <a:rPr lang="en-US">
                <a:solidFill>
                  <a:schemeClr val="bg2"/>
                </a:solidFill>
              </a:rPr>
              <a:t>Unit-Level</a:t>
            </a:r>
          </a:p>
          <a:p>
            <a:r>
              <a:rPr lang="en-US">
                <a:solidFill>
                  <a:schemeClr val="bg2"/>
                </a:solidFill>
              </a:rPr>
              <a:t>Activity</a:t>
            </a:r>
          </a:p>
        </p:txBody>
      </p:sp>
      <p:sp>
        <p:nvSpPr>
          <p:cNvPr id="37893" name="Rectangle 7"/>
          <p:cNvSpPr>
            <a:spLocks noChangeArrowheads="1"/>
          </p:cNvSpPr>
          <p:nvPr/>
        </p:nvSpPr>
        <p:spPr bwMode="auto">
          <a:xfrm>
            <a:off x="6243638" y="1471613"/>
            <a:ext cx="1928812" cy="758825"/>
          </a:xfrm>
          <a:prstGeom prst="rect">
            <a:avLst/>
          </a:prstGeom>
          <a:noFill/>
          <a:ln w="12700">
            <a:noFill/>
            <a:miter lim="800000"/>
            <a:headEnd/>
            <a:tailEnd/>
          </a:ln>
        </p:spPr>
        <p:txBody>
          <a:bodyPr wrap="none" lIns="90488" tIns="44450" rIns="90488" bIns="44450">
            <a:spAutoFit/>
          </a:bodyPr>
          <a:lstStyle/>
          <a:p>
            <a:r>
              <a:rPr lang="en-US">
                <a:solidFill>
                  <a:schemeClr val="bg2"/>
                </a:solidFill>
              </a:rPr>
              <a:t>Batch-Level </a:t>
            </a:r>
          </a:p>
          <a:p>
            <a:r>
              <a:rPr lang="en-US">
                <a:solidFill>
                  <a:schemeClr val="bg2"/>
                </a:solidFill>
              </a:rPr>
              <a:t>Activity</a:t>
            </a:r>
          </a:p>
        </p:txBody>
      </p:sp>
      <p:sp>
        <p:nvSpPr>
          <p:cNvPr id="37894" name="Rectangle 8"/>
          <p:cNvSpPr>
            <a:spLocks noChangeArrowheads="1"/>
          </p:cNvSpPr>
          <p:nvPr/>
        </p:nvSpPr>
        <p:spPr bwMode="auto">
          <a:xfrm>
            <a:off x="723900" y="5167313"/>
            <a:ext cx="2101850" cy="758825"/>
          </a:xfrm>
          <a:prstGeom prst="rect">
            <a:avLst/>
          </a:prstGeom>
          <a:noFill/>
          <a:ln w="12700">
            <a:noFill/>
            <a:miter lim="800000"/>
            <a:headEnd/>
            <a:tailEnd/>
          </a:ln>
        </p:spPr>
        <p:txBody>
          <a:bodyPr wrap="none" lIns="90488" tIns="44450" rIns="90488" bIns="44450">
            <a:spAutoFit/>
          </a:bodyPr>
          <a:lstStyle/>
          <a:p>
            <a:r>
              <a:rPr lang="en-US">
                <a:solidFill>
                  <a:schemeClr val="bg2"/>
                </a:solidFill>
              </a:rPr>
              <a:t>Product-Level</a:t>
            </a:r>
          </a:p>
          <a:p>
            <a:r>
              <a:rPr lang="en-US">
                <a:solidFill>
                  <a:schemeClr val="bg2"/>
                </a:solidFill>
              </a:rPr>
              <a:t>Activity</a:t>
            </a:r>
          </a:p>
        </p:txBody>
      </p:sp>
      <p:sp>
        <p:nvSpPr>
          <p:cNvPr id="37895" name="Rectangle 9"/>
          <p:cNvSpPr>
            <a:spLocks noChangeArrowheads="1"/>
          </p:cNvSpPr>
          <p:nvPr/>
        </p:nvSpPr>
        <p:spPr bwMode="auto">
          <a:xfrm>
            <a:off x="6016625" y="5167313"/>
            <a:ext cx="2392363" cy="758825"/>
          </a:xfrm>
          <a:prstGeom prst="rect">
            <a:avLst/>
          </a:prstGeom>
          <a:noFill/>
          <a:ln w="12700">
            <a:noFill/>
            <a:miter lim="800000"/>
            <a:headEnd/>
            <a:tailEnd/>
          </a:ln>
        </p:spPr>
        <p:txBody>
          <a:bodyPr wrap="none" lIns="90488" tIns="44450" rIns="90488" bIns="44450">
            <a:spAutoFit/>
          </a:bodyPr>
          <a:lstStyle/>
          <a:p>
            <a:r>
              <a:rPr lang="en-US">
                <a:solidFill>
                  <a:schemeClr val="bg2"/>
                </a:solidFill>
              </a:rPr>
              <a:t>Customer-Level</a:t>
            </a:r>
          </a:p>
          <a:p>
            <a:r>
              <a:rPr lang="en-US">
                <a:solidFill>
                  <a:schemeClr val="bg2"/>
                </a:solidFill>
              </a:rPr>
              <a:t>Activity</a:t>
            </a:r>
          </a:p>
        </p:txBody>
      </p:sp>
      <p:sp>
        <p:nvSpPr>
          <p:cNvPr id="37896" name="Line 10"/>
          <p:cNvSpPr>
            <a:spLocks noChangeShapeType="1"/>
          </p:cNvSpPr>
          <p:nvPr/>
        </p:nvSpPr>
        <p:spPr bwMode="auto">
          <a:xfrm flipV="1">
            <a:off x="6559550" y="2349500"/>
            <a:ext cx="368300" cy="469900"/>
          </a:xfrm>
          <a:prstGeom prst="line">
            <a:avLst/>
          </a:prstGeom>
          <a:noFill/>
          <a:ln w="38100">
            <a:solidFill>
              <a:srgbClr val="6B6B6B"/>
            </a:solidFill>
            <a:round/>
            <a:headEnd/>
            <a:tailEnd type="triangle" w="med" len="med"/>
          </a:ln>
        </p:spPr>
        <p:txBody>
          <a:bodyPr wrap="none" anchor="ctr"/>
          <a:lstStyle/>
          <a:p>
            <a:endParaRPr lang="en-US"/>
          </a:p>
        </p:txBody>
      </p:sp>
      <p:sp>
        <p:nvSpPr>
          <p:cNvPr id="37897" name="Line 11"/>
          <p:cNvSpPr>
            <a:spLocks noChangeShapeType="1"/>
          </p:cNvSpPr>
          <p:nvPr/>
        </p:nvSpPr>
        <p:spPr bwMode="auto">
          <a:xfrm flipH="1">
            <a:off x="1974850" y="4648200"/>
            <a:ext cx="469900" cy="444500"/>
          </a:xfrm>
          <a:prstGeom prst="line">
            <a:avLst/>
          </a:prstGeom>
          <a:noFill/>
          <a:ln w="38100">
            <a:solidFill>
              <a:srgbClr val="6B6B6B"/>
            </a:solidFill>
            <a:round/>
            <a:headEnd/>
            <a:tailEnd type="triangle" w="med" len="med"/>
          </a:ln>
        </p:spPr>
        <p:txBody>
          <a:bodyPr wrap="none" anchor="ctr"/>
          <a:lstStyle/>
          <a:p>
            <a:endParaRPr lang="en-US"/>
          </a:p>
        </p:txBody>
      </p:sp>
      <p:sp>
        <p:nvSpPr>
          <p:cNvPr id="37898" name="Line 12"/>
          <p:cNvSpPr>
            <a:spLocks noChangeShapeType="1"/>
          </p:cNvSpPr>
          <p:nvPr/>
        </p:nvSpPr>
        <p:spPr bwMode="auto">
          <a:xfrm flipH="1" flipV="1">
            <a:off x="1905000" y="2286000"/>
            <a:ext cx="463550" cy="539750"/>
          </a:xfrm>
          <a:prstGeom prst="line">
            <a:avLst/>
          </a:prstGeom>
          <a:noFill/>
          <a:ln w="38100">
            <a:solidFill>
              <a:srgbClr val="6B6B6B"/>
            </a:solidFill>
            <a:round/>
            <a:headEnd/>
            <a:tailEnd type="triangle" w="med" len="med"/>
          </a:ln>
        </p:spPr>
        <p:txBody>
          <a:bodyPr wrap="none" anchor="ctr"/>
          <a:lstStyle/>
          <a:p>
            <a:endParaRPr lang="en-US"/>
          </a:p>
        </p:txBody>
      </p:sp>
      <p:sp>
        <p:nvSpPr>
          <p:cNvPr id="37899" name="Line 13"/>
          <p:cNvSpPr>
            <a:spLocks noChangeShapeType="1"/>
          </p:cNvSpPr>
          <p:nvPr/>
        </p:nvSpPr>
        <p:spPr bwMode="auto">
          <a:xfrm>
            <a:off x="6635750" y="4572000"/>
            <a:ext cx="603250" cy="533400"/>
          </a:xfrm>
          <a:prstGeom prst="line">
            <a:avLst/>
          </a:prstGeom>
          <a:noFill/>
          <a:ln w="38100">
            <a:solidFill>
              <a:srgbClr val="6B6B6B"/>
            </a:solidFill>
            <a:round/>
            <a:headEnd/>
            <a:tailEnd type="triangle" w="med" len="med"/>
          </a:ln>
        </p:spPr>
        <p:txBody>
          <a:bodyPr wrap="none" anchor="ctr"/>
          <a:lstStyle/>
          <a:p>
            <a:endParaRPr lang="en-US"/>
          </a:p>
        </p:txBody>
      </p:sp>
      <p:sp>
        <p:nvSpPr>
          <p:cNvPr id="37900" name="Rectangle 14"/>
          <p:cNvSpPr>
            <a:spLocks noChangeArrowheads="1"/>
          </p:cNvSpPr>
          <p:nvPr/>
        </p:nvSpPr>
        <p:spPr bwMode="auto">
          <a:xfrm>
            <a:off x="3455988" y="5445125"/>
            <a:ext cx="2089150" cy="1093788"/>
          </a:xfrm>
          <a:prstGeom prst="rect">
            <a:avLst/>
          </a:prstGeom>
          <a:noFill/>
          <a:ln w="12700">
            <a:noFill/>
            <a:miter lim="800000"/>
            <a:headEnd/>
            <a:tailEnd/>
          </a:ln>
        </p:spPr>
        <p:txBody>
          <a:bodyPr wrap="none" lIns="90488" tIns="44450" rIns="90488" bIns="44450">
            <a:spAutoFit/>
          </a:bodyPr>
          <a:lstStyle/>
          <a:p>
            <a:r>
              <a:rPr lang="en-US">
                <a:solidFill>
                  <a:schemeClr val="bg2"/>
                </a:solidFill>
              </a:rPr>
              <a:t>Organization-</a:t>
            </a:r>
            <a:br>
              <a:rPr lang="en-US">
                <a:solidFill>
                  <a:schemeClr val="bg2"/>
                </a:solidFill>
              </a:rPr>
            </a:br>
            <a:r>
              <a:rPr lang="en-US">
                <a:solidFill>
                  <a:schemeClr val="bg2"/>
                </a:solidFill>
              </a:rPr>
              <a:t>sustaining</a:t>
            </a:r>
          </a:p>
          <a:p>
            <a:r>
              <a:rPr lang="en-US">
                <a:solidFill>
                  <a:schemeClr val="bg2"/>
                </a:solidFill>
              </a:rPr>
              <a:t>Activity</a:t>
            </a:r>
          </a:p>
        </p:txBody>
      </p:sp>
      <p:sp>
        <p:nvSpPr>
          <p:cNvPr id="37901" name="Line 15"/>
          <p:cNvSpPr>
            <a:spLocks noChangeShapeType="1"/>
          </p:cNvSpPr>
          <p:nvPr/>
        </p:nvSpPr>
        <p:spPr bwMode="auto">
          <a:xfrm>
            <a:off x="4495800" y="4876800"/>
            <a:ext cx="0" cy="533400"/>
          </a:xfrm>
          <a:prstGeom prst="line">
            <a:avLst/>
          </a:prstGeom>
          <a:noFill/>
          <a:ln w="38100">
            <a:solidFill>
              <a:srgbClr val="6B6B6B"/>
            </a:solidFill>
            <a:round/>
            <a:headEnd/>
            <a:tailEnd type="triangle" w="med" len="med"/>
          </a:ln>
        </p:spPr>
        <p:txBody>
          <a:bodyPr wrap="none" anchor="ctr"/>
          <a:lstStyle/>
          <a:p>
            <a:endParaRPr lang="en-US"/>
          </a:p>
        </p:txBody>
      </p:sp>
      <p:sp>
        <p:nvSpPr>
          <p:cNvPr id="37902" name="Rectangle 17"/>
          <p:cNvSpPr>
            <a:spLocks noGrp="1" noChangeArrowheads="1"/>
          </p:cNvSpPr>
          <p:nvPr>
            <p:ph type="title"/>
          </p:nvPr>
        </p:nvSpPr>
        <p:spPr>
          <a:noFill/>
        </p:spPr>
        <p:txBody>
          <a:bodyPr/>
          <a:lstStyle/>
          <a:p>
            <a:pPr eaLnBrk="1" hangingPunct="1">
              <a:lnSpc>
                <a:spcPct val="80000"/>
              </a:lnSpc>
            </a:pPr>
            <a:r>
              <a:rPr lang="en-US" smtClean="0"/>
              <a:t>How Costs are Treated Under</a:t>
            </a:r>
            <a:br>
              <a:rPr lang="en-US" smtClean="0"/>
            </a:br>
            <a:r>
              <a:rPr lang="en-US" smtClean="0"/>
              <a:t>Activity</a:t>
            </a:r>
            <a:r>
              <a:rPr lang="en-US" smtClean="0">
                <a:cs typeface="Arial" charset="0"/>
              </a:rPr>
              <a:t>–</a:t>
            </a:r>
            <a:r>
              <a:rPr lang="en-US" smtClean="0"/>
              <a:t>Based Costing</a:t>
            </a:r>
          </a:p>
        </p:txBody>
      </p:sp>
    </p:spTree>
  </p:cSld>
  <p:clrMapOvr>
    <a:masterClrMapping/>
  </p:clrMapOvr>
  <p:transition spd="med">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p:spPr>
        <p:txBody>
          <a:bodyPr/>
          <a:lstStyle/>
          <a:p>
            <a:pPr eaLnBrk="1" hangingPunct="1">
              <a:lnSpc>
                <a:spcPct val="80000"/>
              </a:lnSpc>
            </a:pPr>
            <a:r>
              <a:rPr lang="en-US" smtClean="0"/>
              <a:t>Characteristics of Successful</a:t>
            </a:r>
            <a:br>
              <a:rPr lang="en-US" smtClean="0"/>
            </a:br>
            <a:r>
              <a:rPr lang="en-US" smtClean="0"/>
              <a:t>ABC Implementations</a:t>
            </a:r>
          </a:p>
        </p:txBody>
      </p:sp>
      <p:pic>
        <p:nvPicPr>
          <p:cNvPr id="38915" name="Picture 4" descr="APPOINT"/>
          <p:cNvPicPr>
            <a:picLocks noChangeAspect="1" noChangeArrowheads="1"/>
          </p:cNvPicPr>
          <p:nvPr/>
        </p:nvPicPr>
        <p:blipFill>
          <a:blip r:embed="rId3"/>
          <a:srcRect/>
          <a:stretch>
            <a:fillRect/>
          </a:stretch>
        </p:blipFill>
        <p:spPr bwMode="auto">
          <a:xfrm>
            <a:off x="982663" y="1357313"/>
            <a:ext cx="1400175" cy="1524000"/>
          </a:xfrm>
          <a:prstGeom prst="rect">
            <a:avLst/>
          </a:prstGeom>
          <a:noFill/>
          <a:ln w="9525">
            <a:noFill/>
            <a:miter lim="800000"/>
            <a:headEnd/>
            <a:tailEnd/>
          </a:ln>
        </p:spPr>
      </p:pic>
      <p:sp>
        <p:nvSpPr>
          <p:cNvPr id="38916" name="Text Box 5"/>
          <p:cNvSpPr txBox="1">
            <a:spLocks noChangeArrowheads="1"/>
          </p:cNvSpPr>
          <p:nvPr/>
        </p:nvSpPr>
        <p:spPr bwMode="auto">
          <a:xfrm>
            <a:off x="166688" y="2867025"/>
            <a:ext cx="3030537" cy="762000"/>
          </a:xfrm>
          <a:prstGeom prst="rect">
            <a:avLst/>
          </a:prstGeom>
          <a:solidFill>
            <a:schemeClr val="hlink"/>
          </a:solidFill>
          <a:ln w="28575">
            <a:noFill/>
            <a:miter lim="800000"/>
            <a:headEnd/>
            <a:tailEnd/>
          </a:ln>
        </p:spPr>
        <p:txBody>
          <a:bodyPr wrap="none">
            <a:spAutoFit/>
          </a:bodyPr>
          <a:lstStyle/>
          <a:p>
            <a:r>
              <a:rPr lang="en-US" b="1">
                <a:solidFill>
                  <a:srgbClr val="FFFFD5"/>
                </a:solidFill>
                <a:latin typeface="Arial" charset="0"/>
              </a:rPr>
              <a:t>Strong top</a:t>
            </a:r>
            <a:br>
              <a:rPr lang="en-US" b="1">
                <a:solidFill>
                  <a:srgbClr val="FFFFD5"/>
                </a:solidFill>
                <a:latin typeface="Arial" charset="0"/>
              </a:rPr>
            </a:br>
            <a:r>
              <a:rPr lang="en-US" b="1">
                <a:solidFill>
                  <a:srgbClr val="FFFFD5"/>
                </a:solidFill>
                <a:latin typeface="Arial" charset="0"/>
              </a:rPr>
              <a:t>management support</a:t>
            </a:r>
          </a:p>
        </p:txBody>
      </p:sp>
      <p:pic>
        <p:nvPicPr>
          <p:cNvPr id="38917" name="Picture 7" descr="pe01561_"/>
          <p:cNvPicPr>
            <a:picLocks noChangeAspect="1" noChangeArrowheads="1"/>
          </p:cNvPicPr>
          <p:nvPr/>
        </p:nvPicPr>
        <p:blipFill>
          <a:blip r:embed="rId4"/>
          <a:srcRect/>
          <a:stretch>
            <a:fillRect/>
          </a:stretch>
        </p:blipFill>
        <p:spPr bwMode="auto">
          <a:xfrm>
            <a:off x="2971800" y="3608388"/>
            <a:ext cx="2820988" cy="1871662"/>
          </a:xfrm>
          <a:prstGeom prst="rect">
            <a:avLst/>
          </a:prstGeom>
          <a:noFill/>
          <a:ln w="9525">
            <a:noFill/>
            <a:miter lim="800000"/>
            <a:headEnd/>
            <a:tailEnd/>
          </a:ln>
        </p:spPr>
      </p:pic>
      <p:sp>
        <p:nvSpPr>
          <p:cNvPr id="38918" name="Text Box 8"/>
          <p:cNvSpPr txBox="1">
            <a:spLocks noChangeArrowheads="1"/>
          </p:cNvSpPr>
          <p:nvPr/>
        </p:nvSpPr>
        <p:spPr bwMode="auto">
          <a:xfrm>
            <a:off x="3214688" y="5486400"/>
            <a:ext cx="2409825" cy="762000"/>
          </a:xfrm>
          <a:prstGeom prst="rect">
            <a:avLst/>
          </a:prstGeom>
          <a:solidFill>
            <a:srgbClr val="CCCCCC"/>
          </a:solidFill>
          <a:ln w="28575">
            <a:noFill/>
            <a:miter lim="800000"/>
            <a:headEnd/>
            <a:tailEnd/>
          </a:ln>
        </p:spPr>
        <p:txBody>
          <a:bodyPr wrap="none">
            <a:spAutoFit/>
          </a:bodyPr>
          <a:lstStyle/>
          <a:p>
            <a:r>
              <a:rPr lang="en-US" b="1">
                <a:latin typeface="Arial" charset="0"/>
              </a:rPr>
              <a:t>Cross-functional</a:t>
            </a:r>
            <a:br>
              <a:rPr lang="en-US" b="1">
                <a:latin typeface="Arial" charset="0"/>
              </a:rPr>
            </a:br>
            <a:r>
              <a:rPr lang="en-US" b="1">
                <a:latin typeface="Arial" charset="0"/>
              </a:rPr>
              <a:t>involvement</a:t>
            </a:r>
          </a:p>
        </p:txBody>
      </p:sp>
      <p:pic>
        <p:nvPicPr>
          <p:cNvPr id="38919" name="Picture 10" descr="bd04972_"/>
          <p:cNvPicPr>
            <a:picLocks noChangeAspect="1" noChangeArrowheads="1"/>
          </p:cNvPicPr>
          <p:nvPr/>
        </p:nvPicPr>
        <p:blipFill>
          <a:blip r:embed="rId5"/>
          <a:srcRect/>
          <a:stretch>
            <a:fillRect/>
          </a:stretch>
        </p:blipFill>
        <p:spPr bwMode="auto">
          <a:xfrm>
            <a:off x="6019800" y="1447800"/>
            <a:ext cx="2924175" cy="2192338"/>
          </a:xfrm>
          <a:prstGeom prst="rect">
            <a:avLst/>
          </a:prstGeom>
          <a:noFill/>
          <a:ln w="9525">
            <a:noFill/>
            <a:miter lim="800000"/>
            <a:headEnd/>
            <a:tailEnd/>
          </a:ln>
        </p:spPr>
      </p:pic>
      <p:sp>
        <p:nvSpPr>
          <p:cNvPr id="38920" name="Text Box 11"/>
          <p:cNvSpPr txBox="1">
            <a:spLocks noChangeArrowheads="1"/>
          </p:cNvSpPr>
          <p:nvPr/>
        </p:nvSpPr>
        <p:spPr bwMode="auto">
          <a:xfrm>
            <a:off x="6089650" y="3505200"/>
            <a:ext cx="2722563" cy="762000"/>
          </a:xfrm>
          <a:prstGeom prst="rect">
            <a:avLst/>
          </a:prstGeom>
          <a:solidFill>
            <a:schemeClr val="accent1"/>
          </a:solidFill>
          <a:ln w="28575">
            <a:noFill/>
            <a:miter lim="800000"/>
            <a:headEnd/>
            <a:tailEnd/>
          </a:ln>
        </p:spPr>
        <p:txBody>
          <a:bodyPr wrap="none">
            <a:spAutoFit/>
          </a:bodyPr>
          <a:lstStyle/>
          <a:p>
            <a:r>
              <a:rPr lang="en-US" b="1">
                <a:solidFill>
                  <a:srgbClr val="FFFFD5"/>
                </a:solidFill>
                <a:latin typeface="Arial" charset="0"/>
              </a:rPr>
              <a:t>Link to evaluations</a:t>
            </a:r>
            <a:br>
              <a:rPr lang="en-US" b="1">
                <a:solidFill>
                  <a:srgbClr val="FFFFD5"/>
                </a:solidFill>
                <a:latin typeface="Arial" charset="0"/>
              </a:rPr>
            </a:br>
            <a:r>
              <a:rPr lang="en-US" b="1">
                <a:solidFill>
                  <a:srgbClr val="FFFFD5"/>
                </a:solidFill>
                <a:latin typeface="Arial" charset="0"/>
              </a:rPr>
              <a:t>and rewards</a:t>
            </a:r>
          </a:p>
        </p:txBody>
      </p:sp>
    </p:spTree>
  </p:cSld>
  <p:clrMapOvr>
    <a:masterClrMapping/>
  </p:clrMapOvr>
  <p:transition>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mtClean="0"/>
              <a:t>Classic Brass </a:t>
            </a:r>
            <a:r>
              <a:rPr lang="en-US" smtClean="0">
                <a:cs typeface="Arial" charset="0"/>
              </a:rPr>
              <a:t>– An ABC Example</a:t>
            </a:r>
            <a:endParaRPr lang="en-US" smtClean="0"/>
          </a:p>
        </p:txBody>
      </p:sp>
      <p:graphicFrame>
        <p:nvGraphicFramePr>
          <p:cNvPr id="2050" name="Object 5"/>
          <p:cNvGraphicFramePr>
            <a:graphicFrameLocks noChangeAspect="1"/>
          </p:cNvGraphicFramePr>
          <p:nvPr/>
        </p:nvGraphicFramePr>
        <p:xfrm>
          <a:off x="533400" y="1219200"/>
          <a:ext cx="8064500" cy="4559300"/>
        </p:xfrm>
        <a:graphic>
          <a:graphicData uri="http://schemas.openxmlformats.org/presentationml/2006/ole">
            <p:oleObj spid="_x0000_s2050" name="Worksheet" r:id="rId4" imgW="4771949" imgH="2648102" progId="Excel.Sheet.8">
              <p:embed/>
            </p:oleObj>
          </a:graphicData>
        </a:graphic>
      </p:graphicFrame>
      <p:sp>
        <p:nvSpPr>
          <p:cNvPr id="2052" name="Text Box 6"/>
          <p:cNvSpPr txBox="1">
            <a:spLocks noChangeArrowheads="1"/>
          </p:cNvSpPr>
          <p:nvPr/>
        </p:nvSpPr>
        <p:spPr bwMode="auto">
          <a:xfrm>
            <a:off x="358775" y="5849938"/>
            <a:ext cx="8423275" cy="762000"/>
          </a:xfrm>
          <a:prstGeom prst="rect">
            <a:avLst/>
          </a:prstGeom>
          <a:solidFill>
            <a:srgbClr val="CCCCCC"/>
          </a:solidFill>
          <a:ln w="28575">
            <a:noFill/>
            <a:miter lim="800000"/>
            <a:headEnd/>
            <a:tailEnd/>
          </a:ln>
        </p:spPr>
        <p:txBody>
          <a:bodyPr wrap="none">
            <a:spAutoFit/>
          </a:bodyPr>
          <a:lstStyle/>
          <a:p>
            <a:r>
              <a:rPr lang="en-US"/>
              <a:t>Manufacturing overhead is allocated to products using</a:t>
            </a:r>
            <a:br>
              <a:rPr lang="en-US"/>
            </a:br>
            <a:r>
              <a:rPr lang="en-US"/>
              <a:t>a single plantwide overhead rate based on machine hours.</a:t>
            </a:r>
          </a:p>
        </p:txBody>
      </p:sp>
    </p:spTree>
  </p:cSld>
  <p:clrMapOvr>
    <a:masterClrMapping/>
  </p:clrMapOvr>
  <p:transition>
    <p:cover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lnSpc>
                <a:spcPct val="80000"/>
              </a:lnSpc>
            </a:pPr>
            <a:r>
              <a:rPr lang="en-US" sz="2100" smtClean="0">
                <a:sym typeface="Wingdings" pitchFamily="2" charset="2"/>
              </a:rPr>
              <a:t>Define Activities, Activity Cost Pools,</a:t>
            </a:r>
            <a:br>
              <a:rPr lang="en-US" sz="2100" smtClean="0">
                <a:sym typeface="Wingdings" pitchFamily="2" charset="2"/>
              </a:rPr>
            </a:br>
            <a:r>
              <a:rPr lang="en-US" sz="2100" smtClean="0">
                <a:sym typeface="Wingdings" pitchFamily="2" charset="2"/>
              </a:rPr>
              <a:t>and Activity Measures</a:t>
            </a:r>
            <a:endParaRPr lang="en-US" sz="2100" smtClean="0"/>
          </a:p>
        </p:txBody>
      </p:sp>
      <p:sp>
        <p:nvSpPr>
          <p:cNvPr id="3076" name="Rectangle 3"/>
          <p:cNvSpPr>
            <a:spLocks noGrp="1" noChangeArrowheads="1"/>
          </p:cNvSpPr>
          <p:nvPr>
            <p:ph type="body" idx="1"/>
          </p:nvPr>
        </p:nvSpPr>
        <p:spPr>
          <a:xfrm>
            <a:off x="266700" y="1600200"/>
            <a:ext cx="8610600" cy="4800600"/>
          </a:xfrm>
          <a:solidFill>
            <a:srgbClr val="CCCCCC"/>
          </a:solidFill>
        </p:spPr>
        <p:txBody>
          <a:bodyPr/>
          <a:lstStyle/>
          <a:p>
            <a:pPr algn="ctr" eaLnBrk="1" hangingPunct="1">
              <a:buFont typeface="Times" pitchFamily="34" charset="0"/>
              <a:buNone/>
            </a:pPr>
            <a:r>
              <a:rPr lang="en-US" sz="2200" b="1" smtClean="0"/>
              <a:t>At Classic Brass, the ABC team, selected the following activity cost pools and activity measures:</a:t>
            </a:r>
            <a:endParaRPr lang="en-US" sz="2200" smtClean="0"/>
          </a:p>
        </p:txBody>
      </p:sp>
      <p:pic>
        <p:nvPicPr>
          <p:cNvPr id="3077" name="Picture 4" descr="j0145458"/>
          <p:cNvPicPr>
            <a:picLocks noChangeAspect="1" noChangeArrowheads="1"/>
          </p:cNvPicPr>
          <p:nvPr/>
        </p:nvPicPr>
        <p:blipFill>
          <a:blip r:embed="rId4">
            <a:lum bright="24000" contrast="24000"/>
          </a:blip>
          <a:srcRect/>
          <a:stretch>
            <a:fillRect/>
          </a:stretch>
        </p:blipFill>
        <p:spPr bwMode="auto">
          <a:xfrm>
            <a:off x="3429000" y="4799013"/>
            <a:ext cx="2286000" cy="1508125"/>
          </a:xfrm>
          <a:prstGeom prst="rect">
            <a:avLst/>
          </a:prstGeom>
          <a:noFill/>
          <a:ln w="9525">
            <a:noFill/>
            <a:miter lim="800000"/>
            <a:headEnd/>
            <a:tailEnd/>
          </a:ln>
        </p:spPr>
      </p:pic>
      <p:graphicFrame>
        <p:nvGraphicFramePr>
          <p:cNvPr id="3074" name="Object 5"/>
          <p:cNvGraphicFramePr>
            <a:graphicFrameLocks noChangeAspect="1"/>
          </p:cNvGraphicFramePr>
          <p:nvPr/>
        </p:nvGraphicFramePr>
        <p:xfrm>
          <a:off x="1219200" y="2362200"/>
          <a:ext cx="6705600" cy="2362200"/>
        </p:xfrm>
        <a:graphic>
          <a:graphicData uri="http://schemas.openxmlformats.org/presentationml/2006/ole">
            <p:oleObj spid="_x0000_s3074" name="Worksheet" r:id="rId5" imgW="3628949" imgH="1266749" progId="Excel.Sheet.8">
              <p:embed/>
            </p:oleObj>
          </a:graphicData>
        </a:graphic>
      </p:graphicFrame>
    </p:spTree>
  </p:cSld>
  <p:clrMapOvr>
    <a:masterClrMapping/>
  </p:clrMapOvr>
  <p:transition spd="med">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5795" name="Rectangle 3"/>
          <p:cNvSpPr>
            <a:spLocks noGrp="1" noChangeArrowheads="1"/>
          </p:cNvSpPr>
          <p:nvPr>
            <p:ph type="body" idx="1"/>
          </p:nvPr>
        </p:nvSpPr>
        <p:spPr>
          <a:xfrm>
            <a:off x="685800" y="1600200"/>
            <a:ext cx="7772400" cy="4876800"/>
          </a:xfrm>
          <a:solidFill>
            <a:srgbClr val="CCCCCC"/>
          </a:solidFill>
        </p:spPr>
        <p:txBody>
          <a:bodyPr/>
          <a:lstStyle/>
          <a:p>
            <a:pPr eaLnBrk="1" hangingPunct="1"/>
            <a:r>
              <a:rPr lang="en-US" sz="2200" smtClean="0">
                <a:solidFill>
                  <a:schemeClr val="accent1"/>
                </a:solidFill>
              </a:rPr>
              <a:t>Customer Orders</a:t>
            </a:r>
            <a:r>
              <a:rPr lang="en-US" sz="2200" smtClean="0"/>
              <a:t> - assigned all costs of resources that are consumed by taking and processing customer orders.</a:t>
            </a:r>
          </a:p>
          <a:p>
            <a:pPr eaLnBrk="1" hangingPunct="1"/>
            <a:r>
              <a:rPr lang="en-US" sz="2200" smtClean="0">
                <a:solidFill>
                  <a:schemeClr val="accent1"/>
                </a:solidFill>
              </a:rPr>
              <a:t>Product Designs</a:t>
            </a:r>
            <a:r>
              <a:rPr lang="en-US" sz="2200" smtClean="0"/>
              <a:t> - assigned all costs of resources consumed by designing products.</a:t>
            </a:r>
          </a:p>
          <a:p>
            <a:pPr eaLnBrk="1" hangingPunct="1"/>
            <a:r>
              <a:rPr lang="en-US" sz="2200" smtClean="0">
                <a:solidFill>
                  <a:schemeClr val="accent1"/>
                </a:solidFill>
              </a:rPr>
              <a:t>Order Size</a:t>
            </a:r>
            <a:r>
              <a:rPr lang="en-US" sz="2200" smtClean="0"/>
              <a:t> - assigned all costs of resources consumed as a consequence of the number of units produced.</a:t>
            </a:r>
          </a:p>
          <a:p>
            <a:pPr eaLnBrk="1" hangingPunct="1"/>
            <a:r>
              <a:rPr lang="en-US" sz="2200" smtClean="0">
                <a:solidFill>
                  <a:schemeClr val="accent1"/>
                </a:solidFill>
              </a:rPr>
              <a:t>Customer Relations</a:t>
            </a:r>
            <a:r>
              <a:rPr lang="en-US" sz="2200" smtClean="0"/>
              <a:t> – assigned all costs associated with maintaining relations with customers.</a:t>
            </a:r>
          </a:p>
          <a:p>
            <a:pPr eaLnBrk="1" hangingPunct="1"/>
            <a:r>
              <a:rPr lang="en-US" sz="2200" smtClean="0">
                <a:solidFill>
                  <a:schemeClr val="accent1"/>
                </a:solidFill>
              </a:rPr>
              <a:t>Other</a:t>
            </a:r>
            <a:r>
              <a:rPr lang="en-US" sz="2200" smtClean="0"/>
              <a:t> – assigned all overhead costs that are not associated with the other cost pools.</a:t>
            </a:r>
          </a:p>
        </p:txBody>
      </p:sp>
      <p:sp>
        <p:nvSpPr>
          <p:cNvPr id="39939" name="Rectangle 5"/>
          <p:cNvSpPr>
            <a:spLocks noGrp="1" noChangeArrowheads="1"/>
          </p:cNvSpPr>
          <p:nvPr>
            <p:ph type="title"/>
          </p:nvPr>
        </p:nvSpPr>
        <p:spPr>
          <a:noFill/>
        </p:spPr>
        <p:txBody>
          <a:bodyPr/>
          <a:lstStyle/>
          <a:p>
            <a:pPr eaLnBrk="1" hangingPunct="1">
              <a:lnSpc>
                <a:spcPct val="80000"/>
              </a:lnSpc>
            </a:pPr>
            <a:r>
              <a:rPr lang="en-US" sz="2100" smtClean="0">
                <a:sym typeface="Wingdings" pitchFamily="2" charset="2"/>
              </a:rPr>
              <a:t>Define Activities, Activity Cost Pools,</a:t>
            </a:r>
            <a:br>
              <a:rPr lang="en-US" sz="2100" smtClean="0">
                <a:sym typeface="Wingdings" pitchFamily="2" charset="2"/>
              </a:rPr>
            </a:br>
            <a:r>
              <a:rPr lang="en-US" sz="2100" smtClean="0">
                <a:sym typeface="Wingdings" pitchFamily="2" charset="2"/>
              </a:rPr>
              <a:t>and Activity Measures</a:t>
            </a:r>
            <a:endParaRPr lang="en-US" sz="2100" smtClean="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45795">
                                            <p:txEl>
                                              <p:pRg st="0" end="0"/>
                                            </p:txEl>
                                          </p:spTgt>
                                        </p:tgtEl>
                                        <p:attrNameLst>
                                          <p:attrName>style.visibility</p:attrName>
                                        </p:attrNameLst>
                                      </p:cBhvr>
                                      <p:to>
                                        <p:strVal val="visible"/>
                                      </p:to>
                                    </p:set>
                                    <p:anim calcmode="lin" valueType="num">
                                      <p:cBhvr>
                                        <p:cTn id="7" dur="500" fill="hold"/>
                                        <p:tgtEl>
                                          <p:spTgt spid="5457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45795">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45795">
                                            <p:txEl>
                                              <p:pRg st="1" end="1"/>
                                            </p:txEl>
                                          </p:spTgt>
                                        </p:tgtEl>
                                        <p:attrNameLst>
                                          <p:attrName>style.visibility</p:attrName>
                                        </p:attrNameLst>
                                      </p:cBhvr>
                                      <p:to>
                                        <p:strVal val="visible"/>
                                      </p:to>
                                    </p:set>
                                    <p:anim calcmode="lin" valueType="num">
                                      <p:cBhvr>
                                        <p:cTn id="12" dur="500" fill="hold"/>
                                        <p:tgtEl>
                                          <p:spTgt spid="54579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45795">
                                            <p:txEl>
                                              <p:pRg st="1" end="1"/>
                                            </p:tx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545795">
                                            <p:txEl>
                                              <p:pRg st="2" end="2"/>
                                            </p:txEl>
                                          </p:spTgt>
                                        </p:tgtEl>
                                        <p:attrNameLst>
                                          <p:attrName>style.visibility</p:attrName>
                                        </p:attrNameLst>
                                      </p:cBhvr>
                                      <p:to>
                                        <p:strVal val="visible"/>
                                      </p:to>
                                    </p:set>
                                    <p:anim calcmode="lin" valueType="num">
                                      <p:cBhvr>
                                        <p:cTn id="17" dur="500" fill="hold"/>
                                        <p:tgtEl>
                                          <p:spTgt spid="54579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45795">
                                            <p:txEl>
                                              <p:pRg st="2" end="2"/>
                                            </p:txEl>
                                          </p:spTgt>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17" presetClass="entr" presetSubtype="10" fill="hold" grpId="0" nodeType="afterEffect">
                                  <p:stCondLst>
                                    <p:cond delay="0"/>
                                  </p:stCondLst>
                                  <p:childTnLst>
                                    <p:set>
                                      <p:cBhvr>
                                        <p:cTn id="21" dur="1" fill="hold">
                                          <p:stCondLst>
                                            <p:cond delay="0"/>
                                          </p:stCondLst>
                                        </p:cTn>
                                        <p:tgtEl>
                                          <p:spTgt spid="545795">
                                            <p:txEl>
                                              <p:pRg st="3" end="3"/>
                                            </p:txEl>
                                          </p:spTgt>
                                        </p:tgtEl>
                                        <p:attrNameLst>
                                          <p:attrName>style.visibility</p:attrName>
                                        </p:attrNameLst>
                                      </p:cBhvr>
                                      <p:to>
                                        <p:strVal val="visible"/>
                                      </p:to>
                                    </p:set>
                                    <p:anim calcmode="lin" valueType="num">
                                      <p:cBhvr>
                                        <p:cTn id="22" dur="500" fill="hold"/>
                                        <p:tgtEl>
                                          <p:spTgt spid="54579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545795">
                                            <p:txEl>
                                              <p:pRg st="3" end="3"/>
                                            </p:txEl>
                                          </p:spTgt>
                                        </p:tgtEl>
                                        <p:attrNameLst>
                                          <p:attrName>ppt_h</p:attrName>
                                        </p:attrNameLst>
                                      </p:cBhvr>
                                      <p:tavLst>
                                        <p:tav tm="0">
                                          <p:val>
                                            <p:strVal val="#ppt_h"/>
                                          </p:val>
                                        </p:tav>
                                        <p:tav tm="100000">
                                          <p:val>
                                            <p:strVal val="#ppt_h"/>
                                          </p:val>
                                        </p:tav>
                                      </p:tavLst>
                                    </p:anim>
                                  </p:childTnLst>
                                </p:cTn>
                              </p:par>
                            </p:childTnLst>
                          </p:cTn>
                        </p:par>
                        <p:par>
                          <p:cTn id="24" fill="hold">
                            <p:stCondLst>
                              <p:cond delay="2000"/>
                            </p:stCondLst>
                            <p:childTnLst>
                              <p:par>
                                <p:cTn id="25" presetID="17" presetClass="entr" presetSubtype="10" fill="hold" grpId="0" nodeType="afterEffect">
                                  <p:stCondLst>
                                    <p:cond delay="0"/>
                                  </p:stCondLst>
                                  <p:childTnLst>
                                    <p:set>
                                      <p:cBhvr>
                                        <p:cTn id="26" dur="1" fill="hold">
                                          <p:stCondLst>
                                            <p:cond delay="0"/>
                                          </p:stCondLst>
                                        </p:cTn>
                                        <p:tgtEl>
                                          <p:spTgt spid="545795">
                                            <p:txEl>
                                              <p:pRg st="4" end="4"/>
                                            </p:txEl>
                                          </p:spTgt>
                                        </p:tgtEl>
                                        <p:attrNameLst>
                                          <p:attrName>style.visibility</p:attrName>
                                        </p:attrNameLst>
                                      </p:cBhvr>
                                      <p:to>
                                        <p:strVal val="visible"/>
                                      </p:to>
                                    </p:set>
                                    <p:anim calcmode="lin" valueType="num">
                                      <p:cBhvr>
                                        <p:cTn id="27" dur="500" fill="hold"/>
                                        <p:tgtEl>
                                          <p:spTgt spid="54579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45795">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5795"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495300" y="1219200"/>
          <a:ext cx="8115300" cy="5257800"/>
        </p:xfrm>
        <a:graphic>
          <a:graphicData uri="http://schemas.openxmlformats.org/presentationml/2006/ole">
            <p:oleObj spid="_x0000_s4098" name="Worksheet" r:id="rId4" imgW="4314749" imgH="2790749" progId="Excel.Sheet.8">
              <p:embed/>
            </p:oleObj>
          </a:graphicData>
        </a:graphic>
      </p:graphicFrame>
      <p:sp>
        <p:nvSpPr>
          <p:cNvPr id="4099" name="Rectangle 3"/>
          <p:cNvSpPr>
            <a:spLocks noGrp="1" noChangeArrowheads="1"/>
          </p:cNvSpPr>
          <p:nvPr>
            <p:ph type="title"/>
          </p:nvPr>
        </p:nvSpPr>
        <p:spPr>
          <a:xfrm>
            <a:off x="63500" y="76200"/>
            <a:ext cx="8991600" cy="762000"/>
          </a:xfrm>
        </p:spPr>
        <p:txBody>
          <a:bodyPr/>
          <a:lstStyle/>
          <a:p>
            <a:pPr eaLnBrk="1" hangingPunct="1"/>
            <a:r>
              <a:rPr lang="en-US" sz="2100" smtClean="0">
                <a:sym typeface="Wingdings" pitchFamily="2" charset="2"/>
              </a:rPr>
              <a:t>Assign Overhead Costs</a:t>
            </a:r>
            <a:br>
              <a:rPr lang="en-US" sz="2100" smtClean="0">
                <a:sym typeface="Wingdings" pitchFamily="2" charset="2"/>
              </a:rPr>
            </a:br>
            <a:r>
              <a:rPr lang="en-US" sz="2100" smtClean="0">
                <a:sym typeface="Wingdings" pitchFamily="2" charset="2"/>
              </a:rPr>
              <a:t>to Activity Cost Pools</a:t>
            </a:r>
            <a:endParaRPr lang="en-US" sz="2100" smtClean="0"/>
          </a:p>
        </p:txBody>
      </p:sp>
    </p:spTree>
  </p:cSld>
  <p:clrMapOvr>
    <a:masterClrMapping/>
  </p:clrMapOvr>
  <p:transition spd="med">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490538" y="1223963"/>
          <a:ext cx="8135937" cy="5389562"/>
        </p:xfrm>
        <a:graphic>
          <a:graphicData uri="http://schemas.openxmlformats.org/presentationml/2006/ole">
            <p:oleObj spid="_x0000_s5122" name="Worksheet" r:id="rId4" imgW="4315054" imgH="2791054" progId="Excel.Sheet.8">
              <p:embed/>
            </p:oleObj>
          </a:graphicData>
        </a:graphic>
      </p:graphicFrame>
      <p:sp>
        <p:nvSpPr>
          <p:cNvPr id="5123" name="Rectangle 3"/>
          <p:cNvSpPr>
            <a:spLocks noGrp="1" noChangeArrowheads="1"/>
          </p:cNvSpPr>
          <p:nvPr>
            <p:ph type="title"/>
          </p:nvPr>
        </p:nvSpPr>
        <p:spPr>
          <a:xfrm>
            <a:off x="63500" y="76200"/>
            <a:ext cx="8991600" cy="762000"/>
          </a:xfrm>
        </p:spPr>
        <p:txBody>
          <a:bodyPr/>
          <a:lstStyle/>
          <a:p>
            <a:pPr eaLnBrk="1" hangingPunct="1"/>
            <a:r>
              <a:rPr lang="en-US" sz="2100" smtClean="0">
                <a:sym typeface="Wingdings" pitchFamily="2" charset="2"/>
              </a:rPr>
              <a:t>Assign Overhead Costs</a:t>
            </a:r>
            <a:br>
              <a:rPr lang="en-US" sz="2100" smtClean="0">
                <a:sym typeface="Wingdings" pitchFamily="2" charset="2"/>
              </a:rPr>
            </a:br>
            <a:r>
              <a:rPr lang="en-US" sz="2100" smtClean="0">
                <a:sym typeface="Wingdings" pitchFamily="2" charset="2"/>
              </a:rPr>
              <a:t>to Activity Cost Pools</a:t>
            </a:r>
            <a:endParaRPr lang="en-US" sz="2100" smtClean="0"/>
          </a:p>
        </p:txBody>
      </p:sp>
      <p:sp>
        <p:nvSpPr>
          <p:cNvPr id="5124" name="Rectangle 4"/>
          <p:cNvSpPr>
            <a:spLocks noChangeArrowheads="1"/>
          </p:cNvSpPr>
          <p:nvPr/>
        </p:nvSpPr>
        <p:spPr bwMode="auto">
          <a:xfrm>
            <a:off x="487363" y="5334000"/>
            <a:ext cx="8153400" cy="1295400"/>
          </a:xfrm>
          <a:prstGeom prst="rect">
            <a:avLst/>
          </a:prstGeom>
          <a:solidFill>
            <a:schemeClr val="accent1"/>
          </a:solidFill>
          <a:ln w="9525">
            <a:noFill/>
            <a:miter lim="800000"/>
            <a:headEnd/>
            <a:tailEnd/>
          </a:ln>
        </p:spPr>
        <p:txBody>
          <a:bodyPr wrap="none" anchor="ctr"/>
          <a:lstStyle/>
          <a:p>
            <a:pPr eaLnBrk="1" hangingPunct="1">
              <a:spcBef>
                <a:spcPct val="30000"/>
              </a:spcBef>
            </a:pPr>
            <a:r>
              <a:rPr lang="en-US">
                <a:solidFill>
                  <a:srgbClr val="FFFFD5"/>
                </a:solidFill>
              </a:rPr>
              <a:t>Direct materials, direct labor, and shipping are excluded</a:t>
            </a:r>
            <a:br>
              <a:rPr lang="en-US">
                <a:solidFill>
                  <a:srgbClr val="FFFFD5"/>
                </a:solidFill>
              </a:rPr>
            </a:br>
            <a:r>
              <a:rPr lang="en-US">
                <a:solidFill>
                  <a:srgbClr val="FFFFD5"/>
                </a:solidFill>
              </a:rPr>
              <a:t>because Classic Brass’ existing cost system can directly</a:t>
            </a:r>
            <a:br>
              <a:rPr lang="en-US">
                <a:solidFill>
                  <a:srgbClr val="FFFFD5"/>
                </a:solidFill>
              </a:rPr>
            </a:br>
            <a:r>
              <a:rPr lang="en-US">
                <a:solidFill>
                  <a:srgbClr val="FFFFD5"/>
                </a:solidFill>
              </a:rPr>
              <a:t>trace these costs to products or customer orders.</a:t>
            </a:r>
          </a:p>
        </p:txBody>
      </p:sp>
    </p:spTree>
  </p:cSld>
  <p:clrMapOvr>
    <a:masterClrMapping/>
  </p:clrMapOvr>
  <p:transition spd="med">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3"/>
          <p:cNvGraphicFramePr>
            <a:graphicFrameLocks noChangeAspect="1"/>
          </p:cNvGraphicFramePr>
          <p:nvPr/>
        </p:nvGraphicFramePr>
        <p:xfrm>
          <a:off x="0" y="2286000"/>
          <a:ext cx="9117013" cy="4038600"/>
        </p:xfrm>
        <a:graphic>
          <a:graphicData uri="http://schemas.openxmlformats.org/presentationml/2006/ole">
            <p:oleObj spid="_x0000_s6146" name="Worksheet" r:id="rId4" imgW="6153607" imgH="2619756" progId="Excel.Sheet.8">
              <p:embed/>
            </p:oleObj>
          </a:graphicData>
        </a:graphic>
      </p:graphicFrame>
      <p:sp>
        <p:nvSpPr>
          <p:cNvPr id="6147" name="Text Box 4"/>
          <p:cNvSpPr txBox="1">
            <a:spLocks noChangeArrowheads="1"/>
          </p:cNvSpPr>
          <p:nvPr/>
        </p:nvSpPr>
        <p:spPr bwMode="auto">
          <a:xfrm>
            <a:off x="609600" y="1371600"/>
            <a:ext cx="8115300" cy="762000"/>
          </a:xfrm>
          <a:prstGeom prst="rect">
            <a:avLst/>
          </a:prstGeom>
          <a:solidFill>
            <a:srgbClr val="CCCCCC"/>
          </a:solidFill>
          <a:ln w="9525">
            <a:noFill/>
            <a:miter lim="800000"/>
            <a:headEnd/>
            <a:tailEnd/>
          </a:ln>
        </p:spPr>
        <p:txBody>
          <a:bodyPr>
            <a:spAutoFit/>
          </a:bodyPr>
          <a:lstStyle/>
          <a:p>
            <a:pPr>
              <a:spcBef>
                <a:spcPct val="50000"/>
              </a:spcBef>
            </a:pPr>
            <a:r>
              <a:rPr lang="en-US"/>
              <a:t>At Classic Brass the following distribution of resource consumption across activity cost pools is determined.</a:t>
            </a:r>
          </a:p>
        </p:txBody>
      </p:sp>
      <p:sp>
        <p:nvSpPr>
          <p:cNvPr id="6148" name="Rectangle 7"/>
          <p:cNvSpPr>
            <a:spLocks noGrp="1" noChangeArrowheads="1"/>
          </p:cNvSpPr>
          <p:nvPr>
            <p:ph type="title"/>
          </p:nvPr>
        </p:nvSpPr>
        <p:spPr>
          <a:xfrm>
            <a:off x="63500" y="76200"/>
            <a:ext cx="8991600" cy="762000"/>
          </a:xfrm>
          <a:noFill/>
        </p:spPr>
        <p:txBody>
          <a:bodyPr/>
          <a:lstStyle/>
          <a:p>
            <a:pPr eaLnBrk="1" hangingPunct="1"/>
            <a:r>
              <a:rPr lang="en-US" sz="2100" smtClean="0">
                <a:sym typeface="Wingdings" pitchFamily="2" charset="2"/>
              </a:rPr>
              <a:t>Assign Overhead Costs</a:t>
            </a:r>
            <a:br>
              <a:rPr lang="en-US" sz="2100" smtClean="0">
                <a:sym typeface="Wingdings" pitchFamily="2" charset="2"/>
              </a:rPr>
            </a:br>
            <a:r>
              <a:rPr lang="en-US" sz="2100" smtClean="0">
                <a:sym typeface="Wingdings" pitchFamily="2" charset="2"/>
              </a:rPr>
              <a:t>to Activity Cost Pools</a:t>
            </a:r>
            <a:endParaRPr lang="en-US" sz="2100" smtClean="0"/>
          </a:p>
        </p:txBody>
      </p:sp>
    </p:spTree>
  </p:cSld>
  <p:clrMapOvr>
    <a:masterClrMapping/>
  </p:clrMapOvr>
  <p:transition spd="med">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0" y="1889125"/>
          <a:ext cx="9144000" cy="3689350"/>
        </p:xfrm>
        <a:graphic>
          <a:graphicData uri="http://schemas.openxmlformats.org/presentationml/2006/ole">
            <p:oleObj spid="_x0000_s7170" name="Worksheet" r:id="rId4" imgW="6896405" imgH="2810256" progId="Excel.Sheet.8">
              <p:embed/>
            </p:oleObj>
          </a:graphicData>
        </a:graphic>
      </p:graphicFrame>
      <p:sp>
        <p:nvSpPr>
          <p:cNvPr id="551939" name="Rectangle 3"/>
          <p:cNvSpPr>
            <a:spLocks noChangeArrowheads="1"/>
          </p:cNvSpPr>
          <p:nvPr/>
        </p:nvSpPr>
        <p:spPr bwMode="auto">
          <a:xfrm>
            <a:off x="2133600" y="5283200"/>
            <a:ext cx="6096000" cy="1066800"/>
          </a:xfrm>
          <a:prstGeom prst="rect">
            <a:avLst/>
          </a:prstGeom>
          <a:solidFill>
            <a:schemeClr val="hlink"/>
          </a:solidFill>
          <a:ln w="9525">
            <a:noFill/>
            <a:miter lim="800000"/>
            <a:headEnd/>
            <a:tailEnd/>
          </a:ln>
        </p:spPr>
        <p:txBody>
          <a:bodyPr wrap="none" anchor="ctr"/>
          <a:lstStyle/>
          <a:p>
            <a:pPr algn="r"/>
            <a:r>
              <a:rPr lang="en-US" sz="2000">
                <a:solidFill>
                  <a:srgbClr val="FFFFFF"/>
                </a:solidFill>
                <a:latin typeface="Arial" charset="0"/>
              </a:rPr>
              <a:t>Indirect factory wages                             $500,000</a:t>
            </a:r>
          </a:p>
          <a:p>
            <a:pPr algn="r"/>
            <a:r>
              <a:rPr lang="en-US" sz="2000">
                <a:solidFill>
                  <a:srgbClr val="FFFFFF"/>
                </a:solidFill>
                <a:latin typeface="Arial" charset="0"/>
              </a:rPr>
              <a:t>Percent consumed by customer orders          25%</a:t>
            </a:r>
          </a:p>
          <a:p>
            <a:pPr algn="r"/>
            <a:r>
              <a:rPr lang="en-US" sz="2000" u="sng">
                <a:solidFill>
                  <a:srgbClr val="FFFFFF"/>
                </a:solidFill>
                <a:latin typeface="Arial" charset="0"/>
              </a:rPr>
              <a:t>$125,000</a:t>
            </a:r>
          </a:p>
        </p:txBody>
      </p:sp>
      <p:sp>
        <p:nvSpPr>
          <p:cNvPr id="551940" name="Line 4"/>
          <p:cNvSpPr>
            <a:spLocks noChangeShapeType="1"/>
          </p:cNvSpPr>
          <p:nvPr/>
        </p:nvSpPr>
        <p:spPr bwMode="auto">
          <a:xfrm>
            <a:off x="6997700" y="5981700"/>
            <a:ext cx="1143000" cy="0"/>
          </a:xfrm>
          <a:prstGeom prst="line">
            <a:avLst/>
          </a:prstGeom>
          <a:noFill/>
          <a:ln w="28575">
            <a:solidFill>
              <a:srgbClr val="FFFFFF"/>
            </a:solidFill>
            <a:round/>
            <a:headEnd/>
            <a:tailEnd/>
          </a:ln>
          <a:effectLst>
            <a:outerShdw dist="17961" dir="2700000" algn="ctr" rotWithShape="0">
              <a:srgbClr val="000000"/>
            </a:outerShdw>
          </a:effectLst>
        </p:spPr>
        <p:txBody>
          <a:bodyPr wrap="none" anchor="ctr"/>
          <a:lstStyle/>
          <a:p>
            <a:pPr>
              <a:defRPr/>
            </a:pPr>
            <a:endParaRPr lang="en-US"/>
          </a:p>
        </p:txBody>
      </p:sp>
      <p:cxnSp>
        <p:nvCxnSpPr>
          <p:cNvPr id="551944" name="AutoShape 8"/>
          <p:cNvCxnSpPr>
            <a:cxnSpLocks noChangeShapeType="1"/>
          </p:cNvCxnSpPr>
          <p:nvPr/>
        </p:nvCxnSpPr>
        <p:spPr bwMode="auto">
          <a:xfrm rot="10800000">
            <a:off x="3406775" y="2857500"/>
            <a:ext cx="3594100" cy="3254375"/>
          </a:xfrm>
          <a:prstGeom prst="bentConnector3">
            <a:avLst>
              <a:gd name="adj1" fmla="val 132153"/>
            </a:avLst>
          </a:prstGeom>
          <a:noFill/>
          <a:ln w="28575">
            <a:solidFill>
              <a:srgbClr val="6B6B6B"/>
            </a:solidFill>
            <a:miter lim="800000"/>
            <a:headEnd/>
            <a:tailEnd type="triangle" w="med" len="med"/>
          </a:ln>
          <a:effectLst>
            <a:outerShdw dist="17961" dir="2700000" algn="ctr" rotWithShape="0">
              <a:srgbClr val="000000"/>
            </a:outerShdw>
          </a:effectLst>
        </p:spPr>
      </p:cxnSp>
      <p:graphicFrame>
        <p:nvGraphicFramePr>
          <p:cNvPr id="7171" name="Object 9"/>
          <p:cNvGraphicFramePr>
            <a:graphicFrameLocks noChangeAspect="1"/>
          </p:cNvGraphicFramePr>
          <p:nvPr/>
        </p:nvGraphicFramePr>
        <p:xfrm>
          <a:off x="4305300" y="1092200"/>
          <a:ext cx="4648200" cy="3060700"/>
        </p:xfrm>
        <a:graphic>
          <a:graphicData uri="http://schemas.openxmlformats.org/presentationml/2006/ole">
            <p:oleObj spid="_x0000_s7171" name="Worksheet" r:id="rId5" imgW="4314749" imgH="2790749" progId="Excel.Sheet.8">
              <p:embed/>
            </p:oleObj>
          </a:graphicData>
        </a:graphic>
      </p:graphicFrame>
      <p:cxnSp>
        <p:nvCxnSpPr>
          <p:cNvPr id="551943" name="AutoShape 7"/>
          <p:cNvCxnSpPr>
            <a:cxnSpLocks noChangeShapeType="1"/>
          </p:cNvCxnSpPr>
          <p:nvPr/>
        </p:nvCxnSpPr>
        <p:spPr bwMode="auto">
          <a:xfrm>
            <a:off x="7775575" y="1976438"/>
            <a:ext cx="377825" cy="3524250"/>
          </a:xfrm>
          <a:prstGeom prst="bentConnector3">
            <a:avLst>
              <a:gd name="adj1" fmla="val 283194"/>
            </a:avLst>
          </a:prstGeom>
          <a:noFill/>
          <a:ln w="28575">
            <a:solidFill>
              <a:srgbClr val="6B6B6B"/>
            </a:solidFill>
            <a:miter lim="800000"/>
            <a:headEnd/>
            <a:tailEnd type="triangle" w="med" len="med"/>
          </a:ln>
          <a:effectLst>
            <a:outerShdw dist="17961" dir="2700000" algn="ctr" rotWithShape="0">
              <a:srgbClr val="000000"/>
            </a:outerShdw>
          </a:effectLst>
        </p:spPr>
      </p:cxnSp>
      <p:sp>
        <p:nvSpPr>
          <p:cNvPr id="7176" name="Rectangle 11"/>
          <p:cNvSpPr>
            <a:spLocks noGrp="1" noChangeArrowheads="1"/>
          </p:cNvSpPr>
          <p:nvPr>
            <p:ph type="title"/>
          </p:nvPr>
        </p:nvSpPr>
        <p:spPr>
          <a:xfrm>
            <a:off x="63500" y="76200"/>
            <a:ext cx="8991600" cy="762000"/>
          </a:xfrm>
          <a:noFill/>
        </p:spPr>
        <p:txBody>
          <a:bodyPr/>
          <a:lstStyle/>
          <a:p>
            <a:pPr eaLnBrk="1" hangingPunct="1"/>
            <a:r>
              <a:rPr lang="en-US" sz="2100" smtClean="0">
                <a:sym typeface="Wingdings" pitchFamily="2" charset="2"/>
              </a:rPr>
              <a:t>Assign Overhead Costs</a:t>
            </a:r>
            <a:br>
              <a:rPr lang="en-US" sz="2100" smtClean="0">
                <a:sym typeface="Wingdings" pitchFamily="2" charset="2"/>
              </a:rPr>
            </a:br>
            <a:r>
              <a:rPr lang="en-US" sz="2100" smtClean="0">
                <a:sym typeface="Wingdings" pitchFamily="2" charset="2"/>
              </a:rPr>
              <a:t>to Activity Cost Pools</a:t>
            </a:r>
            <a:endParaRPr lang="en-US" sz="2100" smtClean="0"/>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551943"/>
                                        </p:tgtEl>
                                        <p:attrNameLst>
                                          <p:attrName>style.visibility</p:attrName>
                                        </p:attrNameLst>
                                      </p:cBhvr>
                                      <p:to>
                                        <p:strVal val="visible"/>
                                      </p:to>
                                    </p:set>
                                    <p:animEffect transition="in" filter="strips(downLeft)">
                                      <p:cBhvr>
                                        <p:cTn id="7" dur="500"/>
                                        <p:tgtEl>
                                          <p:spTgt spid="551943"/>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551939"/>
                                        </p:tgtEl>
                                        <p:attrNameLst>
                                          <p:attrName>style.visibility</p:attrName>
                                        </p:attrNameLst>
                                      </p:cBhvr>
                                      <p:to>
                                        <p:strVal val="visible"/>
                                      </p:to>
                                    </p:set>
                                    <p:animEffect transition="in" filter="wipe(right)">
                                      <p:cBhvr>
                                        <p:cTn id="11" dur="500"/>
                                        <p:tgtEl>
                                          <p:spTgt spid="551939"/>
                                        </p:tgtEl>
                                      </p:cBhvr>
                                    </p:animEffect>
                                  </p:childTnLst>
                                </p:cTn>
                              </p:par>
                            </p:childTnLst>
                          </p:cTn>
                        </p:par>
                        <p:par>
                          <p:cTn id="12" fill="hold">
                            <p:stCondLst>
                              <p:cond delay="1000"/>
                            </p:stCondLst>
                            <p:childTnLst>
                              <p:par>
                                <p:cTn id="13" presetID="18" presetClass="entr" presetSubtype="3" fill="hold" nodeType="afterEffect">
                                  <p:stCondLst>
                                    <p:cond delay="0"/>
                                  </p:stCondLst>
                                  <p:childTnLst>
                                    <p:set>
                                      <p:cBhvr>
                                        <p:cTn id="14" dur="1" fill="hold">
                                          <p:stCondLst>
                                            <p:cond delay="0"/>
                                          </p:stCondLst>
                                        </p:cTn>
                                        <p:tgtEl>
                                          <p:spTgt spid="551944"/>
                                        </p:tgtEl>
                                        <p:attrNameLst>
                                          <p:attrName>style.visibility</p:attrName>
                                        </p:attrNameLst>
                                      </p:cBhvr>
                                      <p:to>
                                        <p:strVal val="visible"/>
                                      </p:to>
                                    </p:set>
                                    <p:animEffect transition="in" filter="strips(upRight)">
                                      <p:cBhvr>
                                        <p:cTn id="15" dur="500"/>
                                        <p:tgtEl>
                                          <p:spTgt spid="5519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39"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noFill/>
        </p:spPr>
        <p:txBody>
          <a:bodyPr lIns="90488" tIns="44450" rIns="90488" bIns="44450"/>
          <a:lstStyle/>
          <a:p>
            <a:pPr eaLnBrk="1" hangingPunct="1"/>
            <a:r>
              <a:rPr lang="en-US" smtClean="0"/>
              <a:t>Activity Based Costing (ABC)</a:t>
            </a:r>
          </a:p>
        </p:txBody>
      </p:sp>
      <p:sp>
        <p:nvSpPr>
          <p:cNvPr id="1030" name="Rectangle 3"/>
          <p:cNvSpPr>
            <a:spLocks noGrp="1" noChangeArrowheads="1"/>
          </p:cNvSpPr>
          <p:nvPr>
            <p:ph type="body" sz="half" idx="1"/>
          </p:nvPr>
        </p:nvSpPr>
        <p:spPr>
          <a:xfrm>
            <a:off x="228600" y="2057400"/>
            <a:ext cx="4343400" cy="2286000"/>
          </a:xfrm>
          <a:solidFill>
            <a:srgbClr val="CCCCCC"/>
          </a:solidFill>
        </p:spPr>
        <p:txBody>
          <a:bodyPr lIns="90488" tIns="44450" rIns="90488" bIns="44450"/>
          <a:lstStyle/>
          <a:p>
            <a:pPr algn="ctr" eaLnBrk="1" hangingPunct="1">
              <a:lnSpc>
                <a:spcPct val="90000"/>
              </a:lnSpc>
              <a:buFont typeface="Times" pitchFamily="34" charset="0"/>
              <a:buNone/>
            </a:pPr>
            <a:r>
              <a:rPr lang="en-US" sz="2200" smtClean="0"/>
              <a:t>ABC is designed to provide managers with cost information for strategic and other decisions that potentially affect capacity and therefore affect fixed as well as variable costs.</a:t>
            </a:r>
          </a:p>
        </p:txBody>
      </p:sp>
      <p:graphicFrame>
        <p:nvGraphicFramePr>
          <p:cNvPr id="1026" name="Object 4">
            <a:hlinkClick r:id="" action="ppaction://ole?verb=0"/>
          </p:cNvPr>
          <p:cNvGraphicFramePr>
            <a:graphicFrameLocks/>
          </p:cNvGraphicFramePr>
          <p:nvPr>
            <p:ph type="clipArt" sz="half" idx="2"/>
          </p:nvPr>
        </p:nvGraphicFramePr>
        <p:xfrm>
          <a:off x="5275263" y="3367088"/>
          <a:ext cx="3138487" cy="2549525"/>
        </p:xfrm>
        <a:graphic>
          <a:graphicData uri="http://schemas.openxmlformats.org/presentationml/2006/ole">
            <p:oleObj spid="_x0000_s1026" name="Clip" r:id="rId4" imgW="7376760" imgH="5943600" progId="MS_ClipArt_Gallery.2">
              <p:embed/>
            </p:oleObj>
          </a:graphicData>
        </a:graphic>
      </p:graphicFrame>
      <p:graphicFrame>
        <p:nvGraphicFramePr>
          <p:cNvPr id="1027" name="Object 5">
            <a:hlinkClick r:id="" action="ppaction://ole?verb=0"/>
          </p:cNvPr>
          <p:cNvGraphicFramePr>
            <a:graphicFrameLocks/>
          </p:cNvGraphicFramePr>
          <p:nvPr/>
        </p:nvGraphicFramePr>
        <p:xfrm>
          <a:off x="7802563" y="2819400"/>
          <a:ext cx="1189037" cy="990600"/>
        </p:xfrm>
        <a:graphic>
          <a:graphicData uri="http://schemas.openxmlformats.org/presentationml/2006/ole">
            <p:oleObj spid="_x0000_s1027" name="Clip" r:id="rId5" imgW="7189560" imgH="6010200" progId="MS_ClipArt_Gallery.2">
              <p:embed/>
            </p:oleObj>
          </a:graphicData>
        </a:graphic>
      </p:graphicFrame>
      <p:grpSp>
        <p:nvGrpSpPr>
          <p:cNvPr id="1031" name="Group 6"/>
          <p:cNvGrpSpPr>
            <a:grpSpLocks/>
          </p:cNvGrpSpPr>
          <p:nvPr/>
        </p:nvGrpSpPr>
        <p:grpSpPr bwMode="auto">
          <a:xfrm>
            <a:off x="4975225" y="1981200"/>
            <a:ext cx="2797175" cy="1600200"/>
            <a:chOff x="2928" y="1200"/>
            <a:chExt cx="1762" cy="1008"/>
          </a:xfrm>
        </p:grpSpPr>
        <p:graphicFrame>
          <p:nvGraphicFramePr>
            <p:cNvPr id="1028" name="Object 7">
              <a:hlinkClick r:id="" action="ppaction://ole?verb=0"/>
            </p:cNvPr>
            <p:cNvGraphicFramePr>
              <a:graphicFrameLocks/>
            </p:cNvGraphicFramePr>
            <p:nvPr/>
          </p:nvGraphicFramePr>
          <p:xfrm>
            <a:off x="2928" y="1200"/>
            <a:ext cx="1762" cy="1008"/>
          </p:xfrm>
          <a:graphic>
            <a:graphicData uri="http://schemas.openxmlformats.org/presentationml/2006/ole">
              <p:oleObj spid="_x0000_s1028" name="Clip" r:id="rId6" imgW="8172360" imgH="6010200" progId="MS_ClipArt_Gallery.2">
                <p:embed/>
              </p:oleObj>
            </a:graphicData>
          </a:graphic>
        </p:graphicFrame>
        <p:sp>
          <p:nvSpPr>
            <p:cNvPr id="1033" name="Rectangle 8"/>
            <p:cNvSpPr>
              <a:spLocks noChangeArrowheads="1"/>
            </p:cNvSpPr>
            <p:nvPr/>
          </p:nvSpPr>
          <p:spPr bwMode="auto">
            <a:xfrm>
              <a:off x="3072" y="1200"/>
              <a:ext cx="1440" cy="748"/>
            </a:xfrm>
            <a:prstGeom prst="rect">
              <a:avLst/>
            </a:prstGeom>
            <a:noFill/>
            <a:ln w="12700">
              <a:noFill/>
              <a:miter lim="800000"/>
              <a:headEnd/>
              <a:tailEnd/>
            </a:ln>
          </p:spPr>
          <p:txBody>
            <a:bodyPr lIns="90488" tIns="44450" rIns="90488" bIns="44450">
              <a:spAutoFit/>
            </a:bodyPr>
            <a:lstStyle/>
            <a:p>
              <a:r>
                <a:rPr lang="en-US" sz="1800" b="1">
                  <a:latin typeface="Arial" charset="0"/>
                </a:rPr>
                <a:t>ABC is a</a:t>
              </a:r>
            </a:p>
            <a:p>
              <a:r>
                <a:rPr lang="en-US" sz="1800" b="1">
                  <a:latin typeface="Arial" charset="0"/>
                </a:rPr>
                <a:t>good supplement to our traditional cost system</a:t>
              </a:r>
            </a:p>
          </p:txBody>
        </p:sp>
      </p:grpSp>
      <p:sp>
        <p:nvSpPr>
          <p:cNvPr id="1032" name="Rectangle 9"/>
          <p:cNvSpPr>
            <a:spLocks noChangeArrowheads="1"/>
          </p:cNvSpPr>
          <p:nvPr/>
        </p:nvSpPr>
        <p:spPr bwMode="auto">
          <a:xfrm>
            <a:off x="7832725" y="2959100"/>
            <a:ext cx="1082675" cy="393700"/>
          </a:xfrm>
          <a:prstGeom prst="rect">
            <a:avLst/>
          </a:prstGeom>
          <a:noFill/>
          <a:ln w="12700">
            <a:noFill/>
            <a:miter lim="800000"/>
            <a:headEnd/>
            <a:tailEnd/>
          </a:ln>
        </p:spPr>
        <p:txBody>
          <a:bodyPr wrap="none" lIns="90488" tIns="44450" rIns="90488" bIns="44450">
            <a:spAutoFit/>
          </a:bodyPr>
          <a:lstStyle/>
          <a:p>
            <a:pPr algn="l"/>
            <a:r>
              <a:rPr lang="en-US" sz="2000" b="1">
                <a:latin typeface="Arial" charset="0"/>
              </a:rPr>
              <a:t>I agree!</a:t>
            </a:r>
          </a:p>
        </p:txBody>
      </p:sp>
    </p:spTree>
  </p:cSld>
  <p:clrMapOvr>
    <a:masterClrMapping/>
  </p:clrMapOvr>
  <p:transition spd="med">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nvGraphicFramePr>
        <p:xfrm>
          <a:off x="0" y="1889125"/>
          <a:ext cx="9144000" cy="3689350"/>
        </p:xfrm>
        <a:graphic>
          <a:graphicData uri="http://schemas.openxmlformats.org/presentationml/2006/ole">
            <p:oleObj spid="_x0000_s8194" name="Worksheet" r:id="rId4" imgW="6896405" imgH="2810256" progId="Excel.Sheet.8">
              <p:embed/>
            </p:oleObj>
          </a:graphicData>
        </a:graphic>
      </p:graphicFrame>
      <p:sp>
        <p:nvSpPr>
          <p:cNvPr id="553987" name="Rectangle 3"/>
          <p:cNvSpPr>
            <a:spLocks noChangeArrowheads="1"/>
          </p:cNvSpPr>
          <p:nvPr/>
        </p:nvSpPr>
        <p:spPr bwMode="auto">
          <a:xfrm>
            <a:off x="2133600" y="5283200"/>
            <a:ext cx="6096000" cy="1066800"/>
          </a:xfrm>
          <a:prstGeom prst="rect">
            <a:avLst/>
          </a:prstGeom>
          <a:solidFill>
            <a:srgbClr val="FF8C0D"/>
          </a:solidFill>
          <a:ln w="9525">
            <a:noFill/>
            <a:miter lim="800000"/>
            <a:headEnd/>
            <a:tailEnd/>
          </a:ln>
          <a:effectLst>
            <a:outerShdw dist="53882" dir="2700000" algn="ctr" rotWithShape="0">
              <a:srgbClr val="000000"/>
            </a:outerShdw>
          </a:effectLst>
        </p:spPr>
        <p:txBody>
          <a:bodyPr wrap="none" anchor="ctr"/>
          <a:lstStyle/>
          <a:p>
            <a:pPr algn="r">
              <a:defRPr/>
            </a:pPr>
            <a:r>
              <a:rPr lang="en-US" sz="1800">
                <a:solidFill>
                  <a:srgbClr val="FFFFDD"/>
                </a:solidFill>
              </a:rPr>
              <a:t>Factory equipment depreciation             $300,000</a:t>
            </a:r>
          </a:p>
          <a:p>
            <a:pPr algn="r">
              <a:defRPr/>
            </a:pPr>
            <a:r>
              <a:rPr lang="en-US" sz="1800">
                <a:solidFill>
                  <a:srgbClr val="FFFFDD"/>
                </a:solidFill>
              </a:rPr>
              <a:t>Percent consumed by customer orders         20%</a:t>
            </a:r>
          </a:p>
          <a:p>
            <a:pPr algn="r">
              <a:defRPr/>
            </a:pPr>
            <a:r>
              <a:rPr lang="en-US" sz="1800" u="sng">
                <a:solidFill>
                  <a:srgbClr val="FFFFDD"/>
                </a:solidFill>
              </a:rPr>
              <a:t>$  60,000</a:t>
            </a:r>
          </a:p>
        </p:txBody>
      </p:sp>
      <p:sp>
        <p:nvSpPr>
          <p:cNvPr id="8197" name="Line 4"/>
          <p:cNvSpPr>
            <a:spLocks noChangeShapeType="1"/>
          </p:cNvSpPr>
          <p:nvPr/>
        </p:nvSpPr>
        <p:spPr bwMode="auto">
          <a:xfrm>
            <a:off x="7086600" y="5981700"/>
            <a:ext cx="1054100" cy="0"/>
          </a:xfrm>
          <a:prstGeom prst="line">
            <a:avLst/>
          </a:prstGeom>
          <a:noFill/>
          <a:ln w="28575">
            <a:solidFill>
              <a:srgbClr val="FFFFFF"/>
            </a:solidFill>
            <a:round/>
            <a:headEnd/>
            <a:tailEnd/>
          </a:ln>
        </p:spPr>
        <p:txBody>
          <a:bodyPr wrap="none" anchor="ctr"/>
          <a:lstStyle/>
          <a:p>
            <a:endParaRPr lang="en-US"/>
          </a:p>
        </p:txBody>
      </p:sp>
      <p:cxnSp>
        <p:nvCxnSpPr>
          <p:cNvPr id="553990" name="AutoShape 6"/>
          <p:cNvCxnSpPr>
            <a:cxnSpLocks noChangeShapeType="1"/>
          </p:cNvCxnSpPr>
          <p:nvPr/>
        </p:nvCxnSpPr>
        <p:spPr bwMode="auto">
          <a:xfrm rot="10800000">
            <a:off x="3660775" y="3074988"/>
            <a:ext cx="3349625" cy="3017837"/>
          </a:xfrm>
          <a:prstGeom prst="bentConnector3">
            <a:avLst>
              <a:gd name="adj1" fmla="val 135213"/>
            </a:avLst>
          </a:prstGeom>
          <a:noFill/>
          <a:ln w="28575">
            <a:solidFill>
              <a:srgbClr val="6B6B6B"/>
            </a:solidFill>
            <a:miter lim="800000"/>
            <a:headEnd/>
            <a:tailEnd type="triangle" w="med" len="med"/>
          </a:ln>
          <a:effectLst>
            <a:outerShdw dist="17961" dir="2700000" algn="ctr" rotWithShape="0">
              <a:srgbClr val="000000"/>
            </a:outerShdw>
          </a:effectLst>
        </p:spPr>
      </p:cxnSp>
      <p:graphicFrame>
        <p:nvGraphicFramePr>
          <p:cNvPr id="8195" name="Object 9"/>
          <p:cNvGraphicFramePr>
            <a:graphicFrameLocks noChangeAspect="1"/>
          </p:cNvGraphicFramePr>
          <p:nvPr/>
        </p:nvGraphicFramePr>
        <p:xfrm>
          <a:off x="4300538" y="1095375"/>
          <a:ext cx="4648200" cy="3079750"/>
        </p:xfrm>
        <a:graphic>
          <a:graphicData uri="http://schemas.openxmlformats.org/presentationml/2006/ole">
            <p:oleObj spid="_x0000_s8195" name="Worksheet" r:id="rId5" imgW="4315054" imgH="2791054" progId="Excel.Sheet.8">
              <p:embed/>
            </p:oleObj>
          </a:graphicData>
        </a:graphic>
      </p:graphicFrame>
      <p:cxnSp>
        <p:nvCxnSpPr>
          <p:cNvPr id="553992" name="AutoShape 8"/>
          <p:cNvCxnSpPr>
            <a:cxnSpLocks noChangeShapeType="1"/>
          </p:cNvCxnSpPr>
          <p:nvPr/>
        </p:nvCxnSpPr>
        <p:spPr bwMode="auto">
          <a:xfrm>
            <a:off x="7848600" y="2173288"/>
            <a:ext cx="327025" cy="3360737"/>
          </a:xfrm>
          <a:prstGeom prst="bentConnector3">
            <a:avLst>
              <a:gd name="adj1" fmla="val 169903"/>
            </a:avLst>
          </a:prstGeom>
          <a:noFill/>
          <a:ln w="28575">
            <a:solidFill>
              <a:srgbClr val="6B6B6B"/>
            </a:solidFill>
            <a:miter lim="800000"/>
            <a:headEnd/>
            <a:tailEnd type="triangle" w="med" len="med"/>
          </a:ln>
          <a:effectLst>
            <a:outerShdw dist="17961" dir="2700000" algn="ctr" rotWithShape="0">
              <a:srgbClr val="000000"/>
            </a:outerShdw>
          </a:effectLst>
        </p:spPr>
      </p:cxnSp>
      <p:sp>
        <p:nvSpPr>
          <p:cNvPr id="8200" name="Rectangle 12"/>
          <p:cNvSpPr>
            <a:spLocks noGrp="1" noChangeArrowheads="1"/>
          </p:cNvSpPr>
          <p:nvPr>
            <p:ph type="title"/>
          </p:nvPr>
        </p:nvSpPr>
        <p:spPr>
          <a:xfrm>
            <a:off x="63500" y="76200"/>
            <a:ext cx="8991600" cy="762000"/>
          </a:xfrm>
          <a:noFill/>
        </p:spPr>
        <p:txBody>
          <a:bodyPr/>
          <a:lstStyle/>
          <a:p>
            <a:pPr eaLnBrk="1" hangingPunct="1"/>
            <a:r>
              <a:rPr lang="en-US" sz="2100" smtClean="0">
                <a:sym typeface="Wingdings" pitchFamily="2" charset="2"/>
              </a:rPr>
              <a:t>Assign Overhead Costs</a:t>
            </a:r>
            <a:br>
              <a:rPr lang="en-US" sz="2100" smtClean="0">
                <a:sym typeface="Wingdings" pitchFamily="2" charset="2"/>
              </a:rPr>
            </a:br>
            <a:r>
              <a:rPr lang="en-US" sz="2100" smtClean="0">
                <a:sym typeface="Wingdings" pitchFamily="2" charset="2"/>
              </a:rPr>
              <a:t>to Activity Cost Pools</a:t>
            </a:r>
            <a:endParaRPr lang="en-US" sz="2100" smtClean="0"/>
          </a:p>
        </p:txBody>
      </p:sp>
    </p:spTree>
  </p:cSld>
  <p:clrMapOvr>
    <a:masterClrMapping/>
  </p:clrMapOvr>
  <p:transition spd="med">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ChangeAspect="1"/>
          </p:cNvGraphicFramePr>
          <p:nvPr/>
        </p:nvGraphicFramePr>
        <p:xfrm>
          <a:off x="0" y="1889125"/>
          <a:ext cx="9144000" cy="3689350"/>
        </p:xfrm>
        <a:graphic>
          <a:graphicData uri="http://schemas.openxmlformats.org/presentationml/2006/ole">
            <p:oleObj spid="_x0000_s9218" name="Worksheet" r:id="rId4" imgW="6896405" imgH="2810256" progId="Excel.Sheet.8">
              <p:embed/>
            </p:oleObj>
          </a:graphicData>
        </a:graphic>
      </p:graphicFrame>
      <p:sp>
        <p:nvSpPr>
          <p:cNvPr id="9219" name="Rectangle 5"/>
          <p:cNvSpPr>
            <a:spLocks noGrp="1" noChangeArrowheads="1"/>
          </p:cNvSpPr>
          <p:nvPr>
            <p:ph type="title"/>
          </p:nvPr>
        </p:nvSpPr>
        <p:spPr>
          <a:xfrm>
            <a:off x="63500" y="76200"/>
            <a:ext cx="8991600" cy="762000"/>
          </a:xfrm>
          <a:noFill/>
        </p:spPr>
        <p:txBody>
          <a:bodyPr/>
          <a:lstStyle/>
          <a:p>
            <a:pPr eaLnBrk="1" hangingPunct="1"/>
            <a:r>
              <a:rPr lang="en-US" sz="2100" smtClean="0">
                <a:sym typeface="Wingdings" pitchFamily="2" charset="2"/>
              </a:rPr>
              <a:t>Assign Overhead Costs</a:t>
            </a:r>
            <a:br>
              <a:rPr lang="en-US" sz="2100" smtClean="0">
                <a:sym typeface="Wingdings" pitchFamily="2" charset="2"/>
              </a:rPr>
            </a:br>
            <a:r>
              <a:rPr lang="en-US" sz="2100" smtClean="0">
                <a:sym typeface="Wingdings" pitchFamily="2" charset="2"/>
              </a:rPr>
              <a:t>to Activity Cost Pools</a:t>
            </a:r>
            <a:endParaRPr lang="en-US" sz="2100" smtClean="0"/>
          </a:p>
        </p:txBody>
      </p:sp>
    </p:spTree>
  </p:cSld>
  <p:clrMapOvr>
    <a:masterClrMapping/>
  </p:clrMapOvr>
  <p:transition spd="med">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sym typeface="Wingdings" pitchFamily="2" charset="2"/>
              </a:rPr>
              <a:t></a:t>
            </a:r>
            <a:r>
              <a:rPr lang="en-US" smtClean="0"/>
              <a:t>Calculate Activity Rates</a:t>
            </a:r>
          </a:p>
        </p:txBody>
      </p:sp>
      <p:sp>
        <p:nvSpPr>
          <p:cNvPr id="40963" name="Rectangle 3"/>
          <p:cNvSpPr>
            <a:spLocks noGrp="1" noChangeArrowheads="1"/>
          </p:cNvSpPr>
          <p:nvPr>
            <p:ph type="body" idx="1"/>
          </p:nvPr>
        </p:nvSpPr>
        <p:spPr>
          <a:xfrm>
            <a:off x="228600" y="1219200"/>
            <a:ext cx="8686800" cy="3671888"/>
          </a:xfrm>
          <a:solidFill>
            <a:srgbClr val="CCCCCC"/>
          </a:solidFill>
        </p:spPr>
        <p:txBody>
          <a:bodyPr/>
          <a:lstStyle/>
          <a:p>
            <a:pPr algn="ctr" eaLnBrk="1" hangingPunct="1">
              <a:buFont typeface="Times" pitchFamily="34" charset="0"/>
              <a:buNone/>
            </a:pPr>
            <a:r>
              <a:rPr lang="en-US" sz="2200" smtClean="0"/>
              <a:t>The ABC team determines that Classic Brass will have these total activities for each activity cost pool . . .</a:t>
            </a:r>
          </a:p>
          <a:p>
            <a:pPr lvl="1" eaLnBrk="1" hangingPunct="1"/>
            <a:r>
              <a:rPr lang="en-US" smtClean="0"/>
              <a:t>1,000 customer orders,</a:t>
            </a:r>
          </a:p>
          <a:p>
            <a:pPr lvl="1" eaLnBrk="1" hangingPunct="1"/>
            <a:r>
              <a:rPr lang="en-US" smtClean="0"/>
              <a:t>400 new designs,</a:t>
            </a:r>
          </a:p>
          <a:p>
            <a:pPr lvl="1" eaLnBrk="1" hangingPunct="1"/>
            <a:r>
              <a:rPr lang="en-US" smtClean="0"/>
              <a:t>20,000 machine-hours,</a:t>
            </a:r>
          </a:p>
          <a:p>
            <a:pPr lvl="1" eaLnBrk="1" hangingPunct="1"/>
            <a:r>
              <a:rPr lang="en-US" smtClean="0"/>
              <a:t>250 customer relations activities.</a:t>
            </a:r>
          </a:p>
        </p:txBody>
      </p:sp>
      <p:sp>
        <p:nvSpPr>
          <p:cNvPr id="40964" name="Text Box 4"/>
          <p:cNvSpPr txBox="1">
            <a:spLocks noChangeArrowheads="1"/>
          </p:cNvSpPr>
          <p:nvPr/>
        </p:nvSpPr>
        <p:spPr bwMode="auto">
          <a:xfrm>
            <a:off x="685800" y="4999038"/>
            <a:ext cx="7772400" cy="1096962"/>
          </a:xfrm>
          <a:prstGeom prst="rect">
            <a:avLst/>
          </a:prstGeom>
          <a:solidFill>
            <a:srgbClr val="FF8C0D"/>
          </a:solidFill>
          <a:ln w="28575">
            <a:noFill/>
            <a:miter lim="800000"/>
            <a:headEnd/>
            <a:tailEnd/>
          </a:ln>
        </p:spPr>
        <p:txBody>
          <a:bodyPr>
            <a:spAutoFit/>
          </a:bodyPr>
          <a:lstStyle/>
          <a:p>
            <a:pPr>
              <a:spcBef>
                <a:spcPct val="50000"/>
              </a:spcBef>
            </a:pPr>
            <a:r>
              <a:rPr lang="en-US">
                <a:solidFill>
                  <a:srgbClr val="FFFFDD"/>
                </a:solidFill>
              </a:rPr>
              <a:t>Now the team can compute the individual activity rates by dividing the total cost for each activity by the total activity levels.</a:t>
            </a:r>
          </a:p>
        </p:txBody>
      </p:sp>
      <p:pic>
        <p:nvPicPr>
          <p:cNvPr id="558085" name="Picture 5" descr="bs01220_"/>
          <p:cNvPicPr>
            <a:picLocks noChangeAspect="1" noChangeArrowheads="1"/>
          </p:cNvPicPr>
          <p:nvPr/>
        </p:nvPicPr>
        <p:blipFill>
          <a:blip r:embed="rId3"/>
          <a:srcRect/>
          <a:stretch>
            <a:fillRect/>
          </a:stretch>
        </p:blipFill>
        <p:spPr bwMode="auto">
          <a:xfrm>
            <a:off x="6553200" y="2927350"/>
            <a:ext cx="1565275" cy="1949450"/>
          </a:xfrm>
          <a:prstGeom prst="rect">
            <a:avLst/>
          </a:prstGeom>
          <a:noFill/>
          <a:effectLst>
            <a:outerShdw dist="53882" dir="2700000" algn="ctr" rotWithShape="0">
              <a:srgbClr val="000000"/>
            </a:outerShdw>
          </a:effectLst>
        </p:spPr>
      </p:pic>
    </p:spTree>
  </p:cSld>
  <p:clrMapOvr>
    <a:masterClrMapping/>
  </p:clrMapOvr>
  <p:transition spd="med">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3"/>
          <p:cNvGraphicFramePr>
            <a:graphicFrameLocks noChangeAspect="1"/>
          </p:cNvGraphicFramePr>
          <p:nvPr/>
        </p:nvGraphicFramePr>
        <p:xfrm>
          <a:off x="190500" y="1524000"/>
          <a:ext cx="8763000" cy="2925763"/>
        </p:xfrm>
        <a:graphic>
          <a:graphicData uri="http://schemas.openxmlformats.org/presentationml/2006/ole">
            <p:oleObj spid="_x0000_s10242" name="Worksheet" r:id="rId4" imgW="4505554" imgH="1495654" progId="Excel.Sheet.8">
              <p:embed/>
            </p:oleObj>
          </a:graphicData>
        </a:graphic>
      </p:graphicFrame>
      <p:sp>
        <p:nvSpPr>
          <p:cNvPr id="10243" name="Rectangle 6"/>
          <p:cNvSpPr>
            <a:spLocks noGrp="1" noChangeArrowheads="1"/>
          </p:cNvSpPr>
          <p:nvPr>
            <p:ph type="title"/>
          </p:nvPr>
        </p:nvSpPr>
        <p:spPr>
          <a:noFill/>
        </p:spPr>
        <p:txBody>
          <a:bodyPr/>
          <a:lstStyle/>
          <a:p>
            <a:pPr eaLnBrk="1" hangingPunct="1"/>
            <a:r>
              <a:rPr lang="en-US" smtClean="0">
                <a:sym typeface="Wingdings" pitchFamily="2" charset="2"/>
              </a:rPr>
              <a:t></a:t>
            </a:r>
            <a:r>
              <a:rPr lang="en-US" smtClean="0"/>
              <a:t>Calculate Activity Rates</a:t>
            </a:r>
          </a:p>
        </p:txBody>
      </p:sp>
      <p:pic>
        <p:nvPicPr>
          <p:cNvPr id="10244" name="Picture 7" descr="j0145458"/>
          <p:cNvPicPr>
            <a:picLocks noChangeAspect="1" noChangeArrowheads="1"/>
          </p:cNvPicPr>
          <p:nvPr/>
        </p:nvPicPr>
        <p:blipFill>
          <a:blip r:embed="rId5">
            <a:lum bright="24000" contrast="24000"/>
          </a:blip>
          <a:srcRect/>
          <a:stretch>
            <a:fillRect/>
          </a:stretch>
        </p:blipFill>
        <p:spPr bwMode="auto">
          <a:xfrm>
            <a:off x="3238500" y="4792663"/>
            <a:ext cx="2667000" cy="1760537"/>
          </a:xfrm>
          <a:prstGeom prst="rect">
            <a:avLst/>
          </a:prstGeom>
          <a:noFill/>
          <a:ln w="9525">
            <a:noFill/>
            <a:miter lim="800000"/>
            <a:headEnd/>
            <a:tailEnd/>
          </a:ln>
        </p:spPr>
      </p:pic>
    </p:spTree>
  </p:cSld>
  <p:clrMapOvr>
    <a:masterClrMapping/>
  </p:clrMapOvr>
  <p:transition spd="med">
    <p:strips/>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Line 3"/>
          <p:cNvSpPr>
            <a:spLocks noChangeShapeType="1"/>
          </p:cNvSpPr>
          <p:nvPr/>
        </p:nvSpPr>
        <p:spPr bwMode="auto">
          <a:xfrm>
            <a:off x="3048000" y="2209800"/>
            <a:ext cx="0" cy="3581400"/>
          </a:xfrm>
          <a:prstGeom prst="line">
            <a:avLst/>
          </a:prstGeom>
          <a:noFill/>
          <a:ln w="38100">
            <a:solidFill>
              <a:srgbClr val="6B6B6B"/>
            </a:solidFill>
            <a:round/>
            <a:headEnd/>
            <a:tailEnd type="triangle" w="med" len="med"/>
          </a:ln>
        </p:spPr>
        <p:txBody>
          <a:bodyPr wrap="none" anchor="ctr"/>
          <a:lstStyle/>
          <a:p>
            <a:endParaRPr lang="en-US"/>
          </a:p>
        </p:txBody>
      </p:sp>
      <p:sp>
        <p:nvSpPr>
          <p:cNvPr id="41987" name="Line 4"/>
          <p:cNvSpPr>
            <a:spLocks noChangeShapeType="1"/>
          </p:cNvSpPr>
          <p:nvPr/>
        </p:nvSpPr>
        <p:spPr bwMode="auto">
          <a:xfrm>
            <a:off x="4572000" y="2209800"/>
            <a:ext cx="0" cy="3581400"/>
          </a:xfrm>
          <a:prstGeom prst="line">
            <a:avLst/>
          </a:prstGeom>
          <a:noFill/>
          <a:ln w="38100">
            <a:solidFill>
              <a:srgbClr val="6B6B6B"/>
            </a:solidFill>
            <a:round/>
            <a:headEnd/>
            <a:tailEnd type="triangle" w="med" len="med"/>
          </a:ln>
        </p:spPr>
        <p:txBody>
          <a:bodyPr wrap="none" anchor="ctr"/>
          <a:lstStyle/>
          <a:p>
            <a:endParaRPr lang="en-US"/>
          </a:p>
        </p:txBody>
      </p:sp>
      <p:sp>
        <p:nvSpPr>
          <p:cNvPr id="41988" name="Line 5"/>
          <p:cNvSpPr>
            <a:spLocks noChangeShapeType="1"/>
          </p:cNvSpPr>
          <p:nvPr/>
        </p:nvSpPr>
        <p:spPr bwMode="auto">
          <a:xfrm>
            <a:off x="1524000" y="2209800"/>
            <a:ext cx="0" cy="3581400"/>
          </a:xfrm>
          <a:prstGeom prst="line">
            <a:avLst/>
          </a:prstGeom>
          <a:noFill/>
          <a:ln w="38100">
            <a:solidFill>
              <a:srgbClr val="6B6B6B"/>
            </a:solidFill>
            <a:round/>
            <a:headEnd/>
            <a:tailEnd type="triangle" w="med" len="med"/>
          </a:ln>
        </p:spPr>
        <p:txBody>
          <a:bodyPr wrap="none" anchor="ctr"/>
          <a:lstStyle/>
          <a:p>
            <a:endParaRPr lang="en-US"/>
          </a:p>
        </p:txBody>
      </p:sp>
      <p:sp>
        <p:nvSpPr>
          <p:cNvPr id="41989" name="Rectangle 6"/>
          <p:cNvSpPr>
            <a:spLocks noChangeArrowheads="1"/>
          </p:cNvSpPr>
          <p:nvPr/>
        </p:nvSpPr>
        <p:spPr bwMode="auto">
          <a:xfrm>
            <a:off x="762000" y="3352800"/>
            <a:ext cx="1447800" cy="304800"/>
          </a:xfrm>
          <a:prstGeom prst="rect">
            <a:avLst/>
          </a:prstGeom>
          <a:solidFill>
            <a:srgbClr val="CCCCCC"/>
          </a:solidFill>
          <a:ln w="9525">
            <a:noFill/>
            <a:miter lim="800000"/>
            <a:headEnd/>
            <a:tailEnd/>
          </a:ln>
        </p:spPr>
        <p:txBody>
          <a:bodyPr wrap="none" anchor="ctr"/>
          <a:lstStyle/>
          <a:p>
            <a:r>
              <a:rPr lang="en-US"/>
              <a:t>Traced</a:t>
            </a:r>
          </a:p>
        </p:txBody>
      </p:sp>
      <p:sp>
        <p:nvSpPr>
          <p:cNvPr id="41990" name="Rectangle 7"/>
          <p:cNvSpPr>
            <a:spLocks noChangeArrowheads="1"/>
          </p:cNvSpPr>
          <p:nvPr/>
        </p:nvSpPr>
        <p:spPr bwMode="auto">
          <a:xfrm>
            <a:off x="2286000" y="3352800"/>
            <a:ext cx="1447800" cy="304800"/>
          </a:xfrm>
          <a:prstGeom prst="rect">
            <a:avLst/>
          </a:prstGeom>
          <a:solidFill>
            <a:srgbClr val="CCCCCC"/>
          </a:solidFill>
          <a:ln w="9525">
            <a:noFill/>
            <a:miter lim="800000"/>
            <a:headEnd/>
            <a:tailEnd/>
          </a:ln>
        </p:spPr>
        <p:txBody>
          <a:bodyPr wrap="none" anchor="ctr"/>
          <a:lstStyle/>
          <a:p>
            <a:r>
              <a:rPr lang="en-US"/>
              <a:t>Traced</a:t>
            </a:r>
          </a:p>
        </p:txBody>
      </p:sp>
      <p:sp>
        <p:nvSpPr>
          <p:cNvPr id="41991" name="Rectangle 8"/>
          <p:cNvSpPr>
            <a:spLocks noChangeArrowheads="1"/>
          </p:cNvSpPr>
          <p:nvPr/>
        </p:nvSpPr>
        <p:spPr bwMode="auto">
          <a:xfrm>
            <a:off x="3810000" y="3352800"/>
            <a:ext cx="1447800" cy="304800"/>
          </a:xfrm>
          <a:prstGeom prst="rect">
            <a:avLst/>
          </a:prstGeom>
          <a:solidFill>
            <a:srgbClr val="CCCCCC"/>
          </a:solidFill>
          <a:ln w="9525">
            <a:noFill/>
            <a:miter lim="800000"/>
            <a:headEnd/>
            <a:tailEnd/>
          </a:ln>
        </p:spPr>
        <p:txBody>
          <a:bodyPr wrap="none" anchor="ctr"/>
          <a:lstStyle/>
          <a:p>
            <a:r>
              <a:rPr lang="en-US"/>
              <a:t>Traced</a:t>
            </a:r>
          </a:p>
        </p:txBody>
      </p:sp>
      <p:sp>
        <p:nvSpPr>
          <p:cNvPr id="41992" name="Rectangle 9"/>
          <p:cNvSpPr>
            <a:spLocks noGrp="1" noChangeArrowheads="1"/>
          </p:cNvSpPr>
          <p:nvPr>
            <p:ph type="title"/>
          </p:nvPr>
        </p:nvSpPr>
        <p:spPr>
          <a:xfrm>
            <a:off x="457200" y="76200"/>
            <a:ext cx="8382000" cy="1143000"/>
          </a:xfrm>
          <a:noFill/>
        </p:spPr>
        <p:txBody>
          <a:bodyPr/>
          <a:lstStyle/>
          <a:p>
            <a:pPr eaLnBrk="1" hangingPunct="1"/>
            <a:r>
              <a:rPr lang="en-US" sz="1900" smtClean="0"/>
              <a:t>Activity-Based Costing at Classic Brass</a:t>
            </a:r>
          </a:p>
        </p:txBody>
      </p:sp>
      <p:sp>
        <p:nvSpPr>
          <p:cNvPr id="41993" name="Rectangle 10"/>
          <p:cNvSpPr>
            <a:spLocks noChangeArrowheads="1"/>
          </p:cNvSpPr>
          <p:nvPr/>
        </p:nvSpPr>
        <p:spPr bwMode="auto">
          <a:xfrm>
            <a:off x="838200" y="1524000"/>
            <a:ext cx="1447800" cy="685800"/>
          </a:xfrm>
          <a:prstGeom prst="rect">
            <a:avLst/>
          </a:prstGeom>
          <a:solidFill>
            <a:srgbClr val="FF8C0D"/>
          </a:solidFill>
          <a:ln w="9525">
            <a:noFill/>
            <a:miter lim="800000"/>
            <a:headEnd/>
            <a:tailEnd/>
          </a:ln>
        </p:spPr>
        <p:txBody>
          <a:bodyPr wrap="none" anchor="ctr"/>
          <a:lstStyle/>
          <a:p>
            <a:r>
              <a:rPr lang="en-US">
                <a:solidFill>
                  <a:srgbClr val="FFFFDD"/>
                </a:solidFill>
              </a:rPr>
              <a:t>Direct</a:t>
            </a:r>
          </a:p>
          <a:p>
            <a:r>
              <a:rPr lang="en-US">
                <a:solidFill>
                  <a:srgbClr val="FFFFDD"/>
                </a:solidFill>
              </a:rPr>
              <a:t>Materials</a:t>
            </a:r>
          </a:p>
        </p:txBody>
      </p:sp>
      <p:sp>
        <p:nvSpPr>
          <p:cNvPr id="41994" name="Rectangle 11"/>
          <p:cNvSpPr>
            <a:spLocks noChangeArrowheads="1"/>
          </p:cNvSpPr>
          <p:nvPr/>
        </p:nvSpPr>
        <p:spPr bwMode="auto">
          <a:xfrm>
            <a:off x="2362200" y="1524000"/>
            <a:ext cx="1447800" cy="685800"/>
          </a:xfrm>
          <a:prstGeom prst="rect">
            <a:avLst/>
          </a:prstGeom>
          <a:solidFill>
            <a:srgbClr val="FF8C0D"/>
          </a:solidFill>
          <a:ln w="9525">
            <a:noFill/>
            <a:miter lim="800000"/>
            <a:headEnd/>
            <a:tailEnd/>
          </a:ln>
        </p:spPr>
        <p:txBody>
          <a:bodyPr wrap="none" anchor="ctr"/>
          <a:lstStyle/>
          <a:p>
            <a:r>
              <a:rPr lang="en-US">
                <a:solidFill>
                  <a:srgbClr val="FFFFDD"/>
                </a:solidFill>
              </a:rPr>
              <a:t>Direct</a:t>
            </a:r>
          </a:p>
          <a:p>
            <a:r>
              <a:rPr lang="en-US">
                <a:solidFill>
                  <a:srgbClr val="FFFFDD"/>
                </a:solidFill>
              </a:rPr>
              <a:t>Labor</a:t>
            </a:r>
          </a:p>
        </p:txBody>
      </p:sp>
      <p:sp>
        <p:nvSpPr>
          <p:cNvPr id="41995" name="Rectangle 12"/>
          <p:cNvSpPr>
            <a:spLocks noChangeArrowheads="1"/>
          </p:cNvSpPr>
          <p:nvPr/>
        </p:nvSpPr>
        <p:spPr bwMode="auto">
          <a:xfrm>
            <a:off x="3886200" y="1524000"/>
            <a:ext cx="1447800" cy="685800"/>
          </a:xfrm>
          <a:prstGeom prst="rect">
            <a:avLst/>
          </a:prstGeom>
          <a:solidFill>
            <a:srgbClr val="FF8C0D"/>
          </a:solidFill>
          <a:ln w="9525">
            <a:noFill/>
            <a:miter lim="800000"/>
            <a:headEnd/>
            <a:tailEnd/>
          </a:ln>
        </p:spPr>
        <p:txBody>
          <a:bodyPr wrap="none" anchor="ctr"/>
          <a:lstStyle/>
          <a:p>
            <a:r>
              <a:rPr lang="en-US">
                <a:solidFill>
                  <a:srgbClr val="FFFFDD"/>
                </a:solidFill>
              </a:rPr>
              <a:t>Shipping</a:t>
            </a:r>
          </a:p>
          <a:p>
            <a:r>
              <a:rPr lang="en-US">
                <a:solidFill>
                  <a:srgbClr val="FFFFDD"/>
                </a:solidFill>
              </a:rPr>
              <a:t>Costs</a:t>
            </a:r>
          </a:p>
        </p:txBody>
      </p:sp>
      <p:sp>
        <p:nvSpPr>
          <p:cNvPr id="41996" name="Rectangle 13"/>
          <p:cNvSpPr>
            <a:spLocks noChangeArrowheads="1"/>
          </p:cNvSpPr>
          <p:nvPr/>
        </p:nvSpPr>
        <p:spPr bwMode="auto">
          <a:xfrm>
            <a:off x="5410200" y="1524000"/>
            <a:ext cx="3581400" cy="685800"/>
          </a:xfrm>
          <a:prstGeom prst="rect">
            <a:avLst/>
          </a:prstGeom>
          <a:solidFill>
            <a:srgbClr val="FF8C0D"/>
          </a:solidFill>
          <a:ln w="9525">
            <a:noFill/>
            <a:miter lim="800000"/>
            <a:headEnd/>
            <a:tailEnd/>
          </a:ln>
        </p:spPr>
        <p:txBody>
          <a:bodyPr wrap="none" anchor="ctr"/>
          <a:lstStyle/>
          <a:p>
            <a:r>
              <a:rPr lang="en-US">
                <a:solidFill>
                  <a:srgbClr val="FFFFDD"/>
                </a:solidFill>
              </a:rPr>
              <a:t>Overhead Costs</a:t>
            </a:r>
          </a:p>
        </p:txBody>
      </p:sp>
      <p:sp>
        <p:nvSpPr>
          <p:cNvPr id="41997" name="Rectangle 14"/>
          <p:cNvSpPr>
            <a:spLocks noChangeArrowheads="1"/>
          </p:cNvSpPr>
          <p:nvPr/>
        </p:nvSpPr>
        <p:spPr bwMode="auto">
          <a:xfrm>
            <a:off x="838200" y="5791200"/>
            <a:ext cx="6553200" cy="685800"/>
          </a:xfrm>
          <a:prstGeom prst="rect">
            <a:avLst/>
          </a:prstGeom>
          <a:solidFill>
            <a:schemeClr val="accent1"/>
          </a:solidFill>
          <a:ln w="9525">
            <a:noFill/>
            <a:miter lim="800000"/>
            <a:headEnd/>
            <a:tailEnd/>
          </a:ln>
        </p:spPr>
        <p:txBody>
          <a:bodyPr wrap="none" anchor="ctr"/>
          <a:lstStyle/>
          <a:p>
            <a:r>
              <a:rPr lang="en-US">
                <a:solidFill>
                  <a:srgbClr val="FFFFCC"/>
                </a:solidFill>
              </a:rPr>
              <a:t>Cost Objects:</a:t>
            </a:r>
          </a:p>
          <a:p>
            <a:r>
              <a:rPr lang="en-US">
                <a:solidFill>
                  <a:srgbClr val="FFFFCC"/>
                </a:solidFill>
              </a:rPr>
              <a:t>Products, Customer Orders, Customers</a:t>
            </a:r>
          </a:p>
        </p:txBody>
      </p:sp>
    </p:spTree>
  </p:cSld>
  <p:clrMapOvr>
    <a:masterClrMapping/>
  </p:clrMapOvr>
  <p:transition spd="med">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76200"/>
            <a:ext cx="8382000" cy="1143000"/>
          </a:xfrm>
          <a:noFill/>
        </p:spPr>
        <p:txBody>
          <a:bodyPr/>
          <a:lstStyle/>
          <a:p>
            <a:pPr eaLnBrk="1" hangingPunct="1"/>
            <a:r>
              <a:rPr lang="en-US" sz="1900" smtClean="0"/>
              <a:t>Activity-Based Costing at Classic Brass</a:t>
            </a:r>
          </a:p>
        </p:txBody>
      </p:sp>
      <p:sp>
        <p:nvSpPr>
          <p:cNvPr id="43011" name="Rectangle 3"/>
          <p:cNvSpPr>
            <a:spLocks noChangeArrowheads="1"/>
          </p:cNvSpPr>
          <p:nvPr/>
        </p:nvSpPr>
        <p:spPr bwMode="auto">
          <a:xfrm>
            <a:off x="838200" y="1524000"/>
            <a:ext cx="1447800" cy="685800"/>
          </a:xfrm>
          <a:prstGeom prst="rect">
            <a:avLst/>
          </a:prstGeom>
          <a:solidFill>
            <a:srgbClr val="FF8C0D"/>
          </a:solidFill>
          <a:ln w="9525">
            <a:noFill/>
            <a:miter lim="800000"/>
            <a:headEnd/>
            <a:tailEnd/>
          </a:ln>
        </p:spPr>
        <p:txBody>
          <a:bodyPr wrap="none" anchor="ctr"/>
          <a:lstStyle/>
          <a:p>
            <a:r>
              <a:rPr lang="en-US">
                <a:solidFill>
                  <a:srgbClr val="FFFFDD"/>
                </a:solidFill>
              </a:rPr>
              <a:t>Direct</a:t>
            </a:r>
          </a:p>
          <a:p>
            <a:r>
              <a:rPr lang="en-US">
                <a:solidFill>
                  <a:srgbClr val="FFFFDD"/>
                </a:solidFill>
              </a:rPr>
              <a:t>Materials</a:t>
            </a:r>
          </a:p>
        </p:txBody>
      </p:sp>
      <p:sp>
        <p:nvSpPr>
          <p:cNvPr id="43012" name="Rectangle 4"/>
          <p:cNvSpPr>
            <a:spLocks noChangeArrowheads="1"/>
          </p:cNvSpPr>
          <p:nvPr/>
        </p:nvSpPr>
        <p:spPr bwMode="auto">
          <a:xfrm>
            <a:off x="2362200" y="1524000"/>
            <a:ext cx="1447800" cy="685800"/>
          </a:xfrm>
          <a:prstGeom prst="rect">
            <a:avLst/>
          </a:prstGeom>
          <a:solidFill>
            <a:srgbClr val="FF8C0D"/>
          </a:solidFill>
          <a:ln w="9525">
            <a:noFill/>
            <a:miter lim="800000"/>
            <a:headEnd/>
            <a:tailEnd/>
          </a:ln>
        </p:spPr>
        <p:txBody>
          <a:bodyPr wrap="none" anchor="ctr"/>
          <a:lstStyle/>
          <a:p>
            <a:r>
              <a:rPr lang="en-US">
                <a:solidFill>
                  <a:srgbClr val="FFFFDD"/>
                </a:solidFill>
              </a:rPr>
              <a:t>Direct</a:t>
            </a:r>
          </a:p>
          <a:p>
            <a:r>
              <a:rPr lang="en-US">
                <a:solidFill>
                  <a:srgbClr val="FFFFDD"/>
                </a:solidFill>
              </a:rPr>
              <a:t>Labor</a:t>
            </a:r>
          </a:p>
        </p:txBody>
      </p:sp>
      <p:sp>
        <p:nvSpPr>
          <p:cNvPr id="43013" name="Rectangle 5"/>
          <p:cNvSpPr>
            <a:spLocks noChangeArrowheads="1"/>
          </p:cNvSpPr>
          <p:nvPr/>
        </p:nvSpPr>
        <p:spPr bwMode="auto">
          <a:xfrm>
            <a:off x="3886200" y="1524000"/>
            <a:ext cx="1447800" cy="685800"/>
          </a:xfrm>
          <a:prstGeom prst="rect">
            <a:avLst/>
          </a:prstGeom>
          <a:solidFill>
            <a:srgbClr val="FF8C0D"/>
          </a:solidFill>
          <a:ln w="9525">
            <a:noFill/>
            <a:miter lim="800000"/>
            <a:headEnd/>
            <a:tailEnd/>
          </a:ln>
        </p:spPr>
        <p:txBody>
          <a:bodyPr wrap="none" anchor="ctr"/>
          <a:lstStyle/>
          <a:p>
            <a:r>
              <a:rPr lang="en-US">
                <a:solidFill>
                  <a:srgbClr val="FFFFDD"/>
                </a:solidFill>
              </a:rPr>
              <a:t>Shipping</a:t>
            </a:r>
          </a:p>
          <a:p>
            <a:r>
              <a:rPr lang="en-US">
                <a:solidFill>
                  <a:srgbClr val="FFFFDD"/>
                </a:solidFill>
              </a:rPr>
              <a:t>Costs</a:t>
            </a:r>
          </a:p>
        </p:txBody>
      </p:sp>
      <p:sp>
        <p:nvSpPr>
          <p:cNvPr id="43014" name="Rectangle 6"/>
          <p:cNvSpPr>
            <a:spLocks noChangeArrowheads="1"/>
          </p:cNvSpPr>
          <p:nvPr/>
        </p:nvSpPr>
        <p:spPr bwMode="auto">
          <a:xfrm>
            <a:off x="838200" y="5791200"/>
            <a:ext cx="6553200" cy="685800"/>
          </a:xfrm>
          <a:prstGeom prst="rect">
            <a:avLst/>
          </a:prstGeom>
          <a:solidFill>
            <a:schemeClr val="accent1"/>
          </a:solidFill>
          <a:ln w="9525">
            <a:noFill/>
            <a:miter lim="800000"/>
            <a:headEnd/>
            <a:tailEnd/>
          </a:ln>
        </p:spPr>
        <p:txBody>
          <a:bodyPr wrap="none" anchor="ctr"/>
          <a:lstStyle/>
          <a:p>
            <a:r>
              <a:rPr lang="en-US" sz="2000">
                <a:solidFill>
                  <a:srgbClr val="FFFFCC"/>
                </a:solidFill>
                <a:latin typeface="Arial" charset="0"/>
              </a:rPr>
              <a:t>Cost Objects:</a:t>
            </a:r>
            <a:endParaRPr lang="en-US" sz="1800">
              <a:solidFill>
                <a:srgbClr val="FFFFCC"/>
              </a:solidFill>
              <a:latin typeface="Arial" charset="0"/>
            </a:endParaRPr>
          </a:p>
          <a:p>
            <a:r>
              <a:rPr lang="en-US" sz="1800">
                <a:solidFill>
                  <a:srgbClr val="FFFFCC"/>
                </a:solidFill>
                <a:latin typeface="Arial" charset="0"/>
              </a:rPr>
              <a:t>Products, Customer Orders, Customers</a:t>
            </a:r>
          </a:p>
        </p:txBody>
      </p:sp>
      <p:sp>
        <p:nvSpPr>
          <p:cNvPr id="43015" name="Rectangle 7"/>
          <p:cNvSpPr>
            <a:spLocks noChangeArrowheads="1"/>
          </p:cNvSpPr>
          <p:nvPr/>
        </p:nvSpPr>
        <p:spPr bwMode="auto">
          <a:xfrm>
            <a:off x="1295400" y="3429000"/>
            <a:ext cx="1447800" cy="685800"/>
          </a:xfrm>
          <a:prstGeom prst="rect">
            <a:avLst/>
          </a:prstGeom>
          <a:solidFill>
            <a:srgbClr val="CCCCCC"/>
          </a:solidFill>
          <a:ln w="9525">
            <a:noFill/>
            <a:miter lim="800000"/>
            <a:headEnd/>
            <a:tailEnd/>
          </a:ln>
        </p:spPr>
        <p:txBody>
          <a:bodyPr wrap="none" anchor="ctr"/>
          <a:lstStyle/>
          <a:p>
            <a:r>
              <a:rPr lang="en-US"/>
              <a:t>Order</a:t>
            </a:r>
          </a:p>
          <a:p>
            <a:r>
              <a:rPr lang="en-US"/>
              <a:t>Size</a:t>
            </a:r>
          </a:p>
        </p:txBody>
      </p:sp>
      <p:sp>
        <p:nvSpPr>
          <p:cNvPr id="43016" name="Rectangle 8"/>
          <p:cNvSpPr>
            <a:spLocks noChangeArrowheads="1"/>
          </p:cNvSpPr>
          <p:nvPr/>
        </p:nvSpPr>
        <p:spPr bwMode="auto">
          <a:xfrm>
            <a:off x="2844800" y="3429000"/>
            <a:ext cx="1447800" cy="685800"/>
          </a:xfrm>
          <a:prstGeom prst="rect">
            <a:avLst/>
          </a:prstGeom>
          <a:solidFill>
            <a:srgbClr val="CCCCCC"/>
          </a:solidFill>
          <a:ln w="9525">
            <a:noFill/>
            <a:miter lim="800000"/>
            <a:headEnd/>
            <a:tailEnd/>
          </a:ln>
        </p:spPr>
        <p:txBody>
          <a:bodyPr wrap="none" anchor="ctr"/>
          <a:lstStyle/>
          <a:p>
            <a:r>
              <a:rPr lang="en-US"/>
              <a:t>Customer</a:t>
            </a:r>
          </a:p>
          <a:p>
            <a:r>
              <a:rPr lang="en-US"/>
              <a:t>Orders</a:t>
            </a:r>
          </a:p>
        </p:txBody>
      </p:sp>
      <p:sp>
        <p:nvSpPr>
          <p:cNvPr id="43017" name="Rectangle 9"/>
          <p:cNvSpPr>
            <a:spLocks noChangeArrowheads="1"/>
          </p:cNvSpPr>
          <p:nvPr/>
        </p:nvSpPr>
        <p:spPr bwMode="auto">
          <a:xfrm>
            <a:off x="4394200" y="3429000"/>
            <a:ext cx="1447800" cy="685800"/>
          </a:xfrm>
          <a:prstGeom prst="rect">
            <a:avLst/>
          </a:prstGeom>
          <a:solidFill>
            <a:srgbClr val="CCCCCC"/>
          </a:solidFill>
          <a:ln w="9525">
            <a:noFill/>
            <a:miter lim="800000"/>
            <a:headEnd/>
            <a:tailEnd/>
          </a:ln>
        </p:spPr>
        <p:txBody>
          <a:bodyPr wrap="none" anchor="ctr"/>
          <a:lstStyle/>
          <a:p>
            <a:r>
              <a:rPr lang="en-US"/>
              <a:t>Product</a:t>
            </a:r>
          </a:p>
          <a:p>
            <a:r>
              <a:rPr lang="en-US"/>
              <a:t>Design</a:t>
            </a:r>
          </a:p>
        </p:txBody>
      </p:sp>
      <p:sp>
        <p:nvSpPr>
          <p:cNvPr id="43018" name="Rectangle 10"/>
          <p:cNvSpPr>
            <a:spLocks noChangeArrowheads="1"/>
          </p:cNvSpPr>
          <p:nvPr/>
        </p:nvSpPr>
        <p:spPr bwMode="auto">
          <a:xfrm>
            <a:off x="5943600" y="3429000"/>
            <a:ext cx="1447800" cy="685800"/>
          </a:xfrm>
          <a:prstGeom prst="rect">
            <a:avLst/>
          </a:prstGeom>
          <a:solidFill>
            <a:srgbClr val="CCCCCC"/>
          </a:solidFill>
          <a:ln w="9525">
            <a:noFill/>
            <a:miter lim="800000"/>
            <a:headEnd/>
            <a:tailEnd/>
          </a:ln>
        </p:spPr>
        <p:txBody>
          <a:bodyPr wrap="none" anchor="ctr"/>
          <a:lstStyle/>
          <a:p>
            <a:r>
              <a:rPr lang="en-US"/>
              <a:t>Customer</a:t>
            </a:r>
          </a:p>
          <a:p>
            <a:r>
              <a:rPr lang="en-US"/>
              <a:t>Relations</a:t>
            </a:r>
          </a:p>
        </p:txBody>
      </p:sp>
      <p:sp>
        <p:nvSpPr>
          <p:cNvPr id="43019" name="Rectangle 11"/>
          <p:cNvSpPr>
            <a:spLocks noChangeArrowheads="1"/>
          </p:cNvSpPr>
          <p:nvPr/>
        </p:nvSpPr>
        <p:spPr bwMode="auto">
          <a:xfrm>
            <a:off x="7518400" y="3429000"/>
            <a:ext cx="1447800" cy="685800"/>
          </a:xfrm>
          <a:prstGeom prst="rect">
            <a:avLst/>
          </a:prstGeom>
          <a:solidFill>
            <a:srgbClr val="CCCCCC"/>
          </a:solidFill>
          <a:ln w="9525">
            <a:noFill/>
            <a:miter lim="800000"/>
            <a:headEnd/>
            <a:tailEnd/>
          </a:ln>
        </p:spPr>
        <p:txBody>
          <a:bodyPr wrap="none" anchor="ctr"/>
          <a:lstStyle/>
          <a:p>
            <a:r>
              <a:rPr lang="en-US"/>
              <a:t>Other</a:t>
            </a:r>
          </a:p>
        </p:txBody>
      </p:sp>
      <p:sp>
        <p:nvSpPr>
          <p:cNvPr id="43020" name="Rectangle 12"/>
          <p:cNvSpPr>
            <a:spLocks noChangeArrowheads="1"/>
          </p:cNvSpPr>
          <p:nvPr/>
        </p:nvSpPr>
        <p:spPr bwMode="auto">
          <a:xfrm>
            <a:off x="5410200" y="1524000"/>
            <a:ext cx="3581400" cy="685800"/>
          </a:xfrm>
          <a:prstGeom prst="rect">
            <a:avLst/>
          </a:prstGeom>
          <a:solidFill>
            <a:srgbClr val="FF8C0D"/>
          </a:solidFill>
          <a:ln w="9525">
            <a:noFill/>
            <a:miter lim="800000"/>
            <a:headEnd/>
            <a:tailEnd/>
          </a:ln>
        </p:spPr>
        <p:txBody>
          <a:bodyPr wrap="none" anchor="ctr"/>
          <a:lstStyle/>
          <a:p>
            <a:r>
              <a:rPr lang="en-US">
                <a:solidFill>
                  <a:srgbClr val="FFFFDD"/>
                </a:solidFill>
              </a:rPr>
              <a:t>Overhead Costs</a:t>
            </a:r>
          </a:p>
        </p:txBody>
      </p:sp>
      <p:cxnSp>
        <p:nvCxnSpPr>
          <p:cNvPr id="43021" name="AutoShape 13"/>
          <p:cNvCxnSpPr>
            <a:cxnSpLocks noChangeShapeType="1"/>
            <a:stCxn id="43020" idx="2"/>
            <a:endCxn id="43015" idx="0"/>
          </p:cNvCxnSpPr>
          <p:nvPr/>
        </p:nvCxnSpPr>
        <p:spPr bwMode="auto">
          <a:xfrm rot="5400000">
            <a:off x="4000500" y="228600"/>
            <a:ext cx="1219200" cy="5181600"/>
          </a:xfrm>
          <a:prstGeom prst="bentConnector3">
            <a:avLst>
              <a:gd name="adj1" fmla="val 50000"/>
            </a:avLst>
          </a:prstGeom>
          <a:noFill/>
          <a:ln w="38100">
            <a:solidFill>
              <a:srgbClr val="6B6B6B"/>
            </a:solidFill>
            <a:miter lim="800000"/>
            <a:headEnd/>
            <a:tailEnd type="triangle" w="med" len="med"/>
          </a:ln>
        </p:spPr>
      </p:cxnSp>
      <p:sp>
        <p:nvSpPr>
          <p:cNvPr id="43022" name="Line 14"/>
          <p:cNvSpPr>
            <a:spLocks noChangeShapeType="1"/>
          </p:cNvSpPr>
          <p:nvPr/>
        </p:nvSpPr>
        <p:spPr bwMode="auto">
          <a:xfrm>
            <a:off x="3581400" y="2819400"/>
            <a:ext cx="0" cy="609600"/>
          </a:xfrm>
          <a:prstGeom prst="line">
            <a:avLst/>
          </a:prstGeom>
          <a:noFill/>
          <a:ln w="38100">
            <a:solidFill>
              <a:srgbClr val="6B6B6B"/>
            </a:solidFill>
            <a:round/>
            <a:headEnd/>
            <a:tailEnd type="triangle" w="med" len="med"/>
          </a:ln>
        </p:spPr>
        <p:txBody>
          <a:bodyPr wrap="none" anchor="ctr"/>
          <a:lstStyle/>
          <a:p>
            <a:endParaRPr lang="en-US"/>
          </a:p>
        </p:txBody>
      </p:sp>
      <p:sp>
        <p:nvSpPr>
          <p:cNvPr id="43023" name="Line 15"/>
          <p:cNvSpPr>
            <a:spLocks noChangeShapeType="1"/>
          </p:cNvSpPr>
          <p:nvPr/>
        </p:nvSpPr>
        <p:spPr bwMode="auto">
          <a:xfrm>
            <a:off x="5143500" y="2819400"/>
            <a:ext cx="0" cy="609600"/>
          </a:xfrm>
          <a:prstGeom prst="line">
            <a:avLst/>
          </a:prstGeom>
          <a:noFill/>
          <a:ln w="38100">
            <a:solidFill>
              <a:srgbClr val="6B6B6B"/>
            </a:solidFill>
            <a:round/>
            <a:headEnd/>
            <a:tailEnd type="triangle" w="med" len="med"/>
          </a:ln>
        </p:spPr>
        <p:txBody>
          <a:bodyPr wrap="none" anchor="ctr"/>
          <a:lstStyle/>
          <a:p>
            <a:endParaRPr lang="en-US"/>
          </a:p>
        </p:txBody>
      </p:sp>
      <p:sp>
        <p:nvSpPr>
          <p:cNvPr id="43024" name="Line 16"/>
          <p:cNvSpPr>
            <a:spLocks noChangeShapeType="1"/>
          </p:cNvSpPr>
          <p:nvPr/>
        </p:nvSpPr>
        <p:spPr bwMode="auto">
          <a:xfrm>
            <a:off x="6629400" y="2819400"/>
            <a:ext cx="0" cy="609600"/>
          </a:xfrm>
          <a:prstGeom prst="line">
            <a:avLst/>
          </a:prstGeom>
          <a:noFill/>
          <a:ln w="38100">
            <a:solidFill>
              <a:srgbClr val="6B6B6B"/>
            </a:solidFill>
            <a:round/>
            <a:headEnd/>
            <a:tailEnd type="triangle" w="med" len="med"/>
          </a:ln>
        </p:spPr>
        <p:txBody>
          <a:bodyPr wrap="none" anchor="ctr"/>
          <a:lstStyle/>
          <a:p>
            <a:endParaRPr lang="en-US"/>
          </a:p>
        </p:txBody>
      </p:sp>
      <p:cxnSp>
        <p:nvCxnSpPr>
          <p:cNvPr id="43025" name="AutoShape 17"/>
          <p:cNvCxnSpPr>
            <a:cxnSpLocks noChangeShapeType="1"/>
            <a:stCxn id="43020" idx="2"/>
            <a:endCxn id="43019" idx="0"/>
          </p:cNvCxnSpPr>
          <p:nvPr/>
        </p:nvCxnSpPr>
        <p:spPr bwMode="auto">
          <a:xfrm rot="16200000" flipH="1">
            <a:off x="7112000" y="2298700"/>
            <a:ext cx="1219200" cy="1041400"/>
          </a:xfrm>
          <a:prstGeom prst="bentConnector3">
            <a:avLst>
              <a:gd name="adj1" fmla="val 50000"/>
            </a:avLst>
          </a:prstGeom>
          <a:noFill/>
          <a:ln w="38100">
            <a:solidFill>
              <a:srgbClr val="6B6B6B"/>
            </a:solidFill>
            <a:miter lim="800000"/>
            <a:headEnd/>
            <a:tailEnd type="triangle" w="med" len="med"/>
          </a:ln>
        </p:spPr>
      </p:cxnSp>
      <p:sp>
        <p:nvSpPr>
          <p:cNvPr id="43026" name="Text Box 18"/>
          <p:cNvSpPr txBox="1">
            <a:spLocks noChangeArrowheads="1"/>
          </p:cNvSpPr>
          <p:nvPr/>
        </p:nvSpPr>
        <p:spPr bwMode="auto">
          <a:xfrm>
            <a:off x="3581400" y="2405063"/>
            <a:ext cx="4495800" cy="427037"/>
          </a:xfrm>
          <a:prstGeom prst="rect">
            <a:avLst/>
          </a:prstGeom>
          <a:noFill/>
          <a:ln w="9525">
            <a:noFill/>
            <a:miter lim="800000"/>
            <a:headEnd/>
            <a:tailEnd/>
          </a:ln>
        </p:spPr>
        <p:txBody>
          <a:bodyPr>
            <a:spAutoFit/>
          </a:bodyPr>
          <a:lstStyle/>
          <a:p>
            <a:pPr algn="l">
              <a:spcBef>
                <a:spcPct val="50000"/>
              </a:spcBef>
            </a:pPr>
            <a:r>
              <a:rPr lang="en-US"/>
              <a:t>First-Stage Allocation</a:t>
            </a:r>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Line 2"/>
          <p:cNvSpPr>
            <a:spLocks noChangeShapeType="1"/>
          </p:cNvSpPr>
          <p:nvPr/>
        </p:nvSpPr>
        <p:spPr bwMode="auto">
          <a:xfrm>
            <a:off x="1981200" y="4140200"/>
            <a:ext cx="0" cy="1600200"/>
          </a:xfrm>
          <a:prstGeom prst="line">
            <a:avLst/>
          </a:prstGeom>
          <a:noFill/>
          <a:ln w="38100">
            <a:solidFill>
              <a:srgbClr val="6B6B6B"/>
            </a:solidFill>
            <a:round/>
            <a:headEnd/>
            <a:tailEnd type="triangle" w="med" len="med"/>
          </a:ln>
        </p:spPr>
        <p:txBody>
          <a:bodyPr wrap="none" anchor="ctr"/>
          <a:lstStyle/>
          <a:p>
            <a:endParaRPr lang="en-US"/>
          </a:p>
        </p:txBody>
      </p:sp>
      <p:sp>
        <p:nvSpPr>
          <p:cNvPr id="44035" name="Line 3"/>
          <p:cNvSpPr>
            <a:spLocks noChangeShapeType="1"/>
          </p:cNvSpPr>
          <p:nvPr/>
        </p:nvSpPr>
        <p:spPr bwMode="auto">
          <a:xfrm>
            <a:off x="3581400" y="4140200"/>
            <a:ext cx="0" cy="1600200"/>
          </a:xfrm>
          <a:prstGeom prst="line">
            <a:avLst/>
          </a:prstGeom>
          <a:noFill/>
          <a:ln w="38100">
            <a:solidFill>
              <a:srgbClr val="6B6B6B"/>
            </a:solidFill>
            <a:round/>
            <a:headEnd/>
            <a:tailEnd type="triangle" w="med" len="med"/>
          </a:ln>
        </p:spPr>
        <p:txBody>
          <a:bodyPr wrap="none" anchor="ctr"/>
          <a:lstStyle/>
          <a:p>
            <a:endParaRPr lang="en-US"/>
          </a:p>
        </p:txBody>
      </p:sp>
      <p:sp>
        <p:nvSpPr>
          <p:cNvPr id="44036" name="Line 4"/>
          <p:cNvSpPr>
            <a:spLocks noChangeShapeType="1"/>
          </p:cNvSpPr>
          <p:nvPr/>
        </p:nvSpPr>
        <p:spPr bwMode="auto">
          <a:xfrm>
            <a:off x="5143500" y="4140200"/>
            <a:ext cx="0" cy="1600200"/>
          </a:xfrm>
          <a:prstGeom prst="line">
            <a:avLst/>
          </a:prstGeom>
          <a:noFill/>
          <a:ln w="38100">
            <a:solidFill>
              <a:srgbClr val="6B6B6B"/>
            </a:solidFill>
            <a:round/>
            <a:headEnd/>
            <a:tailEnd type="triangle" w="med" len="med"/>
          </a:ln>
        </p:spPr>
        <p:txBody>
          <a:bodyPr wrap="none" anchor="ctr"/>
          <a:lstStyle/>
          <a:p>
            <a:endParaRPr lang="en-US"/>
          </a:p>
        </p:txBody>
      </p:sp>
      <p:sp>
        <p:nvSpPr>
          <p:cNvPr id="44037" name="Line 5"/>
          <p:cNvSpPr>
            <a:spLocks noChangeShapeType="1"/>
          </p:cNvSpPr>
          <p:nvPr/>
        </p:nvSpPr>
        <p:spPr bwMode="auto">
          <a:xfrm>
            <a:off x="6629400" y="4140200"/>
            <a:ext cx="0" cy="1600200"/>
          </a:xfrm>
          <a:prstGeom prst="line">
            <a:avLst/>
          </a:prstGeom>
          <a:noFill/>
          <a:ln w="38100">
            <a:solidFill>
              <a:srgbClr val="6B6B6B"/>
            </a:solidFill>
            <a:round/>
            <a:headEnd/>
            <a:tailEnd type="triangle" w="med" len="med"/>
          </a:ln>
        </p:spPr>
        <p:txBody>
          <a:bodyPr wrap="none" anchor="ctr"/>
          <a:lstStyle/>
          <a:p>
            <a:endParaRPr lang="en-US"/>
          </a:p>
        </p:txBody>
      </p:sp>
      <p:sp>
        <p:nvSpPr>
          <p:cNvPr id="44038" name="Line 6"/>
          <p:cNvSpPr>
            <a:spLocks noChangeShapeType="1"/>
          </p:cNvSpPr>
          <p:nvPr/>
        </p:nvSpPr>
        <p:spPr bwMode="auto">
          <a:xfrm>
            <a:off x="8229600" y="4140200"/>
            <a:ext cx="0" cy="1803400"/>
          </a:xfrm>
          <a:prstGeom prst="line">
            <a:avLst/>
          </a:prstGeom>
          <a:noFill/>
          <a:ln w="38100">
            <a:solidFill>
              <a:srgbClr val="6B6B6B"/>
            </a:solidFill>
            <a:round/>
            <a:headEnd/>
            <a:tailEnd type="triangle" w="med" len="med"/>
          </a:ln>
        </p:spPr>
        <p:txBody>
          <a:bodyPr wrap="none" anchor="ctr"/>
          <a:lstStyle/>
          <a:p>
            <a:endParaRPr lang="en-US"/>
          </a:p>
        </p:txBody>
      </p:sp>
      <p:sp>
        <p:nvSpPr>
          <p:cNvPr id="44039" name="Rectangle 7"/>
          <p:cNvSpPr>
            <a:spLocks noGrp="1" noChangeArrowheads="1"/>
          </p:cNvSpPr>
          <p:nvPr>
            <p:ph type="title"/>
          </p:nvPr>
        </p:nvSpPr>
        <p:spPr>
          <a:xfrm>
            <a:off x="457200" y="76200"/>
            <a:ext cx="8382000" cy="1143000"/>
          </a:xfrm>
        </p:spPr>
        <p:txBody>
          <a:bodyPr/>
          <a:lstStyle/>
          <a:p>
            <a:pPr eaLnBrk="1" hangingPunct="1"/>
            <a:r>
              <a:rPr lang="en-US" sz="1900" smtClean="0"/>
              <a:t>Activity-Based Costing at Classic Brass</a:t>
            </a:r>
          </a:p>
        </p:txBody>
      </p:sp>
      <p:sp>
        <p:nvSpPr>
          <p:cNvPr id="44040" name="Rectangle 8"/>
          <p:cNvSpPr>
            <a:spLocks noChangeArrowheads="1"/>
          </p:cNvSpPr>
          <p:nvPr/>
        </p:nvSpPr>
        <p:spPr bwMode="auto">
          <a:xfrm>
            <a:off x="838200" y="1524000"/>
            <a:ext cx="1447800" cy="685800"/>
          </a:xfrm>
          <a:prstGeom prst="rect">
            <a:avLst/>
          </a:prstGeom>
          <a:solidFill>
            <a:srgbClr val="FF8C0D"/>
          </a:solidFill>
          <a:ln w="9525">
            <a:noFill/>
            <a:miter lim="800000"/>
            <a:headEnd/>
            <a:tailEnd/>
          </a:ln>
        </p:spPr>
        <p:txBody>
          <a:bodyPr wrap="none" anchor="ctr"/>
          <a:lstStyle/>
          <a:p>
            <a:r>
              <a:rPr lang="en-US">
                <a:solidFill>
                  <a:srgbClr val="FFFFDD"/>
                </a:solidFill>
              </a:rPr>
              <a:t>Direct</a:t>
            </a:r>
          </a:p>
          <a:p>
            <a:r>
              <a:rPr lang="en-US">
                <a:solidFill>
                  <a:srgbClr val="FFFFDD"/>
                </a:solidFill>
              </a:rPr>
              <a:t>Materials</a:t>
            </a:r>
          </a:p>
        </p:txBody>
      </p:sp>
      <p:sp>
        <p:nvSpPr>
          <p:cNvPr id="44041" name="Rectangle 9"/>
          <p:cNvSpPr>
            <a:spLocks noChangeArrowheads="1"/>
          </p:cNvSpPr>
          <p:nvPr/>
        </p:nvSpPr>
        <p:spPr bwMode="auto">
          <a:xfrm>
            <a:off x="2362200" y="1524000"/>
            <a:ext cx="1447800" cy="685800"/>
          </a:xfrm>
          <a:prstGeom prst="rect">
            <a:avLst/>
          </a:prstGeom>
          <a:solidFill>
            <a:srgbClr val="FF8C0D"/>
          </a:solidFill>
          <a:ln w="9525">
            <a:noFill/>
            <a:miter lim="800000"/>
            <a:headEnd/>
            <a:tailEnd/>
          </a:ln>
        </p:spPr>
        <p:txBody>
          <a:bodyPr wrap="none" anchor="ctr"/>
          <a:lstStyle/>
          <a:p>
            <a:r>
              <a:rPr lang="en-US">
                <a:solidFill>
                  <a:srgbClr val="FFFFDD"/>
                </a:solidFill>
              </a:rPr>
              <a:t>Direct</a:t>
            </a:r>
          </a:p>
          <a:p>
            <a:r>
              <a:rPr lang="en-US">
                <a:solidFill>
                  <a:srgbClr val="FFFFDD"/>
                </a:solidFill>
              </a:rPr>
              <a:t>Labor</a:t>
            </a:r>
          </a:p>
        </p:txBody>
      </p:sp>
      <p:sp>
        <p:nvSpPr>
          <p:cNvPr id="44042" name="Rectangle 10"/>
          <p:cNvSpPr>
            <a:spLocks noChangeArrowheads="1"/>
          </p:cNvSpPr>
          <p:nvPr/>
        </p:nvSpPr>
        <p:spPr bwMode="auto">
          <a:xfrm>
            <a:off x="3886200" y="1524000"/>
            <a:ext cx="1447800" cy="685800"/>
          </a:xfrm>
          <a:prstGeom prst="rect">
            <a:avLst/>
          </a:prstGeom>
          <a:solidFill>
            <a:srgbClr val="FF8C0D"/>
          </a:solidFill>
          <a:ln w="9525">
            <a:noFill/>
            <a:miter lim="800000"/>
            <a:headEnd/>
            <a:tailEnd/>
          </a:ln>
        </p:spPr>
        <p:txBody>
          <a:bodyPr wrap="none" anchor="ctr"/>
          <a:lstStyle/>
          <a:p>
            <a:r>
              <a:rPr lang="en-US">
                <a:solidFill>
                  <a:srgbClr val="FFFFDD"/>
                </a:solidFill>
              </a:rPr>
              <a:t>Shipping</a:t>
            </a:r>
          </a:p>
          <a:p>
            <a:r>
              <a:rPr lang="en-US">
                <a:solidFill>
                  <a:srgbClr val="FFFFDD"/>
                </a:solidFill>
              </a:rPr>
              <a:t>Costs</a:t>
            </a:r>
          </a:p>
        </p:txBody>
      </p:sp>
      <p:sp>
        <p:nvSpPr>
          <p:cNvPr id="44043" name="Rectangle 11"/>
          <p:cNvSpPr>
            <a:spLocks noChangeArrowheads="1"/>
          </p:cNvSpPr>
          <p:nvPr/>
        </p:nvSpPr>
        <p:spPr bwMode="auto">
          <a:xfrm>
            <a:off x="838200" y="5791200"/>
            <a:ext cx="6553200" cy="685800"/>
          </a:xfrm>
          <a:prstGeom prst="rect">
            <a:avLst/>
          </a:prstGeom>
          <a:solidFill>
            <a:schemeClr val="accent1"/>
          </a:solidFill>
          <a:ln w="9525">
            <a:noFill/>
            <a:miter lim="800000"/>
            <a:headEnd/>
            <a:tailEnd/>
          </a:ln>
        </p:spPr>
        <p:txBody>
          <a:bodyPr wrap="none" anchor="ctr"/>
          <a:lstStyle/>
          <a:p>
            <a:r>
              <a:rPr lang="en-US">
                <a:solidFill>
                  <a:srgbClr val="FFFFCC"/>
                </a:solidFill>
              </a:rPr>
              <a:t>Cost Objects:</a:t>
            </a:r>
          </a:p>
          <a:p>
            <a:r>
              <a:rPr lang="en-US">
                <a:solidFill>
                  <a:srgbClr val="FFFFCC"/>
                </a:solidFill>
              </a:rPr>
              <a:t>Products, Customer Orders, Customers</a:t>
            </a:r>
          </a:p>
        </p:txBody>
      </p:sp>
      <p:sp>
        <p:nvSpPr>
          <p:cNvPr id="44044" name="Rectangle 12"/>
          <p:cNvSpPr>
            <a:spLocks noChangeArrowheads="1"/>
          </p:cNvSpPr>
          <p:nvPr/>
        </p:nvSpPr>
        <p:spPr bwMode="auto">
          <a:xfrm>
            <a:off x="1295400" y="3429000"/>
            <a:ext cx="1447800" cy="685800"/>
          </a:xfrm>
          <a:prstGeom prst="rect">
            <a:avLst/>
          </a:prstGeom>
          <a:solidFill>
            <a:srgbClr val="CCCCCC"/>
          </a:solidFill>
          <a:ln w="9525">
            <a:noFill/>
            <a:miter lim="800000"/>
            <a:headEnd/>
            <a:tailEnd/>
          </a:ln>
        </p:spPr>
        <p:txBody>
          <a:bodyPr wrap="none" anchor="ctr"/>
          <a:lstStyle/>
          <a:p>
            <a:r>
              <a:rPr lang="en-US"/>
              <a:t>Customer</a:t>
            </a:r>
            <a:br>
              <a:rPr lang="en-US"/>
            </a:br>
            <a:r>
              <a:rPr lang="en-US"/>
              <a:t>Orders</a:t>
            </a:r>
          </a:p>
        </p:txBody>
      </p:sp>
      <p:sp>
        <p:nvSpPr>
          <p:cNvPr id="44045" name="Rectangle 14"/>
          <p:cNvSpPr>
            <a:spLocks noChangeArrowheads="1"/>
          </p:cNvSpPr>
          <p:nvPr/>
        </p:nvSpPr>
        <p:spPr bwMode="auto">
          <a:xfrm>
            <a:off x="4394200" y="3429000"/>
            <a:ext cx="1447800" cy="685800"/>
          </a:xfrm>
          <a:prstGeom prst="rect">
            <a:avLst/>
          </a:prstGeom>
          <a:solidFill>
            <a:srgbClr val="CCCCCC"/>
          </a:solidFill>
          <a:ln w="9525">
            <a:noFill/>
            <a:miter lim="800000"/>
            <a:headEnd/>
            <a:tailEnd/>
          </a:ln>
        </p:spPr>
        <p:txBody>
          <a:bodyPr wrap="none" anchor="ctr"/>
          <a:lstStyle/>
          <a:p>
            <a:r>
              <a:rPr lang="en-US"/>
              <a:t>Order</a:t>
            </a:r>
            <a:br>
              <a:rPr lang="en-US"/>
            </a:br>
            <a:r>
              <a:rPr lang="en-US"/>
              <a:t>Size</a:t>
            </a:r>
          </a:p>
        </p:txBody>
      </p:sp>
      <p:sp>
        <p:nvSpPr>
          <p:cNvPr id="44046" name="Rectangle 15"/>
          <p:cNvSpPr>
            <a:spLocks noChangeArrowheads="1"/>
          </p:cNvSpPr>
          <p:nvPr/>
        </p:nvSpPr>
        <p:spPr bwMode="auto">
          <a:xfrm>
            <a:off x="5943600" y="3429000"/>
            <a:ext cx="1447800" cy="685800"/>
          </a:xfrm>
          <a:prstGeom prst="rect">
            <a:avLst/>
          </a:prstGeom>
          <a:solidFill>
            <a:srgbClr val="CCCCCC"/>
          </a:solidFill>
          <a:ln w="9525">
            <a:noFill/>
            <a:miter lim="800000"/>
            <a:headEnd/>
            <a:tailEnd/>
          </a:ln>
        </p:spPr>
        <p:txBody>
          <a:bodyPr wrap="none" anchor="ctr"/>
          <a:lstStyle/>
          <a:p>
            <a:r>
              <a:rPr lang="en-US"/>
              <a:t>Customer</a:t>
            </a:r>
          </a:p>
          <a:p>
            <a:r>
              <a:rPr lang="en-US"/>
              <a:t>Relations</a:t>
            </a:r>
          </a:p>
        </p:txBody>
      </p:sp>
      <p:sp>
        <p:nvSpPr>
          <p:cNvPr id="44047" name="Rectangle 16"/>
          <p:cNvSpPr>
            <a:spLocks noChangeArrowheads="1"/>
          </p:cNvSpPr>
          <p:nvPr/>
        </p:nvSpPr>
        <p:spPr bwMode="auto">
          <a:xfrm>
            <a:off x="7518400" y="3429000"/>
            <a:ext cx="1447800" cy="685800"/>
          </a:xfrm>
          <a:prstGeom prst="rect">
            <a:avLst/>
          </a:prstGeom>
          <a:solidFill>
            <a:srgbClr val="CCCCCC"/>
          </a:solidFill>
          <a:ln w="9525">
            <a:noFill/>
            <a:miter lim="800000"/>
            <a:headEnd/>
            <a:tailEnd/>
          </a:ln>
        </p:spPr>
        <p:txBody>
          <a:bodyPr wrap="none" anchor="ctr"/>
          <a:lstStyle/>
          <a:p>
            <a:r>
              <a:rPr lang="en-US"/>
              <a:t>Other</a:t>
            </a:r>
          </a:p>
        </p:txBody>
      </p:sp>
      <p:sp>
        <p:nvSpPr>
          <p:cNvPr id="44048" name="Rectangle 17"/>
          <p:cNvSpPr>
            <a:spLocks noChangeArrowheads="1"/>
          </p:cNvSpPr>
          <p:nvPr/>
        </p:nvSpPr>
        <p:spPr bwMode="auto">
          <a:xfrm>
            <a:off x="5410200" y="1524000"/>
            <a:ext cx="3581400" cy="685800"/>
          </a:xfrm>
          <a:prstGeom prst="rect">
            <a:avLst/>
          </a:prstGeom>
          <a:solidFill>
            <a:srgbClr val="FF8C0D"/>
          </a:solidFill>
          <a:ln w="9525">
            <a:noFill/>
            <a:miter lim="800000"/>
            <a:headEnd/>
            <a:tailEnd/>
          </a:ln>
        </p:spPr>
        <p:txBody>
          <a:bodyPr wrap="none" anchor="ctr"/>
          <a:lstStyle/>
          <a:p>
            <a:r>
              <a:rPr lang="en-US">
                <a:solidFill>
                  <a:srgbClr val="FFFFDD"/>
                </a:solidFill>
              </a:rPr>
              <a:t>Overhead Costs</a:t>
            </a:r>
          </a:p>
        </p:txBody>
      </p:sp>
      <p:cxnSp>
        <p:nvCxnSpPr>
          <p:cNvPr id="44049" name="AutoShape 18"/>
          <p:cNvCxnSpPr>
            <a:cxnSpLocks noChangeShapeType="1"/>
            <a:stCxn id="44048" idx="2"/>
            <a:endCxn id="44044" idx="0"/>
          </p:cNvCxnSpPr>
          <p:nvPr/>
        </p:nvCxnSpPr>
        <p:spPr bwMode="auto">
          <a:xfrm rot="5400000">
            <a:off x="4000500" y="228600"/>
            <a:ext cx="1219200" cy="5181600"/>
          </a:xfrm>
          <a:prstGeom prst="bentConnector3">
            <a:avLst>
              <a:gd name="adj1" fmla="val 50000"/>
            </a:avLst>
          </a:prstGeom>
          <a:noFill/>
          <a:ln w="38100">
            <a:solidFill>
              <a:srgbClr val="6B6B6B"/>
            </a:solidFill>
            <a:miter lim="800000"/>
            <a:headEnd/>
            <a:tailEnd type="triangle" w="med" len="med"/>
          </a:ln>
        </p:spPr>
      </p:cxnSp>
      <p:sp>
        <p:nvSpPr>
          <p:cNvPr id="44050" name="Line 19"/>
          <p:cNvSpPr>
            <a:spLocks noChangeShapeType="1"/>
          </p:cNvSpPr>
          <p:nvPr/>
        </p:nvSpPr>
        <p:spPr bwMode="auto">
          <a:xfrm>
            <a:off x="3581400" y="2819400"/>
            <a:ext cx="0" cy="609600"/>
          </a:xfrm>
          <a:prstGeom prst="line">
            <a:avLst/>
          </a:prstGeom>
          <a:noFill/>
          <a:ln w="38100">
            <a:solidFill>
              <a:srgbClr val="6B6B6B"/>
            </a:solidFill>
            <a:round/>
            <a:headEnd/>
            <a:tailEnd type="triangle" w="med" len="med"/>
          </a:ln>
        </p:spPr>
        <p:txBody>
          <a:bodyPr wrap="none" anchor="ctr"/>
          <a:lstStyle/>
          <a:p>
            <a:endParaRPr lang="en-US"/>
          </a:p>
        </p:txBody>
      </p:sp>
      <p:sp>
        <p:nvSpPr>
          <p:cNvPr id="44051" name="Line 20"/>
          <p:cNvSpPr>
            <a:spLocks noChangeShapeType="1"/>
          </p:cNvSpPr>
          <p:nvPr/>
        </p:nvSpPr>
        <p:spPr bwMode="auto">
          <a:xfrm>
            <a:off x="5143500" y="2819400"/>
            <a:ext cx="0" cy="609600"/>
          </a:xfrm>
          <a:prstGeom prst="line">
            <a:avLst/>
          </a:prstGeom>
          <a:noFill/>
          <a:ln w="38100">
            <a:solidFill>
              <a:srgbClr val="6B6B6B"/>
            </a:solidFill>
            <a:round/>
            <a:headEnd/>
            <a:tailEnd type="triangle" w="med" len="med"/>
          </a:ln>
        </p:spPr>
        <p:txBody>
          <a:bodyPr wrap="none" anchor="ctr"/>
          <a:lstStyle/>
          <a:p>
            <a:endParaRPr lang="en-US"/>
          </a:p>
        </p:txBody>
      </p:sp>
      <p:sp>
        <p:nvSpPr>
          <p:cNvPr id="44052" name="Line 21"/>
          <p:cNvSpPr>
            <a:spLocks noChangeShapeType="1"/>
          </p:cNvSpPr>
          <p:nvPr/>
        </p:nvSpPr>
        <p:spPr bwMode="auto">
          <a:xfrm>
            <a:off x="6629400" y="2819400"/>
            <a:ext cx="0" cy="609600"/>
          </a:xfrm>
          <a:prstGeom prst="line">
            <a:avLst/>
          </a:prstGeom>
          <a:noFill/>
          <a:ln w="38100">
            <a:solidFill>
              <a:srgbClr val="6B6B6B"/>
            </a:solidFill>
            <a:round/>
            <a:headEnd/>
            <a:tailEnd type="triangle" w="med" len="med"/>
          </a:ln>
        </p:spPr>
        <p:txBody>
          <a:bodyPr wrap="none" anchor="ctr"/>
          <a:lstStyle/>
          <a:p>
            <a:endParaRPr lang="en-US"/>
          </a:p>
        </p:txBody>
      </p:sp>
      <p:cxnSp>
        <p:nvCxnSpPr>
          <p:cNvPr id="44053" name="AutoShape 22"/>
          <p:cNvCxnSpPr>
            <a:cxnSpLocks noChangeShapeType="1"/>
            <a:stCxn id="44048" idx="2"/>
            <a:endCxn id="44047" idx="0"/>
          </p:cNvCxnSpPr>
          <p:nvPr/>
        </p:nvCxnSpPr>
        <p:spPr bwMode="auto">
          <a:xfrm rot="16200000" flipH="1">
            <a:off x="7112000" y="2298700"/>
            <a:ext cx="1219200" cy="1041400"/>
          </a:xfrm>
          <a:prstGeom prst="bentConnector3">
            <a:avLst>
              <a:gd name="adj1" fmla="val 50000"/>
            </a:avLst>
          </a:prstGeom>
          <a:noFill/>
          <a:ln w="38100">
            <a:solidFill>
              <a:srgbClr val="6B6B6B"/>
            </a:solidFill>
            <a:miter lim="800000"/>
            <a:headEnd/>
            <a:tailEnd type="triangle" w="med" len="med"/>
          </a:ln>
        </p:spPr>
      </p:cxnSp>
      <p:sp>
        <p:nvSpPr>
          <p:cNvPr id="44054" name="Text Box 23"/>
          <p:cNvSpPr txBox="1">
            <a:spLocks noChangeArrowheads="1"/>
          </p:cNvSpPr>
          <p:nvPr/>
        </p:nvSpPr>
        <p:spPr bwMode="auto">
          <a:xfrm>
            <a:off x="3581400" y="2405063"/>
            <a:ext cx="4495800" cy="427037"/>
          </a:xfrm>
          <a:prstGeom prst="rect">
            <a:avLst/>
          </a:prstGeom>
          <a:noFill/>
          <a:ln w="9525">
            <a:noFill/>
            <a:miter lim="800000"/>
            <a:headEnd/>
            <a:tailEnd/>
          </a:ln>
        </p:spPr>
        <p:txBody>
          <a:bodyPr>
            <a:spAutoFit/>
          </a:bodyPr>
          <a:lstStyle/>
          <a:p>
            <a:pPr algn="l">
              <a:spcBef>
                <a:spcPct val="50000"/>
              </a:spcBef>
            </a:pPr>
            <a:r>
              <a:rPr lang="en-US"/>
              <a:t>First-Stage Allocation</a:t>
            </a:r>
          </a:p>
        </p:txBody>
      </p:sp>
      <p:sp>
        <p:nvSpPr>
          <p:cNvPr id="44055" name="Rectangle 24"/>
          <p:cNvSpPr>
            <a:spLocks noChangeArrowheads="1"/>
          </p:cNvSpPr>
          <p:nvPr/>
        </p:nvSpPr>
        <p:spPr bwMode="auto">
          <a:xfrm>
            <a:off x="1371600" y="4343400"/>
            <a:ext cx="7543800" cy="457200"/>
          </a:xfrm>
          <a:prstGeom prst="rect">
            <a:avLst/>
          </a:prstGeom>
          <a:solidFill>
            <a:schemeClr val="accent1"/>
          </a:solidFill>
          <a:ln w="9525">
            <a:noFill/>
            <a:miter lim="800000"/>
            <a:headEnd/>
            <a:tailEnd/>
          </a:ln>
        </p:spPr>
        <p:txBody>
          <a:bodyPr wrap="none" anchor="ctr"/>
          <a:lstStyle/>
          <a:p>
            <a:r>
              <a:rPr lang="en-US">
                <a:solidFill>
                  <a:srgbClr val="FFFFFF"/>
                </a:solidFill>
              </a:rPr>
              <a:t>Second-Stage Allocations</a:t>
            </a:r>
          </a:p>
        </p:txBody>
      </p:sp>
      <p:sp>
        <p:nvSpPr>
          <p:cNvPr id="44056" name="Rectangle 25"/>
          <p:cNvSpPr>
            <a:spLocks noChangeArrowheads="1"/>
          </p:cNvSpPr>
          <p:nvPr/>
        </p:nvSpPr>
        <p:spPr bwMode="auto">
          <a:xfrm>
            <a:off x="1244600" y="5029200"/>
            <a:ext cx="1447800" cy="304800"/>
          </a:xfrm>
          <a:prstGeom prst="rect">
            <a:avLst/>
          </a:prstGeom>
          <a:solidFill>
            <a:schemeClr val="folHlink"/>
          </a:solidFill>
          <a:ln w="9525">
            <a:noFill/>
            <a:miter lim="800000"/>
            <a:headEnd/>
            <a:tailEnd/>
          </a:ln>
        </p:spPr>
        <p:txBody>
          <a:bodyPr wrap="none" anchor="ctr"/>
          <a:lstStyle/>
          <a:p>
            <a:r>
              <a:rPr lang="en-US" sz="1800"/>
              <a:t>$/Order</a:t>
            </a:r>
          </a:p>
        </p:txBody>
      </p:sp>
      <p:sp>
        <p:nvSpPr>
          <p:cNvPr id="44057" name="Rectangle 26"/>
          <p:cNvSpPr>
            <a:spLocks noChangeArrowheads="1"/>
          </p:cNvSpPr>
          <p:nvPr/>
        </p:nvSpPr>
        <p:spPr bwMode="auto">
          <a:xfrm>
            <a:off x="2844800" y="5029200"/>
            <a:ext cx="1447800" cy="304800"/>
          </a:xfrm>
          <a:prstGeom prst="rect">
            <a:avLst/>
          </a:prstGeom>
          <a:solidFill>
            <a:schemeClr val="folHlink"/>
          </a:solidFill>
          <a:ln w="9525">
            <a:noFill/>
            <a:miter lim="800000"/>
            <a:headEnd/>
            <a:tailEnd/>
          </a:ln>
        </p:spPr>
        <p:txBody>
          <a:bodyPr wrap="none" anchor="ctr"/>
          <a:lstStyle/>
          <a:p>
            <a:r>
              <a:rPr lang="en-US" sz="1800"/>
              <a:t>$/Design</a:t>
            </a:r>
          </a:p>
        </p:txBody>
      </p:sp>
      <p:sp>
        <p:nvSpPr>
          <p:cNvPr id="44058" name="Rectangle 27"/>
          <p:cNvSpPr>
            <a:spLocks noChangeArrowheads="1"/>
          </p:cNvSpPr>
          <p:nvPr/>
        </p:nvSpPr>
        <p:spPr bwMode="auto">
          <a:xfrm>
            <a:off x="4394200" y="5029200"/>
            <a:ext cx="1447800" cy="304800"/>
          </a:xfrm>
          <a:prstGeom prst="rect">
            <a:avLst/>
          </a:prstGeom>
          <a:solidFill>
            <a:schemeClr val="folHlink"/>
          </a:solidFill>
          <a:ln w="9525">
            <a:noFill/>
            <a:miter lim="800000"/>
            <a:headEnd/>
            <a:tailEnd/>
          </a:ln>
        </p:spPr>
        <p:txBody>
          <a:bodyPr wrap="none" anchor="ctr"/>
          <a:lstStyle/>
          <a:p>
            <a:r>
              <a:rPr lang="en-US" sz="1800"/>
              <a:t>$/MH</a:t>
            </a:r>
          </a:p>
        </p:txBody>
      </p:sp>
      <p:sp>
        <p:nvSpPr>
          <p:cNvPr id="44059" name="Rectangle 28"/>
          <p:cNvSpPr>
            <a:spLocks noChangeArrowheads="1"/>
          </p:cNvSpPr>
          <p:nvPr/>
        </p:nvSpPr>
        <p:spPr bwMode="auto">
          <a:xfrm>
            <a:off x="5930900" y="5029200"/>
            <a:ext cx="1447800" cy="304800"/>
          </a:xfrm>
          <a:prstGeom prst="rect">
            <a:avLst/>
          </a:prstGeom>
          <a:solidFill>
            <a:schemeClr val="folHlink"/>
          </a:solidFill>
          <a:ln w="9525">
            <a:noFill/>
            <a:miter lim="800000"/>
            <a:headEnd/>
            <a:tailEnd/>
          </a:ln>
        </p:spPr>
        <p:txBody>
          <a:bodyPr wrap="none" anchor="ctr"/>
          <a:lstStyle/>
          <a:p>
            <a:r>
              <a:rPr lang="en-US" sz="1800"/>
              <a:t>$/Customer</a:t>
            </a:r>
          </a:p>
        </p:txBody>
      </p:sp>
      <p:sp>
        <p:nvSpPr>
          <p:cNvPr id="44060" name="Rectangle 29"/>
          <p:cNvSpPr>
            <a:spLocks noChangeArrowheads="1"/>
          </p:cNvSpPr>
          <p:nvPr/>
        </p:nvSpPr>
        <p:spPr bwMode="auto">
          <a:xfrm>
            <a:off x="7493000" y="5994400"/>
            <a:ext cx="1447800" cy="304800"/>
          </a:xfrm>
          <a:prstGeom prst="rect">
            <a:avLst/>
          </a:prstGeom>
          <a:solidFill>
            <a:srgbClr val="FF8C0D"/>
          </a:solidFill>
          <a:ln w="9525">
            <a:noFill/>
            <a:miter lim="800000"/>
            <a:headEnd/>
            <a:tailEnd/>
          </a:ln>
        </p:spPr>
        <p:txBody>
          <a:bodyPr wrap="none" anchor="ctr"/>
          <a:lstStyle/>
          <a:p>
            <a:r>
              <a:rPr lang="en-US" sz="1800">
                <a:solidFill>
                  <a:srgbClr val="FFFFDD"/>
                </a:solidFill>
              </a:rPr>
              <a:t>Unallocated</a:t>
            </a:r>
          </a:p>
        </p:txBody>
      </p:sp>
      <p:sp>
        <p:nvSpPr>
          <p:cNvPr id="44061" name="Rectangle 30"/>
          <p:cNvSpPr>
            <a:spLocks noChangeArrowheads="1"/>
          </p:cNvSpPr>
          <p:nvPr/>
        </p:nvSpPr>
        <p:spPr bwMode="auto">
          <a:xfrm>
            <a:off x="2867025" y="3438525"/>
            <a:ext cx="1447800" cy="685800"/>
          </a:xfrm>
          <a:prstGeom prst="rect">
            <a:avLst/>
          </a:prstGeom>
          <a:solidFill>
            <a:srgbClr val="CCCCCC"/>
          </a:solidFill>
          <a:ln w="9525">
            <a:noFill/>
            <a:miter lim="800000"/>
            <a:headEnd/>
            <a:tailEnd/>
          </a:ln>
        </p:spPr>
        <p:txBody>
          <a:bodyPr wrap="none" anchor="ctr"/>
          <a:lstStyle/>
          <a:p>
            <a:r>
              <a:rPr lang="en-US"/>
              <a:t>Product</a:t>
            </a:r>
          </a:p>
          <a:p>
            <a:r>
              <a:rPr lang="en-US"/>
              <a:t>Design</a:t>
            </a:r>
          </a:p>
        </p:txBody>
      </p:sp>
    </p:spTree>
  </p:cSld>
  <p:clrMapOvr>
    <a:masterClrMapping/>
  </p:clrMapOvr>
  <p:transition spd="med">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685800" y="1289050"/>
            <a:ext cx="7772400" cy="768350"/>
          </a:xfrm>
        </p:spPr>
        <p:txBody>
          <a:bodyPr/>
          <a:lstStyle/>
          <a:p>
            <a:pPr algn="ctr" eaLnBrk="1" hangingPunct="1">
              <a:buFont typeface="Times" pitchFamily="34" charset="0"/>
              <a:buNone/>
            </a:pPr>
            <a:r>
              <a:rPr lang="en-US" sz="2200" u="sng" smtClean="0"/>
              <a:t>Classic Brass Information</a:t>
            </a:r>
          </a:p>
        </p:txBody>
      </p:sp>
      <p:sp>
        <p:nvSpPr>
          <p:cNvPr id="45059" name="Rectangle 4"/>
          <p:cNvSpPr>
            <a:spLocks noChangeArrowheads="1"/>
          </p:cNvSpPr>
          <p:nvPr/>
        </p:nvSpPr>
        <p:spPr bwMode="auto">
          <a:xfrm>
            <a:off x="457200" y="2133600"/>
            <a:ext cx="6400800" cy="1851025"/>
          </a:xfrm>
          <a:prstGeom prst="rect">
            <a:avLst/>
          </a:prstGeom>
          <a:solidFill>
            <a:srgbClr val="FF8C0D"/>
          </a:solidFill>
          <a:ln w="9525">
            <a:noFill/>
            <a:miter lim="800000"/>
            <a:headEnd/>
            <a:tailEnd/>
          </a:ln>
        </p:spPr>
        <p:txBody>
          <a:bodyPr wrap="none" anchor="ctr"/>
          <a:lstStyle/>
          <a:p>
            <a:pPr marL="457200" indent="-457200" algn="l"/>
            <a:r>
              <a:rPr lang="en-US" sz="1700" b="1" u="sng"/>
              <a:t>Standard Stanchions</a:t>
            </a:r>
            <a:endParaRPr lang="en-US" sz="1700" b="1"/>
          </a:p>
          <a:p>
            <a:pPr marL="457200" indent="-457200" algn="l">
              <a:buFontTx/>
              <a:buAutoNum type="arabicPeriod"/>
            </a:pPr>
            <a:r>
              <a:rPr lang="en-US" sz="1700">
                <a:solidFill>
                  <a:srgbClr val="FFFFDD"/>
                </a:solidFill>
              </a:rPr>
              <a:t>Requires no new design resources.</a:t>
            </a:r>
          </a:p>
          <a:p>
            <a:pPr marL="457200" indent="-457200" algn="l">
              <a:buFontTx/>
              <a:buAutoNum type="arabicPeriod"/>
            </a:pPr>
            <a:r>
              <a:rPr lang="en-US" sz="1700">
                <a:solidFill>
                  <a:srgbClr val="FFFFDD"/>
                </a:solidFill>
              </a:rPr>
              <a:t>30,000 units ordered with 600 separate orders.</a:t>
            </a:r>
          </a:p>
          <a:p>
            <a:pPr marL="457200" indent="-457200" algn="l">
              <a:buFontTx/>
              <a:buAutoNum type="arabicPeriod"/>
            </a:pPr>
            <a:r>
              <a:rPr lang="en-US" sz="1700">
                <a:solidFill>
                  <a:srgbClr val="FFFFDD"/>
                </a:solidFill>
              </a:rPr>
              <a:t>Each stanchion requires 35 minutes of machine</a:t>
            </a:r>
            <a:br>
              <a:rPr lang="en-US" sz="1700">
                <a:solidFill>
                  <a:srgbClr val="FFFFDD"/>
                </a:solidFill>
              </a:rPr>
            </a:br>
            <a:r>
              <a:rPr lang="en-US" sz="1700">
                <a:solidFill>
                  <a:srgbClr val="FFFFDD"/>
                </a:solidFill>
              </a:rPr>
              <a:t>time for a total of 17,500 machine-hours.</a:t>
            </a:r>
          </a:p>
        </p:txBody>
      </p:sp>
      <p:sp>
        <p:nvSpPr>
          <p:cNvPr id="45060" name="Rectangle 5"/>
          <p:cNvSpPr>
            <a:spLocks noChangeArrowheads="1"/>
          </p:cNvSpPr>
          <p:nvPr/>
        </p:nvSpPr>
        <p:spPr bwMode="auto">
          <a:xfrm>
            <a:off x="1905000" y="4191000"/>
            <a:ext cx="6858000" cy="1981200"/>
          </a:xfrm>
          <a:prstGeom prst="rect">
            <a:avLst/>
          </a:prstGeom>
          <a:solidFill>
            <a:schemeClr val="accent1"/>
          </a:solidFill>
          <a:ln w="9525">
            <a:noFill/>
            <a:miter lim="800000"/>
            <a:headEnd/>
            <a:tailEnd/>
          </a:ln>
        </p:spPr>
        <p:txBody>
          <a:bodyPr wrap="none" anchor="ctr"/>
          <a:lstStyle/>
          <a:p>
            <a:pPr marL="457200" indent="-457200" algn="l"/>
            <a:r>
              <a:rPr lang="en-US" sz="1700" b="1" u="sng"/>
              <a:t>Custom Compass Housing</a:t>
            </a:r>
          </a:p>
          <a:p>
            <a:pPr marL="457200" indent="-457200" algn="l">
              <a:buFontTx/>
              <a:buAutoNum type="arabicPeriod"/>
            </a:pPr>
            <a:r>
              <a:rPr lang="en-US" sz="1700">
                <a:solidFill>
                  <a:srgbClr val="FFFFDD"/>
                </a:solidFill>
              </a:rPr>
              <a:t>Requires new design resources.</a:t>
            </a:r>
          </a:p>
          <a:p>
            <a:pPr marL="457200" indent="-457200" algn="l">
              <a:buFontTx/>
              <a:buAutoNum type="arabicPeriod"/>
            </a:pPr>
            <a:r>
              <a:rPr lang="en-US" sz="1700">
                <a:solidFill>
                  <a:srgbClr val="FFFFDD"/>
                </a:solidFill>
              </a:rPr>
              <a:t>400 separate orders.</a:t>
            </a:r>
          </a:p>
          <a:p>
            <a:pPr marL="457200" indent="-457200" algn="l">
              <a:buFontTx/>
              <a:buAutoNum type="arabicPeriod"/>
            </a:pPr>
            <a:r>
              <a:rPr lang="en-US" sz="1700">
                <a:solidFill>
                  <a:srgbClr val="FFFFDD"/>
                </a:solidFill>
              </a:rPr>
              <a:t>400 custom designs prepared.</a:t>
            </a:r>
          </a:p>
          <a:p>
            <a:pPr marL="457200" indent="-457200" algn="l">
              <a:buFontTx/>
              <a:buAutoNum type="arabicPeriod"/>
            </a:pPr>
            <a:r>
              <a:rPr lang="en-US" sz="1700">
                <a:solidFill>
                  <a:srgbClr val="FFFFDD"/>
                </a:solidFill>
              </a:rPr>
              <a:t>1,250 compass housings produced, requiring 2</a:t>
            </a:r>
            <a:br>
              <a:rPr lang="en-US" sz="1700">
                <a:solidFill>
                  <a:srgbClr val="FFFFDD"/>
                </a:solidFill>
              </a:rPr>
            </a:br>
            <a:r>
              <a:rPr lang="en-US" sz="1700">
                <a:solidFill>
                  <a:srgbClr val="FFFFDD"/>
                </a:solidFill>
              </a:rPr>
              <a:t>machine-hours each for a total of 2,500 machine-hours.</a:t>
            </a:r>
          </a:p>
        </p:txBody>
      </p:sp>
      <p:sp>
        <p:nvSpPr>
          <p:cNvPr id="45061" name="Rectangle 6"/>
          <p:cNvSpPr>
            <a:spLocks noGrp="1" noChangeArrowheads="1"/>
          </p:cNvSpPr>
          <p:nvPr>
            <p:ph type="title"/>
          </p:nvPr>
        </p:nvSpPr>
        <p:spPr/>
        <p:txBody>
          <a:bodyPr/>
          <a:lstStyle/>
          <a:p>
            <a:pPr eaLnBrk="1" hangingPunct="1"/>
            <a:r>
              <a:rPr lang="en-US" smtClean="0">
                <a:sym typeface="Wingdings" pitchFamily="2" charset="2"/>
              </a:rPr>
              <a:t></a:t>
            </a:r>
            <a:r>
              <a:rPr lang="en-US" smtClean="0"/>
              <a:t>Assigning Overhead to Products</a:t>
            </a:r>
          </a:p>
        </p:txBody>
      </p:sp>
    </p:spTree>
  </p:cSld>
  <p:clrMapOvr>
    <a:masterClrMapping/>
  </p:clrMapOvr>
  <p:transition spd="med">
    <p:check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3"/>
          <p:cNvGraphicFramePr>
            <a:graphicFrameLocks noChangeAspect="1"/>
          </p:cNvGraphicFramePr>
          <p:nvPr/>
        </p:nvGraphicFramePr>
        <p:xfrm>
          <a:off x="231775" y="1524000"/>
          <a:ext cx="5211763" cy="1863725"/>
        </p:xfrm>
        <a:graphic>
          <a:graphicData uri="http://schemas.openxmlformats.org/presentationml/2006/ole">
            <p:oleObj spid="_x0000_s11266" name="Worksheet" r:id="rId4" imgW="3772205" imgH="1238707" progId="Excel.Sheet.8">
              <p:embed/>
            </p:oleObj>
          </a:graphicData>
        </a:graphic>
      </p:graphicFrame>
      <p:graphicFrame>
        <p:nvGraphicFramePr>
          <p:cNvPr id="11267" name="Object 4"/>
          <p:cNvGraphicFramePr>
            <a:graphicFrameLocks noChangeAspect="1"/>
          </p:cNvGraphicFramePr>
          <p:nvPr/>
        </p:nvGraphicFramePr>
        <p:xfrm>
          <a:off x="3729038" y="3768725"/>
          <a:ext cx="5278437" cy="1905000"/>
        </p:xfrm>
        <a:graphic>
          <a:graphicData uri="http://schemas.openxmlformats.org/presentationml/2006/ole">
            <p:oleObj spid="_x0000_s11267" name="Worksheet" r:id="rId5" imgW="3667354" imgH="1238707" progId="Excel.Sheet.8">
              <p:embed/>
            </p:oleObj>
          </a:graphicData>
        </a:graphic>
      </p:graphicFrame>
      <p:sp>
        <p:nvSpPr>
          <p:cNvPr id="11268" name="Rectangle 7"/>
          <p:cNvSpPr>
            <a:spLocks noGrp="1" noChangeArrowheads="1"/>
          </p:cNvSpPr>
          <p:nvPr>
            <p:ph type="title"/>
          </p:nvPr>
        </p:nvSpPr>
        <p:spPr>
          <a:noFill/>
        </p:spPr>
        <p:txBody>
          <a:bodyPr/>
          <a:lstStyle/>
          <a:p>
            <a:pPr eaLnBrk="1" hangingPunct="1"/>
            <a:r>
              <a:rPr lang="en-US" smtClean="0">
                <a:sym typeface="Wingdings" pitchFamily="2" charset="2"/>
              </a:rPr>
              <a:t></a:t>
            </a:r>
            <a:r>
              <a:rPr lang="en-US" smtClean="0"/>
              <a:t>Assigning Overhead to Products</a:t>
            </a:r>
          </a:p>
        </p:txBody>
      </p:sp>
      <p:pic>
        <p:nvPicPr>
          <p:cNvPr id="11269" name="Picture 8" descr="j0145458"/>
          <p:cNvPicPr>
            <a:picLocks noChangeAspect="1" noChangeArrowheads="1"/>
          </p:cNvPicPr>
          <p:nvPr/>
        </p:nvPicPr>
        <p:blipFill>
          <a:blip r:embed="rId6">
            <a:lum bright="24000" contrast="24000"/>
          </a:blip>
          <a:srcRect/>
          <a:stretch>
            <a:fillRect/>
          </a:stretch>
        </p:blipFill>
        <p:spPr bwMode="auto">
          <a:xfrm>
            <a:off x="304800" y="4792663"/>
            <a:ext cx="2667000" cy="1760537"/>
          </a:xfrm>
          <a:prstGeom prst="rect">
            <a:avLst/>
          </a:prstGeom>
          <a:noFill/>
          <a:ln w="9525">
            <a:noFill/>
            <a:miter lim="800000"/>
            <a:headEnd/>
            <a:tailEnd/>
          </a:ln>
        </p:spPr>
      </p:pic>
    </p:spTree>
  </p:cSld>
  <p:clrMapOvr>
    <a:masterClrMapping/>
  </p:clrMapOvr>
  <p:transition spd="med">
    <p:strips/>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228600" y="1517650"/>
            <a:ext cx="8610600" cy="1149350"/>
          </a:xfrm>
        </p:spPr>
        <p:txBody>
          <a:bodyPr/>
          <a:lstStyle/>
          <a:p>
            <a:pPr algn="ctr" eaLnBrk="1" hangingPunct="1">
              <a:lnSpc>
                <a:spcPct val="90000"/>
              </a:lnSpc>
              <a:buFont typeface="Times" pitchFamily="34" charset="0"/>
              <a:buNone/>
            </a:pPr>
            <a:r>
              <a:rPr lang="en-US" sz="2200" smtClean="0"/>
              <a:t>Let’s take a look at how Classic Brass system works for just one of the 250 customers – Windward Yachts who placed a total of three orders.</a:t>
            </a:r>
          </a:p>
        </p:txBody>
      </p:sp>
      <p:sp>
        <p:nvSpPr>
          <p:cNvPr id="46083" name="Rectangle 3"/>
          <p:cNvSpPr>
            <a:spLocks noChangeArrowheads="1"/>
          </p:cNvSpPr>
          <p:nvPr/>
        </p:nvSpPr>
        <p:spPr bwMode="auto">
          <a:xfrm>
            <a:off x="355600" y="2873375"/>
            <a:ext cx="8255000" cy="1241425"/>
          </a:xfrm>
          <a:prstGeom prst="rect">
            <a:avLst/>
          </a:prstGeom>
          <a:solidFill>
            <a:srgbClr val="FF8C0D"/>
          </a:solidFill>
          <a:ln w="9525">
            <a:noFill/>
            <a:miter lim="800000"/>
            <a:headEnd/>
            <a:tailEnd/>
          </a:ln>
        </p:spPr>
        <p:txBody>
          <a:bodyPr wrap="none" anchor="ctr"/>
          <a:lstStyle/>
          <a:p>
            <a:pPr marL="457200" indent="-457200" algn="l"/>
            <a:r>
              <a:rPr lang="en-US" sz="2000" b="1" u="sng">
                <a:solidFill>
                  <a:schemeClr val="bg2"/>
                </a:solidFill>
              </a:rPr>
              <a:t>Orders</a:t>
            </a:r>
            <a:endParaRPr lang="en-US" sz="2000" b="1">
              <a:solidFill>
                <a:schemeClr val="bg2"/>
              </a:solidFill>
            </a:endParaRPr>
          </a:p>
          <a:p>
            <a:pPr marL="457200" indent="-457200" algn="l">
              <a:buFontTx/>
              <a:buAutoNum type="arabicPeriod"/>
            </a:pPr>
            <a:r>
              <a:rPr lang="en-US" sz="2000">
                <a:solidFill>
                  <a:srgbClr val="FFFFDD"/>
                </a:solidFill>
              </a:rPr>
              <a:t>Two orders for 150 standard stanchions per order.</a:t>
            </a:r>
          </a:p>
          <a:p>
            <a:pPr marL="457200" indent="-457200" algn="l">
              <a:buFontTx/>
              <a:buAutoNum type="arabicPeriod"/>
            </a:pPr>
            <a:r>
              <a:rPr lang="en-US" sz="2000">
                <a:solidFill>
                  <a:srgbClr val="FFFFDD"/>
                </a:solidFill>
              </a:rPr>
              <a:t>One order for a custom compass housing.</a:t>
            </a:r>
          </a:p>
        </p:txBody>
      </p:sp>
      <p:sp>
        <p:nvSpPr>
          <p:cNvPr id="46084" name="Rectangle 4"/>
          <p:cNvSpPr>
            <a:spLocks noChangeArrowheads="1"/>
          </p:cNvSpPr>
          <p:nvPr/>
        </p:nvSpPr>
        <p:spPr bwMode="auto">
          <a:xfrm>
            <a:off x="381000" y="4572000"/>
            <a:ext cx="8229600" cy="1447800"/>
          </a:xfrm>
          <a:prstGeom prst="rect">
            <a:avLst/>
          </a:prstGeom>
          <a:solidFill>
            <a:schemeClr val="accent1"/>
          </a:solidFill>
          <a:ln w="9525">
            <a:noFill/>
            <a:miter lim="800000"/>
            <a:headEnd/>
            <a:tailEnd/>
          </a:ln>
        </p:spPr>
        <p:txBody>
          <a:bodyPr wrap="none" anchor="ctr"/>
          <a:lstStyle/>
          <a:p>
            <a:pPr marL="457200" indent="-457200" algn="l"/>
            <a:r>
              <a:rPr lang="en-US" sz="2000" b="1" u="sng">
                <a:solidFill>
                  <a:schemeClr val="bg2"/>
                </a:solidFill>
              </a:rPr>
              <a:t>Machine-hours</a:t>
            </a:r>
          </a:p>
          <a:p>
            <a:pPr marL="457200" indent="-457200" algn="l">
              <a:buFontTx/>
              <a:buAutoNum type="arabicPeriod"/>
            </a:pPr>
            <a:r>
              <a:rPr lang="en-US" sz="2000">
                <a:solidFill>
                  <a:srgbClr val="FFFFDD"/>
                </a:solidFill>
              </a:rPr>
              <a:t>The 300 standard stanchions required 175 machine-hours.</a:t>
            </a:r>
          </a:p>
          <a:p>
            <a:pPr marL="457200" indent="-457200" algn="l">
              <a:buFontTx/>
              <a:buAutoNum type="arabicPeriod"/>
            </a:pPr>
            <a:r>
              <a:rPr lang="en-US" sz="2000">
                <a:solidFill>
                  <a:srgbClr val="FFFFDD"/>
                </a:solidFill>
              </a:rPr>
              <a:t>The custom compass housing required 2 machine hours.</a:t>
            </a:r>
          </a:p>
        </p:txBody>
      </p:sp>
      <p:sp>
        <p:nvSpPr>
          <p:cNvPr id="46085" name="Rectangle 5"/>
          <p:cNvSpPr>
            <a:spLocks noGrp="1" noChangeArrowheads="1"/>
          </p:cNvSpPr>
          <p:nvPr>
            <p:ph type="title"/>
          </p:nvPr>
        </p:nvSpPr>
        <p:spPr/>
        <p:txBody>
          <a:bodyPr/>
          <a:lstStyle/>
          <a:p>
            <a:pPr eaLnBrk="1" hangingPunct="1"/>
            <a:r>
              <a:rPr lang="en-US" smtClean="0"/>
              <a:t>Assigning Overhead to Customers</a:t>
            </a:r>
          </a:p>
        </p:txBody>
      </p:sp>
    </p:spTree>
  </p:cSld>
  <p:clrMapOvr>
    <a:masterClrMapping/>
  </p:clrMapOvr>
  <p:transition spd="med">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a:lstStyle/>
          <a:p>
            <a:pPr eaLnBrk="1" hangingPunct="1">
              <a:lnSpc>
                <a:spcPct val="80000"/>
              </a:lnSpc>
            </a:pPr>
            <a:r>
              <a:rPr lang="en-US" smtClean="0"/>
              <a:t>How Costs are Treated Under</a:t>
            </a:r>
            <a:br>
              <a:rPr lang="en-US" smtClean="0"/>
            </a:br>
            <a:r>
              <a:rPr lang="en-US" smtClean="0"/>
              <a:t>Activity</a:t>
            </a:r>
            <a:r>
              <a:rPr lang="en-US" smtClean="0">
                <a:cs typeface="Arial" charset="0"/>
              </a:rPr>
              <a:t>–</a:t>
            </a:r>
            <a:r>
              <a:rPr lang="en-US" smtClean="0"/>
              <a:t>Based Costing</a:t>
            </a:r>
          </a:p>
        </p:txBody>
      </p:sp>
      <p:sp>
        <p:nvSpPr>
          <p:cNvPr id="29699" name="Text Box 3"/>
          <p:cNvSpPr txBox="1">
            <a:spLocks noChangeArrowheads="1"/>
          </p:cNvSpPr>
          <p:nvPr/>
        </p:nvSpPr>
        <p:spPr bwMode="auto">
          <a:xfrm>
            <a:off x="366713" y="1414463"/>
            <a:ext cx="8402637" cy="427037"/>
          </a:xfrm>
          <a:prstGeom prst="rect">
            <a:avLst/>
          </a:prstGeom>
          <a:solidFill>
            <a:srgbClr val="CCCCCC"/>
          </a:solidFill>
          <a:ln w="28575">
            <a:noFill/>
            <a:miter lim="800000"/>
            <a:headEnd/>
            <a:tailEnd/>
          </a:ln>
        </p:spPr>
        <p:txBody>
          <a:bodyPr wrap="none">
            <a:spAutoFit/>
          </a:bodyPr>
          <a:lstStyle/>
          <a:p>
            <a:r>
              <a:rPr lang="en-US"/>
              <a:t>ABC differs from traditional cost accounting in three ways.</a:t>
            </a:r>
          </a:p>
        </p:txBody>
      </p:sp>
      <p:sp>
        <p:nvSpPr>
          <p:cNvPr id="29700" name="AutoShape 4"/>
          <p:cNvSpPr>
            <a:spLocks noChangeArrowheads="1"/>
          </p:cNvSpPr>
          <p:nvPr/>
        </p:nvSpPr>
        <p:spPr bwMode="auto">
          <a:xfrm>
            <a:off x="990600" y="2438400"/>
            <a:ext cx="2819400" cy="914400"/>
          </a:xfrm>
          <a:prstGeom prst="roundRect">
            <a:avLst>
              <a:gd name="adj" fmla="val 16667"/>
            </a:avLst>
          </a:prstGeom>
          <a:solidFill>
            <a:srgbClr val="FF8C0D"/>
          </a:solidFill>
          <a:ln w="28575">
            <a:noFill/>
            <a:round/>
            <a:headEnd/>
            <a:tailEnd/>
          </a:ln>
        </p:spPr>
        <p:txBody>
          <a:bodyPr wrap="none" anchor="ctr"/>
          <a:lstStyle/>
          <a:p>
            <a:r>
              <a:rPr lang="en-US">
                <a:solidFill>
                  <a:srgbClr val="FFFFEF"/>
                </a:solidFill>
              </a:rPr>
              <a:t>Manufacturing</a:t>
            </a:r>
            <a:br>
              <a:rPr lang="en-US">
                <a:solidFill>
                  <a:srgbClr val="FFFFEF"/>
                </a:solidFill>
              </a:rPr>
            </a:br>
            <a:r>
              <a:rPr lang="en-US">
                <a:solidFill>
                  <a:srgbClr val="FFFFEF"/>
                </a:solidFill>
              </a:rPr>
              <a:t>costs</a:t>
            </a:r>
          </a:p>
        </p:txBody>
      </p:sp>
      <p:sp>
        <p:nvSpPr>
          <p:cNvPr id="513029" name="AutoShape 5"/>
          <p:cNvSpPr>
            <a:spLocks noChangeArrowheads="1"/>
          </p:cNvSpPr>
          <p:nvPr/>
        </p:nvSpPr>
        <p:spPr bwMode="auto">
          <a:xfrm>
            <a:off x="5410200" y="2438400"/>
            <a:ext cx="2819400" cy="914400"/>
          </a:xfrm>
          <a:prstGeom prst="roundRect">
            <a:avLst>
              <a:gd name="adj" fmla="val 16667"/>
            </a:avLst>
          </a:prstGeom>
          <a:solidFill>
            <a:schemeClr val="accent1"/>
          </a:solidFill>
          <a:ln w="28575">
            <a:noFill/>
            <a:round/>
            <a:headEnd/>
            <a:tailEnd/>
          </a:ln>
        </p:spPr>
        <p:txBody>
          <a:bodyPr wrap="none" anchor="ctr"/>
          <a:lstStyle/>
          <a:p>
            <a:r>
              <a:rPr lang="en-US">
                <a:solidFill>
                  <a:srgbClr val="FFFFEF"/>
                </a:solidFill>
              </a:rPr>
              <a:t>Nonmanufacturing</a:t>
            </a:r>
            <a:br>
              <a:rPr lang="en-US">
                <a:solidFill>
                  <a:srgbClr val="FFFFEF"/>
                </a:solidFill>
              </a:rPr>
            </a:br>
            <a:r>
              <a:rPr lang="en-US">
                <a:solidFill>
                  <a:srgbClr val="FFFFEF"/>
                </a:solidFill>
              </a:rPr>
              <a:t>costs</a:t>
            </a:r>
          </a:p>
        </p:txBody>
      </p:sp>
      <p:sp>
        <p:nvSpPr>
          <p:cNvPr id="513030" name="Text Box 6"/>
          <p:cNvSpPr txBox="1">
            <a:spLocks noChangeArrowheads="1"/>
          </p:cNvSpPr>
          <p:nvPr/>
        </p:nvSpPr>
        <p:spPr bwMode="auto">
          <a:xfrm>
            <a:off x="1171575" y="6113463"/>
            <a:ext cx="6807200" cy="427037"/>
          </a:xfrm>
          <a:prstGeom prst="rect">
            <a:avLst/>
          </a:prstGeom>
          <a:solidFill>
            <a:srgbClr val="CCCCCC"/>
          </a:solidFill>
          <a:ln w="28575">
            <a:noFill/>
            <a:miter lim="800000"/>
            <a:headEnd/>
            <a:tailEnd/>
          </a:ln>
        </p:spPr>
        <p:txBody>
          <a:bodyPr wrap="none">
            <a:spAutoFit/>
          </a:bodyPr>
          <a:lstStyle/>
          <a:p>
            <a:r>
              <a:rPr lang="en-US">
                <a:sym typeface="Wingdings" pitchFamily="2" charset="2"/>
              </a:rPr>
              <a:t> </a:t>
            </a:r>
            <a:r>
              <a:rPr lang="en-US"/>
              <a:t>ABC assigns both types of costs to products.</a:t>
            </a:r>
          </a:p>
        </p:txBody>
      </p:sp>
      <p:sp>
        <p:nvSpPr>
          <p:cNvPr id="29703" name="Oval 7"/>
          <p:cNvSpPr>
            <a:spLocks noChangeArrowheads="1"/>
          </p:cNvSpPr>
          <p:nvPr/>
        </p:nvSpPr>
        <p:spPr bwMode="auto">
          <a:xfrm>
            <a:off x="762000" y="4495800"/>
            <a:ext cx="3276600" cy="1295400"/>
          </a:xfrm>
          <a:prstGeom prst="ellipse">
            <a:avLst/>
          </a:prstGeom>
          <a:solidFill>
            <a:srgbClr val="CCCCCC"/>
          </a:solidFill>
          <a:ln w="28575">
            <a:noFill/>
            <a:round/>
            <a:headEnd/>
            <a:tailEnd/>
          </a:ln>
        </p:spPr>
        <p:txBody>
          <a:bodyPr wrap="none" anchor="ctr"/>
          <a:lstStyle/>
          <a:p>
            <a:r>
              <a:rPr lang="en-US"/>
              <a:t>Traditional</a:t>
            </a:r>
            <a:br>
              <a:rPr lang="en-US"/>
            </a:br>
            <a:r>
              <a:rPr lang="en-US"/>
              <a:t>product costing</a:t>
            </a:r>
          </a:p>
        </p:txBody>
      </p:sp>
      <p:sp>
        <p:nvSpPr>
          <p:cNvPr id="29704" name="Oval 8"/>
          <p:cNvSpPr>
            <a:spLocks noChangeArrowheads="1"/>
          </p:cNvSpPr>
          <p:nvPr/>
        </p:nvSpPr>
        <p:spPr bwMode="auto">
          <a:xfrm>
            <a:off x="5181600" y="4495800"/>
            <a:ext cx="3276600" cy="1295400"/>
          </a:xfrm>
          <a:prstGeom prst="ellipse">
            <a:avLst/>
          </a:prstGeom>
          <a:solidFill>
            <a:srgbClr val="CCCCCC"/>
          </a:solidFill>
          <a:ln w="28575">
            <a:noFill/>
            <a:round/>
            <a:headEnd/>
            <a:tailEnd/>
          </a:ln>
        </p:spPr>
        <p:txBody>
          <a:bodyPr wrap="none" anchor="ctr"/>
          <a:lstStyle/>
          <a:p>
            <a:r>
              <a:rPr lang="en-US"/>
              <a:t>ABC</a:t>
            </a:r>
            <a:br>
              <a:rPr lang="en-US"/>
            </a:br>
            <a:r>
              <a:rPr lang="en-US"/>
              <a:t>product costing</a:t>
            </a:r>
          </a:p>
        </p:txBody>
      </p:sp>
      <p:cxnSp>
        <p:nvCxnSpPr>
          <p:cNvPr id="29705" name="AutoShape 9"/>
          <p:cNvCxnSpPr>
            <a:cxnSpLocks noChangeShapeType="1"/>
            <a:stCxn id="29700" idx="2"/>
            <a:endCxn id="29703" idx="0"/>
          </p:cNvCxnSpPr>
          <p:nvPr/>
        </p:nvCxnSpPr>
        <p:spPr bwMode="auto">
          <a:xfrm>
            <a:off x="2400300" y="3352800"/>
            <a:ext cx="0" cy="1143000"/>
          </a:xfrm>
          <a:prstGeom prst="straightConnector1">
            <a:avLst/>
          </a:prstGeom>
          <a:noFill/>
          <a:ln w="28575">
            <a:solidFill>
              <a:srgbClr val="6B6B6B"/>
            </a:solidFill>
            <a:round/>
            <a:headEnd/>
            <a:tailEnd type="triangle" w="med" len="med"/>
          </a:ln>
        </p:spPr>
      </p:cxnSp>
      <p:cxnSp>
        <p:nvCxnSpPr>
          <p:cNvPr id="29706" name="AutoShape 10"/>
          <p:cNvCxnSpPr>
            <a:cxnSpLocks noChangeShapeType="1"/>
            <a:stCxn id="29700" idx="2"/>
            <a:endCxn id="29704" idx="1"/>
          </p:cNvCxnSpPr>
          <p:nvPr/>
        </p:nvCxnSpPr>
        <p:spPr bwMode="auto">
          <a:xfrm>
            <a:off x="2400300" y="3352800"/>
            <a:ext cx="3260725" cy="1331913"/>
          </a:xfrm>
          <a:prstGeom prst="straightConnector1">
            <a:avLst/>
          </a:prstGeom>
          <a:noFill/>
          <a:ln w="28575">
            <a:solidFill>
              <a:srgbClr val="6B6B6B"/>
            </a:solidFill>
            <a:round/>
            <a:headEnd/>
            <a:tailEnd type="triangle" w="med" len="med"/>
          </a:ln>
        </p:spPr>
      </p:cxnSp>
      <p:cxnSp>
        <p:nvCxnSpPr>
          <p:cNvPr id="513035" name="AutoShape 11"/>
          <p:cNvCxnSpPr>
            <a:cxnSpLocks noChangeShapeType="1"/>
            <a:stCxn id="513029" idx="2"/>
            <a:endCxn id="29704" idx="0"/>
          </p:cNvCxnSpPr>
          <p:nvPr/>
        </p:nvCxnSpPr>
        <p:spPr bwMode="auto">
          <a:xfrm>
            <a:off x="6819900" y="3352800"/>
            <a:ext cx="0" cy="1143000"/>
          </a:xfrm>
          <a:prstGeom prst="straightConnector1">
            <a:avLst/>
          </a:prstGeom>
          <a:noFill/>
          <a:ln w="28575">
            <a:solidFill>
              <a:srgbClr val="6B6B6B"/>
            </a:solidFill>
            <a:round/>
            <a:headEnd/>
            <a:tailEnd type="triangle" w="med" len="med"/>
          </a:ln>
        </p:spPr>
      </p:cxn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513029"/>
                                        </p:tgtEl>
                                        <p:attrNameLst>
                                          <p:attrName>style.visibility</p:attrName>
                                        </p:attrNameLst>
                                      </p:cBhvr>
                                      <p:to>
                                        <p:strVal val="visible"/>
                                      </p:to>
                                    </p:set>
                                    <p:animEffect transition="in" filter="dissolve">
                                      <p:cBhvr>
                                        <p:cTn id="7" dur="500"/>
                                        <p:tgtEl>
                                          <p:spTgt spid="513029"/>
                                        </p:tgtEl>
                                      </p:cBhvr>
                                    </p:animEffect>
                                  </p:childTnLst>
                                </p:cTn>
                              </p:par>
                            </p:childTnLst>
                          </p:cTn>
                        </p:par>
                        <p:par>
                          <p:cTn id="8" fill="hold">
                            <p:stCondLst>
                              <p:cond delay="1500"/>
                            </p:stCondLst>
                            <p:childTnLst>
                              <p:par>
                                <p:cTn id="9" presetID="12" presetClass="entr" presetSubtype="1" fill="hold" nodeType="afterEffect">
                                  <p:stCondLst>
                                    <p:cond delay="0"/>
                                  </p:stCondLst>
                                  <p:childTnLst>
                                    <p:set>
                                      <p:cBhvr>
                                        <p:cTn id="10" dur="1" fill="hold">
                                          <p:stCondLst>
                                            <p:cond delay="0"/>
                                          </p:stCondLst>
                                        </p:cTn>
                                        <p:tgtEl>
                                          <p:spTgt spid="513035"/>
                                        </p:tgtEl>
                                        <p:attrNameLst>
                                          <p:attrName>style.visibility</p:attrName>
                                        </p:attrNameLst>
                                      </p:cBhvr>
                                      <p:to>
                                        <p:strVal val="visible"/>
                                      </p:to>
                                    </p:set>
                                    <p:animEffect transition="in" filter="slide(fromTop)">
                                      <p:cBhvr>
                                        <p:cTn id="11" dur="500"/>
                                        <p:tgtEl>
                                          <p:spTgt spid="513035"/>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513030"/>
                                        </p:tgtEl>
                                        <p:attrNameLst>
                                          <p:attrName>style.visibility</p:attrName>
                                        </p:attrNameLst>
                                      </p:cBhvr>
                                      <p:to>
                                        <p:strVal val="visible"/>
                                      </p:to>
                                    </p:set>
                                    <p:animEffect transition="in" filter="wipe(left)">
                                      <p:cBhvr>
                                        <p:cTn id="15" dur="500"/>
                                        <p:tgtEl>
                                          <p:spTgt spid="513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29" grpId="0" animBg="1" autoUpdateAnimBg="0"/>
      <p:bldP spid="51303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title"/>
          </p:nvPr>
        </p:nvSpPr>
        <p:spPr>
          <a:noFill/>
        </p:spPr>
        <p:txBody>
          <a:bodyPr/>
          <a:lstStyle/>
          <a:p>
            <a:pPr eaLnBrk="1" hangingPunct="1"/>
            <a:r>
              <a:rPr lang="en-US" smtClean="0"/>
              <a:t>Assigning Overhead to Customers</a:t>
            </a:r>
          </a:p>
        </p:txBody>
      </p:sp>
      <p:graphicFrame>
        <p:nvGraphicFramePr>
          <p:cNvPr id="12290" name="Object 7"/>
          <p:cNvGraphicFramePr>
            <a:graphicFrameLocks noChangeAspect="1"/>
          </p:cNvGraphicFramePr>
          <p:nvPr/>
        </p:nvGraphicFramePr>
        <p:xfrm>
          <a:off x="406400" y="1689100"/>
          <a:ext cx="8356600" cy="3187700"/>
        </p:xfrm>
        <a:graphic>
          <a:graphicData uri="http://schemas.openxmlformats.org/presentationml/2006/ole">
            <p:oleObj spid="_x0000_s12290" name="Worksheet" r:id="rId4" imgW="3667049" imgH="1409700" progId="Excel.Sheet.8">
              <p:embed/>
            </p:oleObj>
          </a:graphicData>
        </a:graphic>
      </p:graphicFrame>
      <p:pic>
        <p:nvPicPr>
          <p:cNvPr id="12292" name="Picture 8" descr="j0145458"/>
          <p:cNvPicPr>
            <a:picLocks noChangeAspect="1" noChangeArrowheads="1"/>
          </p:cNvPicPr>
          <p:nvPr/>
        </p:nvPicPr>
        <p:blipFill>
          <a:blip r:embed="rId5">
            <a:lum bright="24000" contrast="24000"/>
          </a:blip>
          <a:srcRect/>
          <a:stretch>
            <a:fillRect/>
          </a:stretch>
        </p:blipFill>
        <p:spPr bwMode="auto">
          <a:xfrm>
            <a:off x="3243263" y="5021263"/>
            <a:ext cx="2667000" cy="1760537"/>
          </a:xfrm>
          <a:prstGeom prst="rect">
            <a:avLst/>
          </a:prstGeom>
          <a:noFill/>
          <a:ln w="9525">
            <a:noFill/>
            <a:miter lim="800000"/>
            <a:headEnd/>
            <a:tailEnd/>
          </a:ln>
        </p:spPr>
      </p:pic>
    </p:spTree>
  </p:cSld>
  <p:clrMapOvr>
    <a:masterClrMapping/>
  </p:clrMapOvr>
  <p:transition spd="med">
    <p:check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title"/>
          </p:nvPr>
        </p:nvSpPr>
        <p:spPr>
          <a:noFill/>
        </p:spPr>
        <p:txBody>
          <a:bodyPr/>
          <a:lstStyle/>
          <a:p>
            <a:pPr eaLnBrk="1" hangingPunct="1"/>
            <a:r>
              <a:rPr lang="en-US" sz="2100" smtClean="0">
                <a:sym typeface="Wingdings" pitchFamily="2" charset="2"/>
              </a:rPr>
              <a:t></a:t>
            </a:r>
            <a:r>
              <a:rPr lang="en-US" sz="2100" smtClean="0"/>
              <a:t>Prepare Management Reports</a:t>
            </a:r>
          </a:p>
        </p:txBody>
      </p:sp>
      <p:graphicFrame>
        <p:nvGraphicFramePr>
          <p:cNvPr id="13314" name="Object 5"/>
          <p:cNvGraphicFramePr>
            <a:graphicFrameLocks noChangeAspect="1"/>
          </p:cNvGraphicFramePr>
          <p:nvPr/>
        </p:nvGraphicFramePr>
        <p:xfrm>
          <a:off x="385763" y="3021013"/>
          <a:ext cx="8382000" cy="2693987"/>
        </p:xfrm>
        <a:graphic>
          <a:graphicData uri="http://schemas.openxmlformats.org/presentationml/2006/ole">
            <p:oleObj spid="_x0000_s13314" name="Worksheet" r:id="rId4" imgW="4534205" imgH="1457554" progId="Excel.Sheet.8">
              <p:embed/>
            </p:oleObj>
          </a:graphicData>
        </a:graphic>
      </p:graphicFrame>
      <p:sp>
        <p:nvSpPr>
          <p:cNvPr id="13316" name="Text Box 6"/>
          <p:cNvSpPr txBox="1">
            <a:spLocks noChangeArrowheads="1"/>
          </p:cNvSpPr>
          <p:nvPr/>
        </p:nvSpPr>
        <p:spPr bwMode="auto">
          <a:xfrm>
            <a:off x="1023938" y="1252538"/>
            <a:ext cx="7062787" cy="1196975"/>
          </a:xfrm>
          <a:prstGeom prst="rect">
            <a:avLst/>
          </a:prstGeom>
          <a:noFill/>
          <a:ln w="9525">
            <a:noFill/>
            <a:miter lim="800000"/>
            <a:headEnd/>
            <a:tailEnd/>
          </a:ln>
        </p:spPr>
        <p:txBody>
          <a:bodyPr wrap="none">
            <a:spAutoFit/>
          </a:bodyPr>
          <a:lstStyle/>
          <a:p>
            <a:pPr eaLnBrk="1" hangingPunct="1">
              <a:spcBef>
                <a:spcPct val="30000"/>
              </a:spcBef>
            </a:pPr>
            <a:r>
              <a:rPr lang="en-US" b="1" u="sng"/>
              <a:t>Product Margin Calculations</a:t>
            </a:r>
          </a:p>
          <a:p>
            <a:pPr eaLnBrk="1" hangingPunct="1">
              <a:spcBef>
                <a:spcPct val="30000"/>
              </a:spcBef>
            </a:pPr>
            <a:r>
              <a:rPr lang="en-US"/>
              <a:t>The first step in computing product margins is to</a:t>
            </a:r>
            <a:br>
              <a:rPr lang="en-US"/>
            </a:br>
            <a:r>
              <a:rPr lang="en-US"/>
              <a:t>gather each product’s sales and direct cost data.</a:t>
            </a:r>
          </a:p>
        </p:txBody>
      </p:sp>
    </p:spTree>
  </p:cSld>
  <p:clrMapOvr>
    <a:masterClrMapping/>
  </p:clrMapOvr>
  <p:transition spd="med">
    <p:checke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noFill/>
        </p:spPr>
        <p:txBody>
          <a:bodyPr/>
          <a:lstStyle/>
          <a:p>
            <a:pPr eaLnBrk="1" hangingPunct="1"/>
            <a:r>
              <a:rPr lang="en-US" sz="2100" smtClean="0">
                <a:sym typeface="Wingdings" pitchFamily="2" charset="2"/>
              </a:rPr>
              <a:t></a:t>
            </a:r>
            <a:r>
              <a:rPr lang="en-US" sz="2100" smtClean="0"/>
              <a:t>Prepare Management Reports</a:t>
            </a:r>
          </a:p>
        </p:txBody>
      </p:sp>
      <p:sp>
        <p:nvSpPr>
          <p:cNvPr id="14340" name="Text Box 4"/>
          <p:cNvSpPr txBox="1">
            <a:spLocks noChangeArrowheads="1"/>
          </p:cNvSpPr>
          <p:nvPr/>
        </p:nvSpPr>
        <p:spPr bwMode="auto">
          <a:xfrm>
            <a:off x="757238" y="1244600"/>
            <a:ext cx="7591425" cy="1498600"/>
          </a:xfrm>
          <a:prstGeom prst="rect">
            <a:avLst/>
          </a:prstGeom>
          <a:noFill/>
          <a:ln w="9525">
            <a:noFill/>
            <a:miter lim="800000"/>
            <a:headEnd/>
            <a:tailEnd/>
          </a:ln>
        </p:spPr>
        <p:txBody>
          <a:bodyPr wrap="none">
            <a:spAutoFit/>
          </a:bodyPr>
          <a:lstStyle/>
          <a:p>
            <a:pPr eaLnBrk="1" hangingPunct="1">
              <a:spcBef>
                <a:spcPct val="20000"/>
              </a:spcBef>
            </a:pPr>
            <a:r>
              <a:rPr lang="en-US" b="1" u="sng"/>
              <a:t>Product Margin Calculations</a:t>
            </a:r>
          </a:p>
          <a:p>
            <a:pPr eaLnBrk="1" hangingPunct="1">
              <a:spcBef>
                <a:spcPct val="20000"/>
              </a:spcBef>
            </a:pPr>
            <a:r>
              <a:rPr lang="en-US"/>
              <a:t>The second step in computing product margins  is to</a:t>
            </a:r>
            <a:br>
              <a:rPr lang="en-US"/>
            </a:br>
            <a:r>
              <a:rPr lang="en-US"/>
              <a:t>incorporate the previously computed </a:t>
            </a:r>
            <a:r>
              <a:rPr lang="en-US">
                <a:solidFill>
                  <a:schemeClr val="accent1"/>
                </a:solidFill>
              </a:rPr>
              <a:t>activity-based</a:t>
            </a:r>
            <a:br>
              <a:rPr lang="en-US">
                <a:solidFill>
                  <a:schemeClr val="accent1"/>
                </a:solidFill>
              </a:rPr>
            </a:br>
            <a:r>
              <a:rPr lang="en-US">
                <a:solidFill>
                  <a:schemeClr val="accent1"/>
                </a:solidFill>
              </a:rPr>
              <a:t>cost assignments</a:t>
            </a:r>
            <a:r>
              <a:rPr lang="en-US"/>
              <a:t> pertaining to each product.</a:t>
            </a:r>
          </a:p>
        </p:txBody>
      </p:sp>
      <p:graphicFrame>
        <p:nvGraphicFramePr>
          <p:cNvPr id="14338" name="Object 6"/>
          <p:cNvGraphicFramePr>
            <a:graphicFrameLocks noChangeAspect="1"/>
          </p:cNvGraphicFramePr>
          <p:nvPr/>
        </p:nvGraphicFramePr>
        <p:xfrm>
          <a:off x="712788" y="2878138"/>
          <a:ext cx="7745412" cy="3746500"/>
        </p:xfrm>
        <a:graphic>
          <a:graphicData uri="http://schemas.openxmlformats.org/presentationml/2006/ole">
            <p:oleObj spid="_x0000_s14338" name="Worksheet" r:id="rId4" imgW="4534205" imgH="2105254" progId="Excel.Sheet.8">
              <p:embed/>
            </p:oleObj>
          </a:graphicData>
        </a:graphic>
      </p:graphicFrame>
    </p:spTree>
  </p:cSld>
  <p:clrMapOvr>
    <a:masterClrMapping/>
  </p:clrMapOvr>
  <p:transition spd="med">
    <p:checker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noFill/>
        </p:spPr>
        <p:txBody>
          <a:bodyPr/>
          <a:lstStyle/>
          <a:p>
            <a:pPr eaLnBrk="1" hangingPunct="1"/>
            <a:r>
              <a:rPr lang="en-US" sz="2100" smtClean="0">
                <a:sym typeface="Wingdings" pitchFamily="2" charset="2"/>
              </a:rPr>
              <a:t></a:t>
            </a:r>
            <a:r>
              <a:rPr lang="en-US" sz="2100" smtClean="0"/>
              <a:t>Prepare Management Reports</a:t>
            </a:r>
          </a:p>
        </p:txBody>
      </p:sp>
      <p:sp>
        <p:nvSpPr>
          <p:cNvPr id="15364" name="Text Box 3"/>
          <p:cNvSpPr txBox="1">
            <a:spLocks noChangeArrowheads="1"/>
          </p:cNvSpPr>
          <p:nvPr/>
        </p:nvSpPr>
        <p:spPr bwMode="auto">
          <a:xfrm>
            <a:off x="990600" y="1244600"/>
            <a:ext cx="7162800" cy="1531938"/>
          </a:xfrm>
          <a:prstGeom prst="rect">
            <a:avLst/>
          </a:prstGeom>
          <a:noFill/>
          <a:ln w="9525">
            <a:noFill/>
            <a:miter lim="800000"/>
            <a:headEnd/>
            <a:tailEnd/>
          </a:ln>
        </p:spPr>
        <p:txBody>
          <a:bodyPr>
            <a:spAutoFit/>
          </a:bodyPr>
          <a:lstStyle/>
          <a:p>
            <a:pPr eaLnBrk="1" hangingPunct="1">
              <a:spcBef>
                <a:spcPct val="30000"/>
              </a:spcBef>
            </a:pPr>
            <a:r>
              <a:rPr lang="en-US" b="1" u="sng"/>
              <a:t>Product Margin Calculations</a:t>
            </a:r>
          </a:p>
          <a:p>
            <a:pPr eaLnBrk="1" hangingPunct="1">
              <a:spcBef>
                <a:spcPct val="30000"/>
              </a:spcBef>
            </a:pPr>
            <a:r>
              <a:rPr lang="en-US"/>
              <a:t>The third step in computing product</a:t>
            </a:r>
            <a:br>
              <a:rPr lang="en-US"/>
            </a:br>
            <a:r>
              <a:rPr lang="en-US"/>
              <a:t>margins is to deduct each product’s</a:t>
            </a:r>
            <a:br>
              <a:rPr lang="en-US"/>
            </a:br>
            <a:r>
              <a:rPr lang="en-US"/>
              <a:t>direct and indirect costs from sales.</a:t>
            </a:r>
          </a:p>
        </p:txBody>
      </p:sp>
      <p:graphicFrame>
        <p:nvGraphicFramePr>
          <p:cNvPr id="15362" name="Object 4"/>
          <p:cNvGraphicFramePr>
            <a:graphicFrameLocks noChangeAspect="1"/>
          </p:cNvGraphicFramePr>
          <p:nvPr/>
        </p:nvGraphicFramePr>
        <p:xfrm>
          <a:off x="209550" y="3125788"/>
          <a:ext cx="8715375" cy="3498850"/>
        </p:xfrm>
        <a:graphic>
          <a:graphicData uri="http://schemas.openxmlformats.org/presentationml/2006/ole">
            <p:oleObj spid="_x0000_s15362" name="Worksheet" r:id="rId4" imgW="5267554" imgH="2115007" progId="Excel.Sheet.8">
              <p:embed/>
            </p:oleObj>
          </a:graphicData>
        </a:graphic>
      </p:graphicFrame>
    </p:spTree>
  </p:cSld>
  <p:clrMapOvr>
    <a:masterClrMapping/>
  </p:clrMapOvr>
  <p:transition spd="med">
    <p:checker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3"/>
          <p:cNvGraphicFramePr>
            <a:graphicFrameLocks noChangeAspect="1"/>
          </p:cNvGraphicFramePr>
          <p:nvPr/>
        </p:nvGraphicFramePr>
        <p:xfrm>
          <a:off x="76200" y="2743200"/>
          <a:ext cx="8966200" cy="3543300"/>
        </p:xfrm>
        <a:graphic>
          <a:graphicData uri="http://schemas.openxmlformats.org/presentationml/2006/ole">
            <p:oleObj spid="_x0000_s16386" name="Worksheet" r:id="rId4" imgW="5381475" imgH="2133600" progId="Excel.Sheet.8">
              <p:embed/>
            </p:oleObj>
          </a:graphicData>
        </a:graphic>
      </p:graphicFrame>
      <p:sp>
        <p:nvSpPr>
          <p:cNvPr id="16387" name="Text Box 4"/>
          <p:cNvSpPr txBox="1">
            <a:spLocks noChangeArrowheads="1"/>
          </p:cNvSpPr>
          <p:nvPr/>
        </p:nvSpPr>
        <p:spPr bwMode="auto">
          <a:xfrm>
            <a:off x="1093788" y="1244600"/>
            <a:ext cx="6919912" cy="1196975"/>
          </a:xfrm>
          <a:prstGeom prst="rect">
            <a:avLst/>
          </a:prstGeom>
          <a:noFill/>
          <a:ln w="9525">
            <a:noFill/>
            <a:miter lim="800000"/>
            <a:headEnd/>
            <a:tailEnd/>
          </a:ln>
        </p:spPr>
        <p:txBody>
          <a:bodyPr wrap="none">
            <a:spAutoFit/>
          </a:bodyPr>
          <a:lstStyle/>
          <a:p>
            <a:pPr eaLnBrk="1" hangingPunct="1">
              <a:spcBef>
                <a:spcPct val="30000"/>
              </a:spcBef>
            </a:pPr>
            <a:r>
              <a:rPr lang="en-US" b="1" u="sng"/>
              <a:t>Product Margin Calculations</a:t>
            </a:r>
          </a:p>
          <a:p>
            <a:pPr eaLnBrk="1" hangingPunct="1">
              <a:spcBef>
                <a:spcPct val="30000"/>
              </a:spcBef>
            </a:pPr>
            <a:r>
              <a:rPr lang="en-US"/>
              <a:t>The product margins can be reconciled with</a:t>
            </a:r>
            <a:br>
              <a:rPr lang="en-US"/>
            </a:br>
            <a:r>
              <a:rPr lang="en-US"/>
              <a:t>the company’s net operating income as follows:</a:t>
            </a:r>
          </a:p>
        </p:txBody>
      </p:sp>
      <p:sp>
        <p:nvSpPr>
          <p:cNvPr id="16388" name="Rectangle 5"/>
          <p:cNvSpPr>
            <a:spLocks noGrp="1" noChangeArrowheads="1"/>
          </p:cNvSpPr>
          <p:nvPr>
            <p:ph type="title"/>
          </p:nvPr>
        </p:nvSpPr>
        <p:spPr>
          <a:noFill/>
        </p:spPr>
        <p:txBody>
          <a:bodyPr/>
          <a:lstStyle/>
          <a:p>
            <a:pPr eaLnBrk="1" hangingPunct="1"/>
            <a:r>
              <a:rPr lang="en-US" sz="2100" smtClean="0">
                <a:sym typeface="Wingdings" pitchFamily="2" charset="2"/>
              </a:rPr>
              <a:t></a:t>
            </a:r>
            <a:r>
              <a:rPr lang="en-US" sz="2100" smtClean="0"/>
              <a:t>Prepare Management Reports</a:t>
            </a:r>
          </a:p>
        </p:txBody>
      </p:sp>
    </p:spTree>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title"/>
          </p:nvPr>
        </p:nvSpPr>
        <p:spPr>
          <a:noFill/>
        </p:spPr>
        <p:txBody>
          <a:bodyPr/>
          <a:lstStyle/>
          <a:p>
            <a:pPr eaLnBrk="1" hangingPunct="1"/>
            <a:r>
              <a:rPr lang="en-US" sz="2100" smtClean="0">
                <a:sym typeface="Wingdings" pitchFamily="2" charset="2"/>
              </a:rPr>
              <a:t></a:t>
            </a:r>
            <a:r>
              <a:rPr lang="en-US" sz="2100" smtClean="0"/>
              <a:t>Prepare Management Reports</a:t>
            </a:r>
          </a:p>
        </p:txBody>
      </p:sp>
      <p:sp>
        <p:nvSpPr>
          <p:cNvPr id="17412" name="Text Box 5"/>
          <p:cNvSpPr txBox="1">
            <a:spLocks noChangeArrowheads="1"/>
          </p:cNvSpPr>
          <p:nvPr/>
        </p:nvSpPr>
        <p:spPr bwMode="auto">
          <a:xfrm>
            <a:off x="0" y="1176338"/>
            <a:ext cx="9144000" cy="1096962"/>
          </a:xfrm>
          <a:prstGeom prst="rect">
            <a:avLst/>
          </a:prstGeom>
          <a:noFill/>
          <a:ln w="9525">
            <a:noFill/>
            <a:miter lim="800000"/>
            <a:headEnd/>
            <a:tailEnd/>
          </a:ln>
        </p:spPr>
        <p:txBody>
          <a:bodyPr>
            <a:spAutoFit/>
          </a:bodyPr>
          <a:lstStyle/>
          <a:p>
            <a:pPr eaLnBrk="1" hangingPunct="1">
              <a:spcBef>
                <a:spcPct val="30000"/>
              </a:spcBef>
            </a:pPr>
            <a:r>
              <a:rPr lang="en-US" b="1" u="sng"/>
              <a:t>Customer Profitability Analysis </a:t>
            </a:r>
            <a:br>
              <a:rPr lang="en-US" b="1" u="sng"/>
            </a:br>
            <a:r>
              <a:rPr lang="en-US"/>
              <a:t>The first step in computing Windward Yachts’ customer margin is to gather its sales and direct cost data. </a:t>
            </a:r>
          </a:p>
        </p:txBody>
      </p:sp>
      <p:graphicFrame>
        <p:nvGraphicFramePr>
          <p:cNvPr id="17410" name="Object 6"/>
          <p:cNvGraphicFramePr>
            <a:graphicFrameLocks noChangeAspect="1"/>
          </p:cNvGraphicFramePr>
          <p:nvPr/>
        </p:nvGraphicFramePr>
        <p:xfrm>
          <a:off x="1592263" y="2743200"/>
          <a:ext cx="5932487" cy="3197225"/>
        </p:xfrm>
        <a:graphic>
          <a:graphicData uri="http://schemas.openxmlformats.org/presentationml/2006/ole">
            <p:oleObj spid="_x0000_s17410" name="Worksheet" r:id="rId4" imgW="2400605" imgH="1295705" progId="Excel.Sheet.8">
              <p:embed/>
            </p:oleObj>
          </a:graphicData>
        </a:graphic>
      </p:graphicFrame>
    </p:spTree>
  </p:cSld>
  <p:clrMapOvr>
    <a:masterClrMapping/>
  </p:clrMapOvr>
  <p:transition spd="med">
    <p:checker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noFill/>
        </p:spPr>
        <p:txBody>
          <a:bodyPr/>
          <a:lstStyle/>
          <a:p>
            <a:pPr eaLnBrk="1" hangingPunct="1"/>
            <a:r>
              <a:rPr lang="en-US" sz="2100" smtClean="0">
                <a:sym typeface="Wingdings" pitchFamily="2" charset="2"/>
              </a:rPr>
              <a:t></a:t>
            </a:r>
            <a:r>
              <a:rPr lang="en-US" sz="2100" smtClean="0"/>
              <a:t>Prepare Management Reports</a:t>
            </a:r>
          </a:p>
        </p:txBody>
      </p:sp>
      <p:sp>
        <p:nvSpPr>
          <p:cNvPr id="18436" name="Text Box 3"/>
          <p:cNvSpPr txBox="1">
            <a:spLocks noChangeArrowheads="1"/>
          </p:cNvSpPr>
          <p:nvPr/>
        </p:nvSpPr>
        <p:spPr bwMode="auto">
          <a:xfrm>
            <a:off x="0" y="1176338"/>
            <a:ext cx="9144000" cy="1096962"/>
          </a:xfrm>
          <a:prstGeom prst="rect">
            <a:avLst/>
          </a:prstGeom>
          <a:noFill/>
          <a:ln w="9525">
            <a:noFill/>
            <a:miter lim="800000"/>
            <a:headEnd/>
            <a:tailEnd/>
          </a:ln>
        </p:spPr>
        <p:txBody>
          <a:bodyPr>
            <a:spAutoFit/>
          </a:bodyPr>
          <a:lstStyle/>
          <a:p>
            <a:pPr eaLnBrk="1" hangingPunct="1">
              <a:spcBef>
                <a:spcPct val="30000"/>
              </a:spcBef>
            </a:pPr>
            <a:r>
              <a:rPr lang="en-US" b="1" u="sng"/>
              <a:t>Customer Profitability Analysis </a:t>
            </a:r>
            <a:br>
              <a:rPr lang="en-US" b="1" u="sng"/>
            </a:br>
            <a:r>
              <a:rPr lang="en-US"/>
              <a:t>The second step is to incorporate Windward Yachts’ previously computed </a:t>
            </a:r>
            <a:r>
              <a:rPr lang="en-US">
                <a:solidFill>
                  <a:schemeClr val="accent1"/>
                </a:solidFill>
              </a:rPr>
              <a:t>activity-based cost assignments</a:t>
            </a:r>
            <a:r>
              <a:rPr lang="en-US"/>
              <a:t>.</a:t>
            </a:r>
          </a:p>
        </p:txBody>
      </p:sp>
      <p:graphicFrame>
        <p:nvGraphicFramePr>
          <p:cNvPr id="18434" name="Object 4"/>
          <p:cNvGraphicFramePr>
            <a:graphicFrameLocks noChangeAspect="1"/>
          </p:cNvGraphicFramePr>
          <p:nvPr/>
        </p:nvGraphicFramePr>
        <p:xfrm>
          <a:off x="1600200" y="2590800"/>
          <a:ext cx="5916613" cy="4038600"/>
        </p:xfrm>
        <a:graphic>
          <a:graphicData uri="http://schemas.openxmlformats.org/presentationml/2006/ole">
            <p:oleObj spid="_x0000_s18434" name="Worksheet" r:id="rId4" imgW="2857805" imgH="2105254" progId="Excel.Sheet.8">
              <p:embed/>
            </p:oleObj>
          </a:graphicData>
        </a:graphic>
      </p:graphicFrame>
    </p:spTree>
  </p:cSld>
  <p:clrMapOvr>
    <a:masterClrMapping/>
  </p:clrMapOvr>
  <p:transition spd="med">
    <p:checke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noFill/>
        </p:spPr>
        <p:txBody>
          <a:bodyPr/>
          <a:lstStyle/>
          <a:p>
            <a:pPr eaLnBrk="1" hangingPunct="1"/>
            <a:r>
              <a:rPr lang="en-US" sz="2100" smtClean="0">
                <a:sym typeface="Wingdings" pitchFamily="2" charset="2"/>
              </a:rPr>
              <a:t></a:t>
            </a:r>
            <a:r>
              <a:rPr lang="en-US" sz="2100" smtClean="0"/>
              <a:t>Prepare Management Reports</a:t>
            </a:r>
          </a:p>
        </p:txBody>
      </p:sp>
      <p:sp>
        <p:nvSpPr>
          <p:cNvPr id="19460" name="Text Box 3"/>
          <p:cNvSpPr txBox="1">
            <a:spLocks noChangeArrowheads="1"/>
          </p:cNvSpPr>
          <p:nvPr/>
        </p:nvSpPr>
        <p:spPr bwMode="auto">
          <a:xfrm>
            <a:off x="0" y="1176338"/>
            <a:ext cx="9144000" cy="1431925"/>
          </a:xfrm>
          <a:prstGeom prst="rect">
            <a:avLst/>
          </a:prstGeom>
          <a:noFill/>
          <a:ln w="9525">
            <a:noFill/>
            <a:miter lim="800000"/>
            <a:headEnd/>
            <a:tailEnd/>
          </a:ln>
        </p:spPr>
        <p:txBody>
          <a:bodyPr>
            <a:spAutoFit/>
          </a:bodyPr>
          <a:lstStyle/>
          <a:p>
            <a:pPr eaLnBrk="1" hangingPunct="1">
              <a:spcBef>
                <a:spcPct val="30000"/>
              </a:spcBef>
            </a:pPr>
            <a:r>
              <a:rPr lang="en-US" b="1" u="sng"/>
              <a:t>Customer Profitability Analysis </a:t>
            </a:r>
            <a:br>
              <a:rPr lang="en-US" b="1" u="sng"/>
            </a:br>
            <a:r>
              <a:rPr lang="en-US"/>
              <a:t>The third step is to compute Windward Yachts’ customer margin ($699) by deducting all its direct and indirect costs from its sales.</a:t>
            </a:r>
          </a:p>
        </p:txBody>
      </p:sp>
      <p:graphicFrame>
        <p:nvGraphicFramePr>
          <p:cNvPr id="19458" name="Object 4"/>
          <p:cNvGraphicFramePr>
            <a:graphicFrameLocks noChangeAspect="1"/>
          </p:cNvGraphicFramePr>
          <p:nvPr/>
        </p:nvGraphicFramePr>
        <p:xfrm>
          <a:off x="685800" y="2662238"/>
          <a:ext cx="7766050" cy="4043362"/>
        </p:xfrm>
        <a:graphic>
          <a:graphicData uri="http://schemas.openxmlformats.org/presentationml/2006/ole">
            <p:oleObj spid="_x0000_s19458" name="Worksheet" r:id="rId4" imgW="3743554" imgH="1952854" progId="Excel.Sheet.8">
              <p:embed/>
            </p:oleObj>
          </a:graphicData>
        </a:graphic>
      </p:graphicFrame>
    </p:spTree>
  </p:cSld>
  <p:clrMapOvr>
    <a:masterClrMapping/>
  </p:clrMapOvr>
  <p:transition spd="med">
    <p:checker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US" sz="2100" smtClean="0"/>
              <a:t>Product Margins Computed Using</a:t>
            </a:r>
            <a:br>
              <a:rPr lang="en-US" sz="2100" smtClean="0"/>
            </a:br>
            <a:r>
              <a:rPr lang="en-US" sz="2100" smtClean="0"/>
              <a:t>the Traditional Cost System</a:t>
            </a:r>
          </a:p>
        </p:txBody>
      </p:sp>
      <p:graphicFrame>
        <p:nvGraphicFramePr>
          <p:cNvPr id="20482" name="Object 3"/>
          <p:cNvGraphicFramePr>
            <a:graphicFrameLocks noChangeAspect="1"/>
          </p:cNvGraphicFramePr>
          <p:nvPr/>
        </p:nvGraphicFramePr>
        <p:xfrm>
          <a:off x="381000" y="2438400"/>
          <a:ext cx="8355013" cy="2381250"/>
        </p:xfrm>
        <a:graphic>
          <a:graphicData uri="http://schemas.openxmlformats.org/presentationml/2006/ole">
            <p:oleObj spid="_x0000_s20482" name="Worksheet" r:id="rId4" imgW="4534205" imgH="1295705" progId="Excel.Sheet.8">
              <p:embed/>
            </p:oleObj>
          </a:graphicData>
        </a:graphic>
      </p:graphicFrame>
      <p:sp>
        <p:nvSpPr>
          <p:cNvPr id="20484" name="Text Box 4"/>
          <p:cNvSpPr txBox="1">
            <a:spLocks noChangeArrowheads="1"/>
          </p:cNvSpPr>
          <p:nvPr/>
        </p:nvSpPr>
        <p:spPr bwMode="auto">
          <a:xfrm>
            <a:off x="1023938" y="1252538"/>
            <a:ext cx="7062787" cy="762000"/>
          </a:xfrm>
          <a:prstGeom prst="rect">
            <a:avLst/>
          </a:prstGeom>
          <a:noFill/>
          <a:ln w="9525">
            <a:noFill/>
            <a:miter lim="800000"/>
            <a:headEnd/>
            <a:tailEnd/>
          </a:ln>
        </p:spPr>
        <p:txBody>
          <a:bodyPr wrap="none">
            <a:spAutoFit/>
          </a:bodyPr>
          <a:lstStyle/>
          <a:p>
            <a:pPr eaLnBrk="1" hangingPunct="1">
              <a:spcBef>
                <a:spcPct val="30000"/>
              </a:spcBef>
            </a:pPr>
            <a:r>
              <a:rPr lang="en-US"/>
              <a:t>The first step in computing product margins is to</a:t>
            </a:r>
            <a:br>
              <a:rPr lang="en-US"/>
            </a:br>
            <a:r>
              <a:rPr lang="en-US"/>
              <a:t>gather each product’s sales and direct cost data.</a:t>
            </a:r>
          </a:p>
        </p:txBody>
      </p:sp>
      <p:pic>
        <p:nvPicPr>
          <p:cNvPr id="20485" name="Picture 5" descr="BD07052_"/>
          <p:cNvPicPr>
            <a:picLocks noChangeAspect="1" noChangeArrowheads="1"/>
          </p:cNvPicPr>
          <p:nvPr/>
        </p:nvPicPr>
        <p:blipFill>
          <a:blip r:embed="rId5"/>
          <a:srcRect/>
          <a:stretch>
            <a:fillRect/>
          </a:stretch>
        </p:blipFill>
        <p:spPr bwMode="auto">
          <a:xfrm>
            <a:off x="3198813" y="4876800"/>
            <a:ext cx="1836737" cy="1981200"/>
          </a:xfrm>
          <a:prstGeom prst="rect">
            <a:avLst/>
          </a:prstGeom>
          <a:noFill/>
          <a:ln w="9525">
            <a:noFill/>
            <a:miter lim="800000"/>
            <a:headEnd/>
            <a:tailEnd/>
          </a:ln>
        </p:spPr>
      </p:pic>
    </p:spTree>
  </p:cSld>
  <p:clrMapOvr>
    <a:masterClrMapping/>
  </p:clrMapOvr>
  <p:transition>
    <p:cover dir="l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a:noFill/>
        </p:spPr>
        <p:txBody>
          <a:bodyPr/>
          <a:lstStyle/>
          <a:p>
            <a:pPr eaLnBrk="1" hangingPunct="1"/>
            <a:r>
              <a:rPr lang="en-US" sz="2100" smtClean="0"/>
              <a:t>Product Margins Computed Using</a:t>
            </a:r>
            <a:br>
              <a:rPr lang="en-US" sz="2100" smtClean="0"/>
            </a:br>
            <a:r>
              <a:rPr lang="en-US" sz="2100" smtClean="0"/>
              <a:t>the Traditional Cost System</a:t>
            </a:r>
          </a:p>
        </p:txBody>
      </p:sp>
      <p:grpSp>
        <p:nvGrpSpPr>
          <p:cNvPr id="21509" name="Group 10"/>
          <p:cNvGrpSpPr>
            <a:grpSpLocks/>
          </p:cNvGrpSpPr>
          <p:nvPr/>
        </p:nvGrpSpPr>
        <p:grpSpPr bwMode="auto">
          <a:xfrm>
            <a:off x="306388" y="4459288"/>
            <a:ext cx="8562975" cy="641350"/>
            <a:chOff x="193" y="3645"/>
            <a:chExt cx="5394" cy="404"/>
          </a:xfrm>
        </p:grpSpPr>
        <p:sp>
          <p:nvSpPr>
            <p:cNvPr id="21513" name="Text Box 6"/>
            <p:cNvSpPr txBox="1">
              <a:spLocks noChangeArrowheads="1"/>
            </p:cNvSpPr>
            <p:nvPr/>
          </p:nvSpPr>
          <p:spPr bwMode="auto">
            <a:xfrm>
              <a:off x="193" y="3645"/>
              <a:ext cx="2162" cy="404"/>
            </a:xfrm>
            <a:prstGeom prst="rect">
              <a:avLst/>
            </a:prstGeom>
            <a:noFill/>
            <a:ln w="9525">
              <a:noFill/>
              <a:miter lim="800000"/>
              <a:headEnd/>
              <a:tailEnd/>
            </a:ln>
          </p:spPr>
          <p:txBody>
            <a:bodyPr wrap="none">
              <a:spAutoFit/>
            </a:bodyPr>
            <a:lstStyle/>
            <a:p>
              <a:r>
                <a:rPr lang="en-US" sz="1800" b="1"/>
                <a:t>Plantwide manufacturing</a:t>
              </a:r>
            </a:p>
            <a:p>
              <a:r>
                <a:rPr lang="en-US" sz="1800" b="1"/>
                <a:t>overhead rate</a:t>
              </a:r>
            </a:p>
          </p:txBody>
        </p:sp>
        <p:sp>
          <p:nvSpPr>
            <p:cNvPr id="21514" name="Text Box 7"/>
            <p:cNvSpPr txBox="1">
              <a:spLocks noChangeArrowheads="1"/>
            </p:cNvSpPr>
            <p:nvPr/>
          </p:nvSpPr>
          <p:spPr bwMode="auto">
            <a:xfrm>
              <a:off x="2469" y="3645"/>
              <a:ext cx="1330" cy="404"/>
            </a:xfrm>
            <a:prstGeom prst="rect">
              <a:avLst/>
            </a:prstGeom>
            <a:noFill/>
            <a:ln w="9525">
              <a:noFill/>
              <a:miter lim="800000"/>
              <a:headEnd/>
              <a:tailEnd/>
            </a:ln>
          </p:spPr>
          <p:txBody>
            <a:bodyPr wrap="none">
              <a:spAutoFit/>
            </a:bodyPr>
            <a:lstStyle/>
            <a:p>
              <a:r>
                <a:rPr lang="en-US" sz="1800" b="1" u="sng"/>
                <a:t>   $1,000,000   </a:t>
              </a:r>
            </a:p>
            <a:p>
              <a:r>
                <a:rPr lang="en-US" sz="1800" b="1"/>
                <a:t> 20,000 MH</a:t>
              </a:r>
            </a:p>
          </p:txBody>
        </p:sp>
        <p:sp>
          <p:nvSpPr>
            <p:cNvPr id="21515" name="Text Box 8"/>
            <p:cNvSpPr txBox="1">
              <a:spLocks noChangeArrowheads="1"/>
            </p:cNvSpPr>
            <p:nvPr/>
          </p:nvSpPr>
          <p:spPr bwMode="auto">
            <a:xfrm>
              <a:off x="3445" y="3731"/>
              <a:ext cx="2142" cy="231"/>
            </a:xfrm>
            <a:prstGeom prst="rect">
              <a:avLst/>
            </a:prstGeom>
            <a:noFill/>
            <a:ln w="9525">
              <a:noFill/>
              <a:miter lim="800000"/>
              <a:headEnd/>
              <a:tailEnd/>
            </a:ln>
          </p:spPr>
          <p:txBody>
            <a:bodyPr wrap="none">
              <a:spAutoFit/>
            </a:bodyPr>
            <a:lstStyle/>
            <a:p>
              <a:r>
                <a:rPr lang="en-US" sz="1800" b="1"/>
                <a:t>=  $50 per machine-hour</a:t>
              </a:r>
            </a:p>
          </p:txBody>
        </p:sp>
        <p:sp>
          <p:nvSpPr>
            <p:cNvPr id="21516" name="Text Box 9"/>
            <p:cNvSpPr txBox="1">
              <a:spLocks noChangeArrowheads="1"/>
            </p:cNvSpPr>
            <p:nvPr/>
          </p:nvSpPr>
          <p:spPr bwMode="auto">
            <a:xfrm>
              <a:off x="2284" y="3731"/>
              <a:ext cx="241" cy="231"/>
            </a:xfrm>
            <a:prstGeom prst="rect">
              <a:avLst/>
            </a:prstGeom>
            <a:noFill/>
            <a:ln w="9525">
              <a:noFill/>
              <a:miter lim="800000"/>
              <a:headEnd/>
              <a:tailEnd/>
            </a:ln>
          </p:spPr>
          <p:txBody>
            <a:bodyPr wrap="none">
              <a:spAutoFit/>
            </a:bodyPr>
            <a:lstStyle/>
            <a:p>
              <a:r>
                <a:rPr lang="en-US" sz="1800" b="1"/>
                <a:t>=</a:t>
              </a:r>
            </a:p>
          </p:txBody>
        </p:sp>
      </p:grpSp>
      <p:sp>
        <p:nvSpPr>
          <p:cNvPr id="21510" name="Text Box 13"/>
          <p:cNvSpPr txBox="1">
            <a:spLocks noChangeArrowheads="1"/>
          </p:cNvSpPr>
          <p:nvPr/>
        </p:nvSpPr>
        <p:spPr bwMode="auto">
          <a:xfrm>
            <a:off x="1160463" y="1252538"/>
            <a:ext cx="6794500" cy="762000"/>
          </a:xfrm>
          <a:prstGeom prst="rect">
            <a:avLst/>
          </a:prstGeom>
          <a:noFill/>
          <a:ln w="9525">
            <a:noFill/>
            <a:miter lim="800000"/>
            <a:headEnd/>
            <a:tailEnd/>
          </a:ln>
        </p:spPr>
        <p:txBody>
          <a:bodyPr wrap="none">
            <a:spAutoFit/>
          </a:bodyPr>
          <a:lstStyle/>
          <a:p>
            <a:pPr eaLnBrk="1" hangingPunct="1">
              <a:spcBef>
                <a:spcPct val="30000"/>
              </a:spcBef>
            </a:pPr>
            <a:r>
              <a:rPr lang="en-US"/>
              <a:t>The second step in computing product margins</a:t>
            </a:r>
            <a:br>
              <a:rPr lang="en-US"/>
            </a:br>
            <a:r>
              <a:rPr lang="en-US"/>
              <a:t>is to compute the plantwide overhead rate. </a:t>
            </a:r>
          </a:p>
        </p:txBody>
      </p:sp>
      <p:graphicFrame>
        <p:nvGraphicFramePr>
          <p:cNvPr id="21506" name="Object 17"/>
          <p:cNvGraphicFramePr>
            <a:graphicFrameLocks noChangeAspect="1"/>
          </p:cNvGraphicFramePr>
          <p:nvPr/>
        </p:nvGraphicFramePr>
        <p:xfrm>
          <a:off x="2033588" y="2209800"/>
          <a:ext cx="5053012" cy="2052638"/>
        </p:xfrm>
        <a:graphic>
          <a:graphicData uri="http://schemas.openxmlformats.org/presentationml/2006/ole">
            <p:oleObj spid="_x0000_s21506" name="Worksheet" r:id="rId4" imgW="3400654" imgH="1381354" progId="Excel.Sheet.8">
              <p:embed/>
            </p:oleObj>
          </a:graphicData>
        </a:graphic>
      </p:graphicFrame>
      <p:cxnSp>
        <p:nvCxnSpPr>
          <p:cNvPr id="21511" name="AutoShape 23"/>
          <p:cNvCxnSpPr>
            <a:cxnSpLocks noChangeShapeType="1"/>
          </p:cNvCxnSpPr>
          <p:nvPr/>
        </p:nvCxnSpPr>
        <p:spPr bwMode="auto">
          <a:xfrm rot="10800000" flipV="1">
            <a:off x="5105400" y="4005263"/>
            <a:ext cx="609600" cy="476250"/>
          </a:xfrm>
          <a:prstGeom prst="bentConnector2">
            <a:avLst/>
          </a:prstGeom>
          <a:noFill/>
          <a:ln w="28575">
            <a:solidFill>
              <a:srgbClr val="6B6B6B"/>
            </a:solidFill>
            <a:miter lim="800000"/>
            <a:headEnd/>
            <a:tailEnd type="triangle" w="med" len="med"/>
          </a:ln>
        </p:spPr>
      </p:cxnSp>
      <p:graphicFrame>
        <p:nvGraphicFramePr>
          <p:cNvPr id="21507" name="Object 24"/>
          <p:cNvGraphicFramePr>
            <a:graphicFrameLocks noChangeAspect="1"/>
          </p:cNvGraphicFramePr>
          <p:nvPr/>
        </p:nvGraphicFramePr>
        <p:xfrm>
          <a:off x="1828800" y="5318125"/>
          <a:ext cx="5014913" cy="1235075"/>
        </p:xfrm>
        <a:graphic>
          <a:graphicData uri="http://schemas.openxmlformats.org/presentationml/2006/ole">
            <p:oleObj spid="_x0000_s21507" name="Worksheet" r:id="rId5" imgW="3057754" imgH="819607" progId="Excel.Sheet.8">
              <p:embed/>
            </p:oleObj>
          </a:graphicData>
        </a:graphic>
      </p:graphicFrame>
      <p:cxnSp>
        <p:nvCxnSpPr>
          <p:cNvPr id="21512" name="AutoShape 32"/>
          <p:cNvCxnSpPr>
            <a:cxnSpLocks noChangeShapeType="1"/>
          </p:cNvCxnSpPr>
          <p:nvPr/>
        </p:nvCxnSpPr>
        <p:spPr bwMode="auto">
          <a:xfrm rot="10800000">
            <a:off x="4991100" y="5029200"/>
            <a:ext cx="876300" cy="1252538"/>
          </a:xfrm>
          <a:prstGeom prst="bentConnector2">
            <a:avLst/>
          </a:prstGeom>
          <a:noFill/>
          <a:ln w="28575">
            <a:solidFill>
              <a:srgbClr val="6B6B6B"/>
            </a:solidFill>
            <a:miter lim="800000"/>
            <a:headEnd/>
            <a:tailEnd type="triangle" w="med" len="med"/>
          </a:ln>
        </p:spPr>
      </p:cxnSp>
    </p:spTree>
  </p:cSld>
  <p:clrMapOvr>
    <a:masterClrMapping/>
  </p:clrMapOvr>
  <p:transition>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noFill/>
        </p:spPr>
        <p:txBody>
          <a:bodyPr/>
          <a:lstStyle/>
          <a:p>
            <a:pPr eaLnBrk="1" hangingPunct="1">
              <a:lnSpc>
                <a:spcPct val="80000"/>
              </a:lnSpc>
            </a:pPr>
            <a:r>
              <a:rPr lang="en-US" smtClean="0"/>
              <a:t>How Costs are Treated Under</a:t>
            </a:r>
            <a:br>
              <a:rPr lang="en-US" smtClean="0"/>
            </a:br>
            <a:r>
              <a:rPr lang="en-US" smtClean="0"/>
              <a:t>Activity</a:t>
            </a:r>
            <a:r>
              <a:rPr lang="en-US" smtClean="0">
                <a:cs typeface="Arial" charset="0"/>
              </a:rPr>
              <a:t>–</a:t>
            </a:r>
            <a:r>
              <a:rPr lang="en-US" smtClean="0"/>
              <a:t>Based Costing</a:t>
            </a:r>
          </a:p>
        </p:txBody>
      </p:sp>
      <p:sp>
        <p:nvSpPr>
          <p:cNvPr id="30723" name="Text Box 1027"/>
          <p:cNvSpPr txBox="1">
            <a:spLocks noChangeArrowheads="1"/>
          </p:cNvSpPr>
          <p:nvPr/>
        </p:nvSpPr>
        <p:spPr bwMode="auto">
          <a:xfrm>
            <a:off x="296863" y="6113463"/>
            <a:ext cx="8569325" cy="427037"/>
          </a:xfrm>
          <a:prstGeom prst="rect">
            <a:avLst/>
          </a:prstGeom>
          <a:solidFill>
            <a:srgbClr val="CCCCCC"/>
          </a:solidFill>
          <a:ln w="28575">
            <a:noFill/>
            <a:miter lim="800000"/>
            <a:headEnd/>
            <a:tailEnd/>
          </a:ln>
        </p:spPr>
        <p:txBody>
          <a:bodyPr wrap="none">
            <a:spAutoFit/>
          </a:bodyPr>
          <a:lstStyle/>
          <a:p>
            <a:pPr>
              <a:buFont typeface="Wingdings" pitchFamily="2" charset="2"/>
              <a:buChar char=""/>
            </a:pPr>
            <a:r>
              <a:rPr lang="en-US">
                <a:sym typeface="Wingdings" pitchFamily="2" charset="2"/>
              </a:rPr>
              <a:t> </a:t>
            </a:r>
            <a:r>
              <a:rPr lang="en-US"/>
              <a:t>ABC does not assign all manufacturing costs to products.</a:t>
            </a:r>
          </a:p>
        </p:txBody>
      </p:sp>
      <p:sp>
        <p:nvSpPr>
          <p:cNvPr id="30724" name="AutoShape 1028"/>
          <p:cNvSpPr>
            <a:spLocks noChangeArrowheads="1"/>
          </p:cNvSpPr>
          <p:nvPr/>
        </p:nvSpPr>
        <p:spPr bwMode="auto">
          <a:xfrm>
            <a:off x="990600" y="2438400"/>
            <a:ext cx="2819400" cy="914400"/>
          </a:xfrm>
          <a:prstGeom prst="roundRect">
            <a:avLst>
              <a:gd name="adj" fmla="val 16667"/>
            </a:avLst>
          </a:prstGeom>
          <a:solidFill>
            <a:srgbClr val="FF8C0D"/>
          </a:solidFill>
          <a:ln w="28575">
            <a:noFill/>
            <a:round/>
            <a:headEnd/>
            <a:tailEnd/>
          </a:ln>
        </p:spPr>
        <p:txBody>
          <a:bodyPr wrap="none" anchor="ctr"/>
          <a:lstStyle/>
          <a:p>
            <a:r>
              <a:rPr lang="en-US">
                <a:solidFill>
                  <a:srgbClr val="FFFFEF"/>
                </a:solidFill>
              </a:rPr>
              <a:t>Manufacturing</a:t>
            </a:r>
            <a:br>
              <a:rPr lang="en-US">
                <a:solidFill>
                  <a:srgbClr val="FFFFEF"/>
                </a:solidFill>
              </a:rPr>
            </a:br>
            <a:r>
              <a:rPr lang="en-US">
                <a:solidFill>
                  <a:srgbClr val="FFFFEF"/>
                </a:solidFill>
              </a:rPr>
              <a:t>costs</a:t>
            </a:r>
          </a:p>
        </p:txBody>
      </p:sp>
      <p:sp>
        <p:nvSpPr>
          <p:cNvPr id="30725" name="AutoShape 1029"/>
          <p:cNvSpPr>
            <a:spLocks noChangeArrowheads="1"/>
          </p:cNvSpPr>
          <p:nvPr/>
        </p:nvSpPr>
        <p:spPr bwMode="auto">
          <a:xfrm>
            <a:off x="5410200" y="2438400"/>
            <a:ext cx="2819400" cy="914400"/>
          </a:xfrm>
          <a:prstGeom prst="roundRect">
            <a:avLst>
              <a:gd name="adj" fmla="val 16667"/>
            </a:avLst>
          </a:prstGeom>
          <a:solidFill>
            <a:schemeClr val="accent1"/>
          </a:solidFill>
          <a:ln w="28575">
            <a:noFill/>
            <a:round/>
            <a:headEnd/>
            <a:tailEnd/>
          </a:ln>
        </p:spPr>
        <p:txBody>
          <a:bodyPr wrap="none" anchor="ctr"/>
          <a:lstStyle/>
          <a:p>
            <a:r>
              <a:rPr lang="en-US">
                <a:solidFill>
                  <a:srgbClr val="FFFFEF"/>
                </a:solidFill>
              </a:rPr>
              <a:t>Non manufacturing</a:t>
            </a:r>
            <a:br>
              <a:rPr lang="en-US">
                <a:solidFill>
                  <a:srgbClr val="FFFFEF"/>
                </a:solidFill>
              </a:rPr>
            </a:br>
            <a:r>
              <a:rPr lang="en-US">
                <a:solidFill>
                  <a:srgbClr val="FFFFEF"/>
                </a:solidFill>
              </a:rPr>
              <a:t>costs</a:t>
            </a:r>
          </a:p>
        </p:txBody>
      </p:sp>
      <p:sp>
        <p:nvSpPr>
          <p:cNvPr id="30726" name="Oval 1031"/>
          <p:cNvSpPr>
            <a:spLocks noChangeArrowheads="1"/>
          </p:cNvSpPr>
          <p:nvPr/>
        </p:nvSpPr>
        <p:spPr bwMode="auto">
          <a:xfrm>
            <a:off x="762000" y="4495800"/>
            <a:ext cx="3276600" cy="1295400"/>
          </a:xfrm>
          <a:prstGeom prst="ellipse">
            <a:avLst/>
          </a:prstGeom>
          <a:solidFill>
            <a:srgbClr val="CCCCCC"/>
          </a:solidFill>
          <a:ln w="28575">
            <a:noFill/>
            <a:round/>
            <a:headEnd/>
            <a:tailEnd/>
          </a:ln>
        </p:spPr>
        <p:txBody>
          <a:bodyPr wrap="none" anchor="ctr"/>
          <a:lstStyle/>
          <a:p>
            <a:r>
              <a:rPr lang="en-US"/>
              <a:t>Traditional</a:t>
            </a:r>
            <a:br>
              <a:rPr lang="en-US"/>
            </a:br>
            <a:r>
              <a:rPr lang="en-US"/>
              <a:t>product costing</a:t>
            </a:r>
          </a:p>
        </p:txBody>
      </p:sp>
      <p:sp>
        <p:nvSpPr>
          <p:cNvPr id="30727" name="Oval 1032"/>
          <p:cNvSpPr>
            <a:spLocks noChangeArrowheads="1"/>
          </p:cNvSpPr>
          <p:nvPr/>
        </p:nvSpPr>
        <p:spPr bwMode="auto">
          <a:xfrm>
            <a:off x="5181600" y="4495800"/>
            <a:ext cx="3276600" cy="1295400"/>
          </a:xfrm>
          <a:prstGeom prst="ellipse">
            <a:avLst/>
          </a:prstGeom>
          <a:solidFill>
            <a:srgbClr val="CCCCCC"/>
          </a:solidFill>
          <a:ln w="28575">
            <a:noFill/>
            <a:round/>
            <a:headEnd/>
            <a:tailEnd/>
          </a:ln>
        </p:spPr>
        <p:txBody>
          <a:bodyPr wrap="none" anchor="ctr"/>
          <a:lstStyle/>
          <a:p>
            <a:r>
              <a:rPr lang="en-US"/>
              <a:t>ABC</a:t>
            </a:r>
            <a:br>
              <a:rPr lang="en-US"/>
            </a:br>
            <a:r>
              <a:rPr lang="en-US"/>
              <a:t>product costing</a:t>
            </a:r>
          </a:p>
        </p:txBody>
      </p:sp>
      <p:cxnSp>
        <p:nvCxnSpPr>
          <p:cNvPr id="30728" name="AutoShape 1033"/>
          <p:cNvCxnSpPr>
            <a:cxnSpLocks noChangeShapeType="1"/>
          </p:cNvCxnSpPr>
          <p:nvPr/>
        </p:nvCxnSpPr>
        <p:spPr bwMode="auto">
          <a:xfrm>
            <a:off x="2400300" y="3367088"/>
            <a:ext cx="0" cy="1114425"/>
          </a:xfrm>
          <a:prstGeom prst="straightConnector1">
            <a:avLst/>
          </a:prstGeom>
          <a:noFill/>
          <a:ln w="28575">
            <a:solidFill>
              <a:srgbClr val="6B6B6B"/>
            </a:solidFill>
            <a:round/>
            <a:headEnd/>
            <a:tailEnd type="triangle" w="med" len="med"/>
          </a:ln>
        </p:spPr>
      </p:cxnSp>
      <p:cxnSp>
        <p:nvCxnSpPr>
          <p:cNvPr id="30729" name="AutoShape 1034"/>
          <p:cNvCxnSpPr>
            <a:cxnSpLocks noChangeShapeType="1"/>
          </p:cNvCxnSpPr>
          <p:nvPr/>
        </p:nvCxnSpPr>
        <p:spPr bwMode="auto">
          <a:xfrm>
            <a:off x="2400300" y="3367088"/>
            <a:ext cx="3260725" cy="1303337"/>
          </a:xfrm>
          <a:prstGeom prst="straightConnector1">
            <a:avLst/>
          </a:prstGeom>
          <a:noFill/>
          <a:ln w="28575">
            <a:solidFill>
              <a:srgbClr val="6B6B6B"/>
            </a:solidFill>
            <a:round/>
            <a:headEnd/>
            <a:tailEnd type="triangle" w="med" len="med"/>
          </a:ln>
        </p:spPr>
      </p:cxnSp>
      <p:cxnSp>
        <p:nvCxnSpPr>
          <p:cNvPr id="30730" name="AutoShape 1035"/>
          <p:cNvCxnSpPr>
            <a:cxnSpLocks noChangeShapeType="1"/>
          </p:cNvCxnSpPr>
          <p:nvPr/>
        </p:nvCxnSpPr>
        <p:spPr bwMode="auto">
          <a:xfrm>
            <a:off x="6819900" y="3367088"/>
            <a:ext cx="0" cy="1114425"/>
          </a:xfrm>
          <a:prstGeom prst="straightConnector1">
            <a:avLst/>
          </a:prstGeom>
          <a:noFill/>
          <a:ln w="28575">
            <a:solidFill>
              <a:srgbClr val="6B6B6B"/>
            </a:solidFill>
            <a:round/>
            <a:headEnd/>
            <a:tailEnd type="triangle" w="med" len="med"/>
          </a:ln>
        </p:spPr>
      </p:cxnSp>
      <p:sp>
        <p:nvSpPr>
          <p:cNvPr id="30731" name="Text Box 1036"/>
          <p:cNvSpPr txBox="1">
            <a:spLocks noChangeArrowheads="1"/>
          </p:cNvSpPr>
          <p:nvPr/>
        </p:nvSpPr>
        <p:spPr bwMode="auto">
          <a:xfrm rot="-5400000">
            <a:off x="1948657" y="3786981"/>
            <a:ext cx="527050" cy="427037"/>
          </a:xfrm>
          <a:prstGeom prst="rect">
            <a:avLst/>
          </a:prstGeom>
          <a:noFill/>
          <a:ln w="9525">
            <a:noFill/>
            <a:miter lim="800000"/>
            <a:headEnd/>
            <a:tailEnd/>
          </a:ln>
        </p:spPr>
        <p:txBody>
          <a:bodyPr wrap="none">
            <a:spAutoFit/>
          </a:bodyPr>
          <a:lstStyle/>
          <a:p>
            <a:pPr algn="l"/>
            <a:r>
              <a:rPr lang="en-US">
                <a:solidFill>
                  <a:schemeClr val="accent1"/>
                </a:solidFill>
              </a:rPr>
              <a:t>All</a:t>
            </a:r>
          </a:p>
        </p:txBody>
      </p:sp>
      <p:sp>
        <p:nvSpPr>
          <p:cNvPr id="30732" name="Text Box 1037"/>
          <p:cNvSpPr txBox="1">
            <a:spLocks noChangeArrowheads="1"/>
          </p:cNvSpPr>
          <p:nvPr/>
        </p:nvSpPr>
        <p:spPr bwMode="auto">
          <a:xfrm rot="1309165">
            <a:off x="3484563" y="3690938"/>
            <a:ext cx="1504950" cy="762000"/>
          </a:xfrm>
          <a:prstGeom prst="rect">
            <a:avLst/>
          </a:prstGeom>
          <a:noFill/>
          <a:ln w="9525">
            <a:noFill/>
            <a:miter lim="800000"/>
            <a:headEnd/>
            <a:tailEnd/>
          </a:ln>
        </p:spPr>
        <p:txBody>
          <a:bodyPr wrap="none">
            <a:spAutoFit/>
          </a:bodyPr>
          <a:lstStyle/>
          <a:p>
            <a:r>
              <a:rPr lang="en-US">
                <a:solidFill>
                  <a:schemeClr val="accent1"/>
                </a:solidFill>
              </a:rPr>
              <a:t>Most, but</a:t>
            </a:r>
            <a:br>
              <a:rPr lang="en-US">
                <a:solidFill>
                  <a:schemeClr val="accent1"/>
                </a:solidFill>
              </a:rPr>
            </a:br>
            <a:r>
              <a:rPr lang="en-US">
                <a:solidFill>
                  <a:schemeClr val="accent1"/>
                </a:solidFill>
              </a:rPr>
              <a:t>not all</a:t>
            </a:r>
          </a:p>
        </p:txBody>
      </p:sp>
      <p:sp>
        <p:nvSpPr>
          <p:cNvPr id="30733" name="Text Box 1038"/>
          <p:cNvSpPr txBox="1">
            <a:spLocks noChangeArrowheads="1"/>
          </p:cNvSpPr>
          <p:nvPr/>
        </p:nvSpPr>
        <p:spPr bwMode="auto">
          <a:xfrm rot="-5400000">
            <a:off x="6140450" y="3646488"/>
            <a:ext cx="982663" cy="427037"/>
          </a:xfrm>
          <a:prstGeom prst="rect">
            <a:avLst/>
          </a:prstGeom>
          <a:noFill/>
          <a:ln w="9525">
            <a:noFill/>
            <a:miter lim="800000"/>
            <a:headEnd/>
            <a:tailEnd/>
          </a:ln>
        </p:spPr>
        <p:txBody>
          <a:bodyPr wrap="none">
            <a:spAutoFit/>
          </a:bodyPr>
          <a:lstStyle/>
          <a:p>
            <a:pPr algn="l"/>
            <a:r>
              <a:rPr lang="en-US">
                <a:solidFill>
                  <a:schemeClr val="accent1"/>
                </a:solidFill>
              </a:rPr>
              <a:t>Some</a:t>
            </a:r>
          </a:p>
        </p:txBody>
      </p:sp>
      <p:sp>
        <p:nvSpPr>
          <p:cNvPr id="30734" name="Text Box 1040"/>
          <p:cNvSpPr txBox="1">
            <a:spLocks noChangeArrowheads="1"/>
          </p:cNvSpPr>
          <p:nvPr/>
        </p:nvSpPr>
        <p:spPr bwMode="auto">
          <a:xfrm>
            <a:off x="366713" y="1414463"/>
            <a:ext cx="8402637" cy="427037"/>
          </a:xfrm>
          <a:prstGeom prst="rect">
            <a:avLst/>
          </a:prstGeom>
          <a:solidFill>
            <a:srgbClr val="CCCCCC"/>
          </a:solidFill>
          <a:ln w="28575">
            <a:noFill/>
            <a:miter lim="800000"/>
            <a:headEnd/>
            <a:tailEnd/>
          </a:ln>
        </p:spPr>
        <p:txBody>
          <a:bodyPr wrap="none">
            <a:spAutoFit/>
          </a:bodyPr>
          <a:lstStyle/>
          <a:p>
            <a:r>
              <a:rPr lang="en-US"/>
              <a:t>ABC differs from traditional cost accounting in three ways.</a:t>
            </a:r>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027"/>
          <p:cNvSpPr>
            <a:spLocks noGrp="1" noChangeArrowheads="1"/>
          </p:cNvSpPr>
          <p:nvPr>
            <p:ph type="title"/>
          </p:nvPr>
        </p:nvSpPr>
        <p:spPr>
          <a:noFill/>
        </p:spPr>
        <p:txBody>
          <a:bodyPr/>
          <a:lstStyle/>
          <a:p>
            <a:pPr eaLnBrk="1" hangingPunct="1"/>
            <a:r>
              <a:rPr lang="en-US" sz="2100" smtClean="0"/>
              <a:t>Product Margins Computed Using</a:t>
            </a:r>
            <a:br>
              <a:rPr lang="en-US" sz="2100" smtClean="0"/>
            </a:br>
            <a:r>
              <a:rPr lang="en-US" sz="2100" smtClean="0"/>
              <a:t>the Traditional Cost System</a:t>
            </a:r>
          </a:p>
        </p:txBody>
      </p:sp>
      <p:sp>
        <p:nvSpPr>
          <p:cNvPr id="22532" name="Text Box 1028"/>
          <p:cNvSpPr txBox="1">
            <a:spLocks noChangeArrowheads="1"/>
          </p:cNvSpPr>
          <p:nvPr/>
        </p:nvSpPr>
        <p:spPr bwMode="auto">
          <a:xfrm>
            <a:off x="957263" y="1252538"/>
            <a:ext cx="7208837" cy="762000"/>
          </a:xfrm>
          <a:prstGeom prst="rect">
            <a:avLst/>
          </a:prstGeom>
          <a:noFill/>
          <a:ln w="9525">
            <a:noFill/>
            <a:miter lim="800000"/>
            <a:headEnd/>
            <a:tailEnd/>
          </a:ln>
        </p:spPr>
        <p:txBody>
          <a:bodyPr wrap="none">
            <a:spAutoFit/>
          </a:bodyPr>
          <a:lstStyle/>
          <a:p>
            <a:pPr eaLnBrk="1" hangingPunct="1">
              <a:spcBef>
                <a:spcPct val="30000"/>
              </a:spcBef>
            </a:pPr>
            <a:r>
              <a:rPr lang="en-US"/>
              <a:t>The third step in computing product margins is</a:t>
            </a:r>
            <a:br>
              <a:rPr lang="en-US"/>
            </a:br>
            <a:r>
              <a:rPr lang="en-US"/>
              <a:t>allocate manufacturing overhead to each product.</a:t>
            </a:r>
          </a:p>
        </p:txBody>
      </p:sp>
      <p:graphicFrame>
        <p:nvGraphicFramePr>
          <p:cNvPr id="22530" name="Object 1029"/>
          <p:cNvGraphicFramePr>
            <a:graphicFrameLocks noChangeAspect="1"/>
          </p:cNvGraphicFramePr>
          <p:nvPr/>
        </p:nvGraphicFramePr>
        <p:xfrm>
          <a:off x="123825" y="2362200"/>
          <a:ext cx="8891588" cy="1751013"/>
        </p:xfrm>
        <a:graphic>
          <a:graphicData uri="http://schemas.openxmlformats.org/presentationml/2006/ole">
            <p:oleObj spid="_x0000_s22530" name="Worksheet" r:id="rId4" imgW="4981956" imgH="981456" progId="Excel.Sheet.8">
              <p:embed/>
            </p:oleObj>
          </a:graphicData>
        </a:graphic>
      </p:graphicFrame>
      <p:pic>
        <p:nvPicPr>
          <p:cNvPr id="22533" name="Picture 1030" descr="BD07165_"/>
          <p:cNvPicPr>
            <a:picLocks noChangeAspect="1" noChangeArrowheads="1"/>
          </p:cNvPicPr>
          <p:nvPr/>
        </p:nvPicPr>
        <p:blipFill>
          <a:blip r:embed="rId5"/>
          <a:srcRect/>
          <a:stretch>
            <a:fillRect/>
          </a:stretch>
        </p:blipFill>
        <p:spPr bwMode="auto">
          <a:xfrm>
            <a:off x="1752600" y="4889500"/>
            <a:ext cx="2590800" cy="1892300"/>
          </a:xfrm>
          <a:prstGeom prst="rect">
            <a:avLst/>
          </a:prstGeom>
          <a:noFill/>
          <a:ln w="9525">
            <a:noFill/>
            <a:miter lim="800000"/>
            <a:headEnd/>
            <a:tailEnd/>
          </a:ln>
        </p:spPr>
      </p:pic>
      <p:sp>
        <p:nvSpPr>
          <p:cNvPr id="22534" name="Line 1032"/>
          <p:cNvSpPr>
            <a:spLocks noChangeShapeType="1"/>
          </p:cNvSpPr>
          <p:nvPr/>
        </p:nvSpPr>
        <p:spPr bwMode="auto">
          <a:xfrm flipV="1">
            <a:off x="6400800" y="3200400"/>
            <a:ext cx="1447800" cy="1219200"/>
          </a:xfrm>
          <a:prstGeom prst="line">
            <a:avLst/>
          </a:prstGeom>
          <a:noFill/>
          <a:ln w="28575">
            <a:solidFill>
              <a:srgbClr val="6B6B6B"/>
            </a:solidFill>
            <a:round/>
            <a:headEnd/>
            <a:tailEnd type="triangle" w="med" len="med"/>
          </a:ln>
        </p:spPr>
        <p:txBody>
          <a:bodyPr/>
          <a:lstStyle/>
          <a:p>
            <a:endParaRPr lang="en-US"/>
          </a:p>
        </p:txBody>
      </p:sp>
      <p:sp>
        <p:nvSpPr>
          <p:cNvPr id="22535" name="Rectangle 1031"/>
          <p:cNvSpPr>
            <a:spLocks noChangeArrowheads="1"/>
          </p:cNvSpPr>
          <p:nvPr/>
        </p:nvSpPr>
        <p:spPr bwMode="auto">
          <a:xfrm>
            <a:off x="2514600" y="4343400"/>
            <a:ext cx="6172200" cy="533400"/>
          </a:xfrm>
          <a:prstGeom prst="rect">
            <a:avLst/>
          </a:prstGeom>
          <a:solidFill>
            <a:schemeClr val="hlink"/>
          </a:solidFill>
          <a:ln w="28575">
            <a:noFill/>
            <a:miter lim="800000"/>
            <a:headEnd/>
            <a:tailEnd/>
          </a:ln>
        </p:spPr>
        <p:txBody>
          <a:bodyPr wrap="none" anchor="ctr"/>
          <a:lstStyle/>
          <a:p>
            <a:r>
              <a:rPr lang="en-US">
                <a:solidFill>
                  <a:srgbClr val="FFFFDD"/>
                </a:solidFill>
              </a:rPr>
              <a:t>17,500 hours </a:t>
            </a:r>
            <a:r>
              <a:rPr lang="en-US">
                <a:solidFill>
                  <a:srgbClr val="FFFFDD"/>
                </a:solidFill>
                <a:cs typeface="Arial" charset="0"/>
              </a:rPr>
              <a:t>× $50 per hour = $875,000</a:t>
            </a:r>
            <a:endParaRPr lang="en-US">
              <a:solidFill>
                <a:srgbClr val="FFFFDD"/>
              </a:solidFill>
            </a:endParaRPr>
          </a:p>
        </p:txBody>
      </p:sp>
    </p:spTree>
  </p:cSld>
  <p:clrMapOvr>
    <a:masterClrMapping/>
  </p:clrMapOvr>
  <p:transition>
    <p:zoom dir="in"/>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1026"/>
          <p:cNvSpPr>
            <a:spLocks noGrp="1" noChangeArrowheads="1"/>
          </p:cNvSpPr>
          <p:nvPr>
            <p:ph type="title"/>
          </p:nvPr>
        </p:nvSpPr>
        <p:spPr>
          <a:noFill/>
        </p:spPr>
        <p:txBody>
          <a:bodyPr/>
          <a:lstStyle/>
          <a:p>
            <a:pPr eaLnBrk="1" hangingPunct="1"/>
            <a:r>
              <a:rPr lang="en-US" sz="2100" smtClean="0"/>
              <a:t>Product Margins Computed Using</a:t>
            </a:r>
            <a:br>
              <a:rPr lang="en-US" sz="2100" smtClean="0"/>
            </a:br>
            <a:r>
              <a:rPr lang="en-US" sz="2100" smtClean="0"/>
              <a:t>the Traditional Cost System</a:t>
            </a:r>
          </a:p>
        </p:txBody>
      </p:sp>
      <p:sp>
        <p:nvSpPr>
          <p:cNvPr id="23557" name="Text Box 1027"/>
          <p:cNvSpPr txBox="1">
            <a:spLocks noChangeArrowheads="1"/>
          </p:cNvSpPr>
          <p:nvPr/>
        </p:nvSpPr>
        <p:spPr bwMode="auto">
          <a:xfrm>
            <a:off x="2317750" y="1252538"/>
            <a:ext cx="4449763" cy="762000"/>
          </a:xfrm>
          <a:prstGeom prst="rect">
            <a:avLst/>
          </a:prstGeom>
          <a:noFill/>
          <a:ln w="9525">
            <a:noFill/>
            <a:miter lim="800000"/>
            <a:headEnd/>
            <a:tailEnd/>
          </a:ln>
        </p:spPr>
        <p:txBody>
          <a:bodyPr wrap="none">
            <a:spAutoFit/>
          </a:bodyPr>
          <a:lstStyle/>
          <a:p>
            <a:pPr eaLnBrk="1" hangingPunct="1">
              <a:spcBef>
                <a:spcPct val="30000"/>
              </a:spcBef>
            </a:pPr>
            <a:r>
              <a:rPr lang="en-US"/>
              <a:t>The fourth step is to actually</a:t>
            </a:r>
            <a:br>
              <a:rPr lang="en-US"/>
            </a:br>
            <a:r>
              <a:rPr lang="en-US"/>
              <a:t>compute the product margins.</a:t>
            </a:r>
          </a:p>
        </p:txBody>
      </p:sp>
      <p:graphicFrame>
        <p:nvGraphicFramePr>
          <p:cNvPr id="23554" name="Object 1030"/>
          <p:cNvGraphicFramePr>
            <a:graphicFrameLocks noChangeAspect="1"/>
          </p:cNvGraphicFramePr>
          <p:nvPr/>
        </p:nvGraphicFramePr>
        <p:xfrm>
          <a:off x="0" y="2433638"/>
          <a:ext cx="9144000" cy="2687637"/>
        </p:xfrm>
        <a:graphic>
          <a:graphicData uri="http://schemas.openxmlformats.org/presentationml/2006/ole">
            <p:oleObj spid="_x0000_s23554" name="Worksheet" r:id="rId4" imgW="6772250" imgH="1990599" progId="Excel.Sheet.8">
              <p:embed/>
            </p:oleObj>
          </a:graphicData>
        </a:graphic>
      </p:graphicFrame>
      <p:graphicFrame>
        <p:nvGraphicFramePr>
          <p:cNvPr id="23555" name="Object 1031"/>
          <p:cNvGraphicFramePr>
            <a:graphicFrameLocks noChangeAspect="1"/>
          </p:cNvGraphicFramePr>
          <p:nvPr/>
        </p:nvGraphicFramePr>
        <p:xfrm>
          <a:off x="1295400" y="5367338"/>
          <a:ext cx="4886325" cy="1243012"/>
        </p:xfrm>
        <a:graphic>
          <a:graphicData uri="http://schemas.openxmlformats.org/presentationml/2006/ole">
            <p:oleObj spid="_x0000_s23555" name="Worksheet" r:id="rId5" imgW="3219907" imgH="819607" progId="Excel.Sheet.8">
              <p:embed/>
            </p:oleObj>
          </a:graphicData>
        </a:graphic>
      </p:graphicFrame>
      <p:cxnSp>
        <p:nvCxnSpPr>
          <p:cNvPr id="23558" name="AutoShape 1034"/>
          <p:cNvCxnSpPr>
            <a:cxnSpLocks noChangeShapeType="1"/>
          </p:cNvCxnSpPr>
          <p:nvPr/>
        </p:nvCxnSpPr>
        <p:spPr bwMode="auto">
          <a:xfrm flipV="1">
            <a:off x="5943600" y="4543425"/>
            <a:ext cx="2133600" cy="1819275"/>
          </a:xfrm>
          <a:prstGeom prst="bentConnector3">
            <a:avLst>
              <a:gd name="adj1" fmla="val 50000"/>
            </a:avLst>
          </a:prstGeom>
          <a:noFill/>
          <a:ln w="28575">
            <a:solidFill>
              <a:srgbClr val="6B6B6B"/>
            </a:solidFill>
            <a:miter lim="800000"/>
            <a:headEnd/>
            <a:tailEnd type="triangle" w="med" len="med"/>
          </a:ln>
        </p:spPr>
      </p:cxnSp>
    </p:spTree>
  </p:cSld>
  <p:clrMapOvr>
    <a:masterClrMapping/>
  </p:clrMapOvr>
  <p:transition>
    <p:split orient="vert" dir="in"/>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Object 1027"/>
          <p:cNvGraphicFramePr>
            <a:graphicFrameLocks noChangeAspect="1"/>
          </p:cNvGraphicFramePr>
          <p:nvPr/>
        </p:nvGraphicFramePr>
        <p:xfrm>
          <a:off x="395288" y="1600200"/>
          <a:ext cx="8382000" cy="1849438"/>
        </p:xfrm>
        <a:graphic>
          <a:graphicData uri="http://schemas.openxmlformats.org/presentationml/2006/ole">
            <p:oleObj spid="_x0000_s24578" name="Worksheet" r:id="rId4" imgW="4448556" imgH="981456" progId="Excel.Sheet.8">
              <p:embed/>
            </p:oleObj>
          </a:graphicData>
        </a:graphic>
      </p:graphicFrame>
      <p:sp>
        <p:nvSpPr>
          <p:cNvPr id="24579" name="Rectangle 1028"/>
          <p:cNvSpPr>
            <a:spLocks noGrp="1" noChangeArrowheads="1"/>
          </p:cNvSpPr>
          <p:nvPr>
            <p:ph type="title"/>
          </p:nvPr>
        </p:nvSpPr>
        <p:spPr>
          <a:noFill/>
        </p:spPr>
        <p:txBody>
          <a:bodyPr/>
          <a:lstStyle/>
          <a:p>
            <a:pPr eaLnBrk="1" hangingPunct="1">
              <a:lnSpc>
                <a:spcPct val="80000"/>
              </a:lnSpc>
            </a:pPr>
            <a:r>
              <a:rPr lang="en-US" smtClean="0"/>
              <a:t>The Differences Between ABC</a:t>
            </a:r>
            <a:br>
              <a:rPr lang="en-US" smtClean="0"/>
            </a:br>
            <a:r>
              <a:rPr lang="en-US" smtClean="0"/>
              <a:t>and Traditional Product Costs</a:t>
            </a:r>
          </a:p>
        </p:txBody>
      </p:sp>
      <p:sp>
        <p:nvSpPr>
          <p:cNvPr id="24580" name="Rectangle 1029"/>
          <p:cNvSpPr>
            <a:spLocks noChangeArrowheads="1"/>
          </p:cNvSpPr>
          <p:nvPr/>
        </p:nvSpPr>
        <p:spPr bwMode="auto">
          <a:xfrm>
            <a:off x="609600" y="4114800"/>
            <a:ext cx="3352800" cy="2286000"/>
          </a:xfrm>
          <a:prstGeom prst="rect">
            <a:avLst/>
          </a:prstGeom>
          <a:solidFill>
            <a:schemeClr val="accent1"/>
          </a:solidFill>
          <a:ln w="28575">
            <a:noFill/>
            <a:miter lim="800000"/>
            <a:headEnd/>
            <a:tailEnd/>
          </a:ln>
        </p:spPr>
        <p:txBody>
          <a:bodyPr wrap="none" anchor="ctr"/>
          <a:lstStyle/>
          <a:p>
            <a:r>
              <a:rPr lang="en-US" sz="2400">
                <a:solidFill>
                  <a:srgbClr val="FFFFDD"/>
                </a:solidFill>
                <a:latin typeface="Arial" charset="0"/>
              </a:rPr>
              <a:t>The traditional cost</a:t>
            </a:r>
            <a:br>
              <a:rPr lang="en-US" sz="2400">
                <a:solidFill>
                  <a:srgbClr val="FFFFDD"/>
                </a:solidFill>
                <a:latin typeface="Arial" charset="0"/>
              </a:rPr>
            </a:br>
            <a:r>
              <a:rPr lang="en-US" sz="2400">
                <a:solidFill>
                  <a:srgbClr val="FFFFDD"/>
                </a:solidFill>
                <a:latin typeface="Arial" charset="0"/>
              </a:rPr>
              <a:t>system overcosts the</a:t>
            </a:r>
            <a:br>
              <a:rPr lang="en-US" sz="2400">
                <a:solidFill>
                  <a:srgbClr val="FFFFDD"/>
                </a:solidFill>
                <a:latin typeface="Arial" charset="0"/>
              </a:rPr>
            </a:br>
            <a:r>
              <a:rPr lang="en-US" sz="2400">
                <a:solidFill>
                  <a:srgbClr val="FFFFDD"/>
                </a:solidFill>
                <a:latin typeface="Arial" charset="0"/>
              </a:rPr>
              <a:t>standard stanchions</a:t>
            </a:r>
            <a:br>
              <a:rPr lang="en-US" sz="2400">
                <a:solidFill>
                  <a:srgbClr val="FFFFDD"/>
                </a:solidFill>
                <a:latin typeface="Arial" charset="0"/>
              </a:rPr>
            </a:br>
            <a:r>
              <a:rPr lang="en-US" sz="2400">
                <a:solidFill>
                  <a:srgbClr val="FFFFDD"/>
                </a:solidFill>
                <a:latin typeface="Arial" charset="0"/>
              </a:rPr>
              <a:t>and reports a lower</a:t>
            </a:r>
            <a:br>
              <a:rPr lang="en-US" sz="2400">
                <a:solidFill>
                  <a:srgbClr val="FFFFDD"/>
                </a:solidFill>
                <a:latin typeface="Arial" charset="0"/>
              </a:rPr>
            </a:br>
            <a:r>
              <a:rPr lang="en-US" sz="2400">
                <a:solidFill>
                  <a:srgbClr val="FFFFDD"/>
                </a:solidFill>
                <a:latin typeface="Arial" charset="0"/>
              </a:rPr>
              <a:t>product margin</a:t>
            </a:r>
            <a:br>
              <a:rPr lang="en-US" sz="2400">
                <a:solidFill>
                  <a:srgbClr val="FFFFDD"/>
                </a:solidFill>
                <a:latin typeface="Arial" charset="0"/>
              </a:rPr>
            </a:br>
            <a:r>
              <a:rPr lang="en-US" sz="2400">
                <a:solidFill>
                  <a:srgbClr val="FFFFDD"/>
                </a:solidFill>
                <a:latin typeface="Arial" charset="0"/>
              </a:rPr>
              <a:t>for this product.</a:t>
            </a:r>
          </a:p>
        </p:txBody>
      </p:sp>
      <p:sp>
        <p:nvSpPr>
          <p:cNvPr id="24581" name="Rectangle 1032"/>
          <p:cNvSpPr>
            <a:spLocks noChangeArrowheads="1"/>
          </p:cNvSpPr>
          <p:nvPr/>
        </p:nvSpPr>
        <p:spPr bwMode="auto">
          <a:xfrm>
            <a:off x="5181600" y="4114800"/>
            <a:ext cx="3352800" cy="2286000"/>
          </a:xfrm>
          <a:prstGeom prst="rect">
            <a:avLst/>
          </a:prstGeom>
          <a:solidFill>
            <a:srgbClr val="FF8C0D"/>
          </a:solidFill>
          <a:ln w="28575">
            <a:noFill/>
            <a:miter lim="800000"/>
            <a:headEnd/>
            <a:tailEnd/>
          </a:ln>
        </p:spPr>
        <p:txBody>
          <a:bodyPr wrap="none" anchor="ctr"/>
          <a:lstStyle/>
          <a:p>
            <a:r>
              <a:rPr lang="en-US" sz="2400">
                <a:solidFill>
                  <a:srgbClr val="FFFFDD"/>
                </a:solidFill>
                <a:latin typeface="Arial" charset="0"/>
              </a:rPr>
              <a:t>The traditional cost</a:t>
            </a:r>
            <a:br>
              <a:rPr lang="en-US" sz="2400">
                <a:solidFill>
                  <a:srgbClr val="FFFFDD"/>
                </a:solidFill>
                <a:latin typeface="Arial" charset="0"/>
              </a:rPr>
            </a:br>
            <a:r>
              <a:rPr lang="en-US" sz="2400">
                <a:solidFill>
                  <a:srgbClr val="FFFFDD"/>
                </a:solidFill>
                <a:latin typeface="Arial" charset="0"/>
              </a:rPr>
              <a:t>system undercosts the</a:t>
            </a:r>
            <a:br>
              <a:rPr lang="en-US" sz="2400">
                <a:solidFill>
                  <a:srgbClr val="FFFFDD"/>
                </a:solidFill>
                <a:latin typeface="Arial" charset="0"/>
              </a:rPr>
            </a:br>
            <a:r>
              <a:rPr lang="en-US" sz="2400">
                <a:solidFill>
                  <a:srgbClr val="FFFFDD"/>
                </a:solidFill>
                <a:latin typeface="Arial" charset="0"/>
              </a:rPr>
              <a:t>custom compass</a:t>
            </a:r>
            <a:br>
              <a:rPr lang="en-US" sz="2400">
                <a:solidFill>
                  <a:srgbClr val="FFFFDD"/>
                </a:solidFill>
                <a:latin typeface="Arial" charset="0"/>
              </a:rPr>
            </a:br>
            <a:r>
              <a:rPr lang="en-US" sz="2400">
                <a:solidFill>
                  <a:srgbClr val="FFFFDD"/>
                </a:solidFill>
                <a:latin typeface="Arial" charset="0"/>
              </a:rPr>
              <a:t>housings and reports</a:t>
            </a:r>
            <a:br>
              <a:rPr lang="en-US" sz="2400">
                <a:solidFill>
                  <a:srgbClr val="FFFFDD"/>
                </a:solidFill>
                <a:latin typeface="Arial" charset="0"/>
              </a:rPr>
            </a:br>
            <a:r>
              <a:rPr lang="en-US" sz="2400">
                <a:solidFill>
                  <a:srgbClr val="FFFFDD"/>
                </a:solidFill>
                <a:latin typeface="Arial" charset="0"/>
              </a:rPr>
              <a:t>a higher product</a:t>
            </a:r>
            <a:br>
              <a:rPr lang="en-US" sz="2400">
                <a:solidFill>
                  <a:srgbClr val="FFFFDD"/>
                </a:solidFill>
                <a:latin typeface="Arial" charset="0"/>
              </a:rPr>
            </a:br>
            <a:r>
              <a:rPr lang="en-US" sz="2400">
                <a:solidFill>
                  <a:srgbClr val="FFFFDD"/>
                </a:solidFill>
                <a:latin typeface="Arial" charset="0"/>
              </a:rPr>
              <a:t>margin for this product.</a:t>
            </a:r>
          </a:p>
        </p:txBody>
      </p:sp>
    </p:spTree>
  </p:cSld>
  <p:clrMapOvr>
    <a:masterClrMapping/>
  </p:clrMapOvr>
  <p:transition>
    <p:strips dir="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lnSpc>
                <a:spcPct val="80000"/>
              </a:lnSpc>
            </a:pPr>
            <a:r>
              <a:rPr lang="en-US" smtClean="0"/>
              <a:t>Differences Between ABC and Traditional Product Costs</a:t>
            </a:r>
          </a:p>
        </p:txBody>
      </p:sp>
      <p:sp>
        <p:nvSpPr>
          <p:cNvPr id="47107" name="Rectangle 4"/>
          <p:cNvSpPr>
            <a:spLocks noChangeArrowheads="1"/>
          </p:cNvSpPr>
          <p:nvPr/>
        </p:nvSpPr>
        <p:spPr bwMode="auto">
          <a:xfrm>
            <a:off x="228600" y="1219200"/>
            <a:ext cx="8686800" cy="1371600"/>
          </a:xfrm>
          <a:prstGeom prst="rect">
            <a:avLst/>
          </a:prstGeom>
          <a:solidFill>
            <a:schemeClr val="accent1"/>
          </a:solidFill>
          <a:ln w="28575">
            <a:noFill/>
            <a:miter lim="800000"/>
            <a:headEnd/>
            <a:tailEnd/>
          </a:ln>
        </p:spPr>
        <p:txBody>
          <a:bodyPr wrap="none" anchor="ctr"/>
          <a:lstStyle/>
          <a:p>
            <a:pPr eaLnBrk="1" hangingPunct="1">
              <a:spcBef>
                <a:spcPct val="30000"/>
              </a:spcBef>
            </a:pPr>
            <a:r>
              <a:rPr lang="en-US">
                <a:solidFill>
                  <a:srgbClr val="FFFFDD"/>
                </a:solidFill>
              </a:rPr>
              <a:t>There are three reasons why the</a:t>
            </a:r>
            <a:br>
              <a:rPr lang="en-US">
                <a:solidFill>
                  <a:srgbClr val="FFFFDD"/>
                </a:solidFill>
              </a:rPr>
            </a:br>
            <a:r>
              <a:rPr lang="en-US">
                <a:solidFill>
                  <a:srgbClr val="FFFFDD"/>
                </a:solidFill>
              </a:rPr>
              <a:t>reported product margins for the two</a:t>
            </a:r>
            <a:br>
              <a:rPr lang="en-US">
                <a:solidFill>
                  <a:srgbClr val="FFFFDD"/>
                </a:solidFill>
              </a:rPr>
            </a:br>
            <a:r>
              <a:rPr lang="en-US">
                <a:solidFill>
                  <a:srgbClr val="FFFFDD"/>
                </a:solidFill>
              </a:rPr>
              <a:t>costing systems differ from one another.</a:t>
            </a:r>
          </a:p>
        </p:txBody>
      </p:sp>
      <p:sp>
        <p:nvSpPr>
          <p:cNvPr id="47108" name="Rectangle 5"/>
          <p:cNvSpPr>
            <a:spLocks noChangeArrowheads="1"/>
          </p:cNvSpPr>
          <p:nvPr/>
        </p:nvSpPr>
        <p:spPr bwMode="auto">
          <a:xfrm>
            <a:off x="228600" y="2819400"/>
            <a:ext cx="8686800" cy="2362200"/>
          </a:xfrm>
          <a:prstGeom prst="rect">
            <a:avLst/>
          </a:prstGeom>
          <a:solidFill>
            <a:srgbClr val="FF8C0D"/>
          </a:solidFill>
          <a:ln w="28575">
            <a:noFill/>
            <a:miter lim="800000"/>
            <a:headEnd/>
            <a:tailEnd/>
          </a:ln>
        </p:spPr>
        <p:txBody>
          <a:bodyPr wrap="none" anchor="ctr"/>
          <a:lstStyle/>
          <a:p>
            <a:pPr algn="l" eaLnBrk="1" hangingPunct="1">
              <a:spcBef>
                <a:spcPct val="30000"/>
              </a:spcBef>
            </a:pPr>
            <a:r>
              <a:rPr lang="en-US">
                <a:solidFill>
                  <a:srgbClr val="FFFFDD"/>
                </a:solidFill>
                <a:sym typeface="Wingdings" pitchFamily="2" charset="2"/>
              </a:rPr>
              <a:t>Traditional </a:t>
            </a:r>
            <a:r>
              <a:rPr lang="en-US">
                <a:solidFill>
                  <a:srgbClr val="FFFFDD"/>
                </a:solidFill>
              </a:rPr>
              <a:t>costing allocates all manufacturing</a:t>
            </a:r>
            <a:br>
              <a:rPr lang="en-US">
                <a:solidFill>
                  <a:srgbClr val="FFFFDD"/>
                </a:solidFill>
              </a:rPr>
            </a:br>
            <a:r>
              <a:rPr lang="en-US">
                <a:solidFill>
                  <a:srgbClr val="FFFFDD"/>
                </a:solidFill>
              </a:rPr>
              <a:t>    overhead to products. ABC costing only assigns</a:t>
            </a:r>
            <a:br>
              <a:rPr lang="en-US">
                <a:solidFill>
                  <a:srgbClr val="FFFFDD"/>
                </a:solidFill>
              </a:rPr>
            </a:br>
            <a:r>
              <a:rPr lang="en-US">
                <a:solidFill>
                  <a:srgbClr val="FFFFDD"/>
                </a:solidFill>
              </a:rPr>
              <a:t>    manufacturing overhead costs consumed by</a:t>
            </a:r>
            <a:br>
              <a:rPr lang="en-US">
                <a:solidFill>
                  <a:srgbClr val="FFFFDD"/>
                </a:solidFill>
              </a:rPr>
            </a:br>
            <a:r>
              <a:rPr lang="en-US">
                <a:solidFill>
                  <a:srgbClr val="FFFFDD"/>
                </a:solidFill>
              </a:rPr>
              <a:t>    products to those products. </a:t>
            </a:r>
          </a:p>
        </p:txBody>
      </p:sp>
    </p:spTree>
  </p:cSld>
  <p:clrMapOvr>
    <a:masterClrMapping/>
  </p:clrMapOvr>
  <p:transition>
    <p:cover dir="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26"/>
          <p:cNvSpPr>
            <a:spLocks noGrp="1" noChangeArrowheads="1"/>
          </p:cNvSpPr>
          <p:nvPr>
            <p:ph type="title"/>
          </p:nvPr>
        </p:nvSpPr>
        <p:spPr/>
        <p:txBody>
          <a:bodyPr/>
          <a:lstStyle/>
          <a:p>
            <a:pPr eaLnBrk="1" hangingPunct="1">
              <a:lnSpc>
                <a:spcPct val="80000"/>
              </a:lnSpc>
            </a:pPr>
            <a:r>
              <a:rPr lang="en-US" smtClean="0"/>
              <a:t>Differences Between ABC and Traditional Product Costs</a:t>
            </a:r>
          </a:p>
        </p:txBody>
      </p:sp>
      <p:sp>
        <p:nvSpPr>
          <p:cNvPr id="48131" name="Rectangle 1028"/>
          <p:cNvSpPr>
            <a:spLocks noChangeArrowheads="1"/>
          </p:cNvSpPr>
          <p:nvPr/>
        </p:nvSpPr>
        <p:spPr bwMode="auto">
          <a:xfrm>
            <a:off x="228600" y="2819400"/>
            <a:ext cx="8686800" cy="2362200"/>
          </a:xfrm>
          <a:prstGeom prst="rect">
            <a:avLst/>
          </a:prstGeom>
          <a:solidFill>
            <a:srgbClr val="FF8C0D"/>
          </a:solidFill>
          <a:ln w="28575">
            <a:noFill/>
            <a:miter lim="800000"/>
            <a:headEnd/>
            <a:tailEnd/>
          </a:ln>
        </p:spPr>
        <p:txBody>
          <a:bodyPr wrap="none" anchor="ctr"/>
          <a:lstStyle/>
          <a:p>
            <a:pPr algn="l" eaLnBrk="1" hangingPunct="1">
              <a:spcBef>
                <a:spcPct val="30000"/>
              </a:spcBef>
            </a:pPr>
            <a:r>
              <a:rPr lang="en-US">
                <a:solidFill>
                  <a:srgbClr val="FFFFDD"/>
                </a:solidFill>
                <a:sym typeface="Wingdings" pitchFamily="2" charset="2"/>
              </a:rPr>
              <a:t> Traditional </a:t>
            </a:r>
            <a:r>
              <a:rPr lang="en-US">
                <a:solidFill>
                  <a:srgbClr val="FFFFDD"/>
                </a:solidFill>
              </a:rPr>
              <a:t>costing allocates all manufacturing</a:t>
            </a:r>
            <a:br>
              <a:rPr lang="en-US">
                <a:solidFill>
                  <a:srgbClr val="FFFFDD"/>
                </a:solidFill>
              </a:rPr>
            </a:br>
            <a:r>
              <a:rPr lang="en-US">
                <a:solidFill>
                  <a:srgbClr val="FFFFDD"/>
                </a:solidFill>
              </a:rPr>
              <a:t>     overhead costs using a volume-related allocation</a:t>
            </a:r>
            <a:br>
              <a:rPr lang="en-US">
                <a:solidFill>
                  <a:srgbClr val="FFFFDD"/>
                </a:solidFill>
              </a:rPr>
            </a:br>
            <a:r>
              <a:rPr lang="en-US">
                <a:solidFill>
                  <a:srgbClr val="FFFFDD"/>
                </a:solidFill>
              </a:rPr>
              <a:t>     base.  ABC costing also uses non-volume related</a:t>
            </a:r>
            <a:br>
              <a:rPr lang="en-US">
                <a:solidFill>
                  <a:srgbClr val="FFFFDD"/>
                </a:solidFill>
              </a:rPr>
            </a:br>
            <a:r>
              <a:rPr lang="en-US">
                <a:solidFill>
                  <a:srgbClr val="FFFFDD"/>
                </a:solidFill>
              </a:rPr>
              <a:t>     allocation bases.  </a:t>
            </a:r>
          </a:p>
        </p:txBody>
      </p:sp>
      <p:sp>
        <p:nvSpPr>
          <p:cNvPr id="48132" name="Rectangle 1029"/>
          <p:cNvSpPr>
            <a:spLocks noChangeArrowheads="1"/>
          </p:cNvSpPr>
          <p:nvPr/>
        </p:nvSpPr>
        <p:spPr bwMode="auto">
          <a:xfrm>
            <a:off x="228600" y="1219200"/>
            <a:ext cx="8686800" cy="1371600"/>
          </a:xfrm>
          <a:prstGeom prst="rect">
            <a:avLst/>
          </a:prstGeom>
          <a:solidFill>
            <a:schemeClr val="accent1"/>
          </a:solidFill>
          <a:ln w="28575">
            <a:noFill/>
            <a:miter lim="800000"/>
            <a:headEnd/>
            <a:tailEnd/>
          </a:ln>
        </p:spPr>
        <p:txBody>
          <a:bodyPr wrap="none" anchor="ctr"/>
          <a:lstStyle/>
          <a:p>
            <a:pPr eaLnBrk="1" hangingPunct="1">
              <a:spcBef>
                <a:spcPct val="30000"/>
              </a:spcBef>
            </a:pPr>
            <a:r>
              <a:rPr lang="en-US">
                <a:solidFill>
                  <a:srgbClr val="FFFFDD"/>
                </a:solidFill>
              </a:rPr>
              <a:t>There are three reasons why the</a:t>
            </a:r>
            <a:br>
              <a:rPr lang="en-US">
                <a:solidFill>
                  <a:srgbClr val="FFFFDD"/>
                </a:solidFill>
              </a:rPr>
            </a:br>
            <a:r>
              <a:rPr lang="en-US">
                <a:solidFill>
                  <a:srgbClr val="FFFFDD"/>
                </a:solidFill>
              </a:rPr>
              <a:t>reported product margins for the two</a:t>
            </a:r>
            <a:br>
              <a:rPr lang="en-US">
                <a:solidFill>
                  <a:srgbClr val="FFFFDD"/>
                </a:solidFill>
              </a:rPr>
            </a:br>
            <a:r>
              <a:rPr lang="en-US">
                <a:solidFill>
                  <a:srgbClr val="FFFFDD"/>
                </a:solidFill>
              </a:rPr>
              <a:t>costing systems differ from one another.</a:t>
            </a:r>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26"/>
          <p:cNvSpPr>
            <a:spLocks noGrp="1" noChangeArrowheads="1"/>
          </p:cNvSpPr>
          <p:nvPr>
            <p:ph type="title"/>
          </p:nvPr>
        </p:nvSpPr>
        <p:spPr/>
        <p:txBody>
          <a:bodyPr/>
          <a:lstStyle/>
          <a:p>
            <a:pPr eaLnBrk="1" hangingPunct="1">
              <a:lnSpc>
                <a:spcPct val="80000"/>
              </a:lnSpc>
            </a:pPr>
            <a:r>
              <a:rPr lang="en-US" smtClean="0"/>
              <a:t>Differences Between ABC and Traditional Product Costs</a:t>
            </a:r>
          </a:p>
        </p:txBody>
      </p:sp>
      <p:sp>
        <p:nvSpPr>
          <p:cNvPr id="49155" name="Rectangle 1028"/>
          <p:cNvSpPr>
            <a:spLocks noChangeArrowheads="1"/>
          </p:cNvSpPr>
          <p:nvPr/>
        </p:nvSpPr>
        <p:spPr bwMode="auto">
          <a:xfrm>
            <a:off x="228600" y="2743200"/>
            <a:ext cx="8686800" cy="3352800"/>
          </a:xfrm>
          <a:prstGeom prst="rect">
            <a:avLst/>
          </a:prstGeom>
          <a:solidFill>
            <a:srgbClr val="FF8C0D"/>
          </a:solidFill>
          <a:ln w="28575">
            <a:solidFill>
              <a:srgbClr val="FFFFDD"/>
            </a:solidFill>
            <a:miter lim="800000"/>
            <a:headEnd/>
            <a:tailEnd/>
          </a:ln>
        </p:spPr>
        <p:txBody>
          <a:bodyPr wrap="none" anchor="ctr"/>
          <a:lstStyle/>
          <a:p>
            <a:pPr algn="l" eaLnBrk="1" hangingPunct="1">
              <a:spcBef>
                <a:spcPct val="30000"/>
              </a:spcBef>
            </a:pPr>
            <a:r>
              <a:rPr lang="en-US">
                <a:solidFill>
                  <a:srgbClr val="FFFFDD"/>
                </a:solidFill>
                <a:sym typeface="Wingdings" pitchFamily="2" charset="2"/>
              </a:rPr>
              <a:t> Traditional costing disregards selling and</a:t>
            </a:r>
            <a:br>
              <a:rPr lang="en-US">
                <a:solidFill>
                  <a:srgbClr val="FFFFDD"/>
                </a:solidFill>
                <a:sym typeface="Wingdings" pitchFamily="2" charset="2"/>
              </a:rPr>
            </a:br>
            <a:r>
              <a:rPr lang="en-US">
                <a:solidFill>
                  <a:srgbClr val="FFFFDD"/>
                </a:solidFill>
                <a:sym typeface="Wingdings" pitchFamily="2" charset="2"/>
              </a:rPr>
              <a:t>    administrative expenses because they are</a:t>
            </a:r>
            <a:br>
              <a:rPr lang="en-US">
                <a:solidFill>
                  <a:srgbClr val="FFFFDD"/>
                </a:solidFill>
                <a:sym typeface="Wingdings" pitchFamily="2" charset="2"/>
              </a:rPr>
            </a:br>
            <a:r>
              <a:rPr lang="en-US">
                <a:solidFill>
                  <a:srgbClr val="FFFFDD"/>
                </a:solidFill>
                <a:sym typeface="Wingdings" pitchFamily="2" charset="2"/>
              </a:rPr>
              <a:t>    assumed to be period expenses. ABC costing</a:t>
            </a:r>
            <a:br>
              <a:rPr lang="en-US">
                <a:solidFill>
                  <a:srgbClr val="FFFFDD"/>
                </a:solidFill>
                <a:sym typeface="Wingdings" pitchFamily="2" charset="2"/>
              </a:rPr>
            </a:br>
            <a:r>
              <a:rPr lang="en-US">
                <a:solidFill>
                  <a:srgbClr val="FFFFDD"/>
                </a:solidFill>
                <a:sym typeface="Wingdings" pitchFamily="2" charset="2"/>
              </a:rPr>
              <a:t>    directly traces shipping costs to products and</a:t>
            </a:r>
            <a:br>
              <a:rPr lang="en-US">
                <a:solidFill>
                  <a:srgbClr val="FFFFDD"/>
                </a:solidFill>
                <a:sym typeface="Wingdings" pitchFamily="2" charset="2"/>
              </a:rPr>
            </a:br>
            <a:r>
              <a:rPr lang="en-US">
                <a:solidFill>
                  <a:srgbClr val="FFFFDD"/>
                </a:solidFill>
                <a:sym typeface="Wingdings" pitchFamily="2" charset="2"/>
              </a:rPr>
              <a:t>    includes nonmanufacturing overhead costs caused</a:t>
            </a:r>
            <a:br>
              <a:rPr lang="en-US">
                <a:solidFill>
                  <a:srgbClr val="FFFFDD"/>
                </a:solidFill>
                <a:sym typeface="Wingdings" pitchFamily="2" charset="2"/>
              </a:rPr>
            </a:br>
            <a:r>
              <a:rPr lang="en-US">
                <a:solidFill>
                  <a:srgbClr val="FFFFDD"/>
                </a:solidFill>
                <a:sym typeface="Wingdings" pitchFamily="2" charset="2"/>
              </a:rPr>
              <a:t>    by products in the activity cost pools that are</a:t>
            </a:r>
            <a:br>
              <a:rPr lang="en-US">
                <a:solidFill>
                  <a:srgbClr val="FFFFDD"/>
                </a:solidFill>
                <a:sym typeface="Wingdings" pitchFamily="2" charset="2"/>
              </a:rPr>
            </a:br>
            <a:r>
              <a:rPr lang="en-US">
                <a:solidFill>
                  <a:srgbClr val="FFFFDD"/>
                </a:solidFill>
                <a:sym typeface="Wingdings" pitchFamily="2" charset="2"/>
              </a:rPr>
              <a:t>    assigned to products.</a:t>
            </a:r>
            <a:endParaRPr lang="en-US">
              <a:solidFill>
                <a:srgbClr val="FFFFDD"/>
              </a:solidFill>
            </a:endParaRPr>
          </a:p>
        </p:txBody>
      </p:sp>
      <p:sp>
        <p:nvSpPr>
          <p:cNvPr id="49156" name="Rectangle 1029"/>
          <p:cNvSpPr>
            <a:spLocks noChangeArrowheads="1"/>
          </p:cNvSpPr>
          <p:nvPr/>
        </p:nvSpPr>
        <p:spPr bwMode="auto">
          <a:xfrm>
            <a:off x="228600" y="1219200"/>
            <a:ext cx="8686800" cy="1371600"/>
          </a:xfrm>
          <a:prstGeom prst="rect">
            <a:avLst/>
          </a:prstGeom>
          <a:solidFill>
            <a:schemeClr val="accent1"/>
          </a:solidFill>
          <a:ln w="28575">
            <a:solidFill>
              <a:srgbClr val="FFFFDD"/>
            </a:solidFill>
            <a:miter lim="800000"/>
            <a:headEnd/>
            <a:tailEnd/>
          </a:ln>
        </p:spPr>
        <p:txBody>
          <a:bodyPr wrap="none" anchor="ctr"/>
          <a:lstStyle/>
          <a:p>
            <a:pPr eaLnBrk="1" hangingPunct="1">
              <a:spcBef>
                <a:spcPct val="30000"/>
              </a:spcBef>
            </a:pPr>
            <a:r>
              <a:rPr lang="en-US">
                <a:solidFill>
                  <a:srgbClr val="FFFFDD"/>
                </a:solidFill>
              </a:rPr>
              <a:t>There are three reasons why the</a:t>
            </a:r>
            <a:br>
              <a:rPr lang="en-US">
                <a:solidFill>
                  <a:srgbClr val="FFFFDD"/>
                </a:solidFill>
              </a:rPr>
            </a:br>
            <a:r>
              <a:rPr lang="en-US">
                <a:solidFill>
                  <a:srgbClr val="FFFFDD"/>
                </a:solidFill>
              </a:rPr>
              <a:t>reported product margins for the two</a:t>
            </a:r>
            <a:br>
              <a:rPr lang="en-US">
                <a:solidFill>
                  <a:srgbClr val="FFFFDD"/>
                </a:solidFill>
              </a:rPr>
            </a:br>
            <a:r>
              <a:rPr lang="en-US">
                <a:solidFill>
                  <a:srgbClr val="FFFFDD"/>
                </a:solidFill>
              </a:rPr>
              <a:t>costing systems differ from one another.</a:t>
            </a: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z="2100" smtClean="0"/>
              <a:t>Targeting Process Improvement</a:t>
            </a:r>
          </a:p>
        </p:txBody>
      </p:sp>
      <p:sp>
        <p:nvSpPr>
          <p:cNvPr id="50179" name="Text Box 3"/>
          <p:cNvSpPr txBox="1">
            <a:spLocks noChangeArrowheads="1"/>
          </p:cNvSpPr>
          <p:nvPr/>
        </p:nvSpPr>
        <p:spPr bwMode="auto">
          <a:xfrm>
            <a:off x="2090738" y="1219200"/>
            <a:ext cx="4953000" cy="1431925"/>
          </a:xfrm>
          <a:prstGeom prst="rect">
            <a:avLst/>
          </a:prstGeom>
          <a:solidFill>
            <a:schemeClr val="accent1"/>
          </a:solidFill>
          <a:ln w="9525">
            <a:noFill/>
            <a:miter lim="800000"/>
            <a:headEnd/>
            <a:tailEnd/>
          </a:ln>
        </p:spPr>
        <p:txBody>
          <a:bodyPr>
            <a:spAutoFit/>
          </a:bodyPr>
          <a:lstStyle/>
          <a:p>
            <a:pPr eaLnBrk="1" hangingPunct="1">
              <a:spcBef>
                <a:spcPct val="50000"/>
              </a:spcBef>
            </a:pPr>
            <a:r>
              <a:rPr lang="en-US">
                <a:solidFill>
                  <a:srgbClr val="FFFFDD"/>
                </a:solidFill>
              </a:rPr>
              <a:t>Activity-based management is used in conjunction with ABC to identify areas that would benefit from process improvements.</a:t>
            </a:r>
          </a:p>
        </p:txBody>
      </p:sp>
      <p:sp>
        <p:nvSpPr>
          <p:cNvPr id="50180" name="Text Box 4"/>
          <p:cNvSpPr txBox="1">
            <a:spLocks noChangeArrowheads="1"/>
          </p:cNvSpPr>
          <p:nvPr/>
        </p:nvSpPr>
        <p:spPr bwMode="auto">
          <a:xfrm>
            <a:off x="3810000" y="2968625"/>
            <a:ext cx="5181600" cy="2436813"/>
          </a:xfrm>
          <a:prstGeom prst="rect">
            <a:avLst/>
          </a:prstGeom>
          <a:solidFill>
            <a:srgbClr val="FF8C0D"/>
          </a:solidFill>
          <a:ln w="28575">
            <a:noFill/>
            <a:miter lim="800000"/>
            <a:headEnd/>
            <a:tailEnd/>
          </a:ln>
        </p:spPr>
        <p:txBody>
          <a:bodyPr>
            <a:spAutoFit/>
          </a:bodyPr>
          <a:lstStyle/>
          <a:p>
            <a:pPr eaLnBrk="1" hangingPunct="1">
              <a:spcBef>
                <a:spcPct val="50000"/>
              </a:spcBef>
            </a:pPr>
            <a:r>
              <a:rPr lang="en-US">
                <a:solidFill>
                  <a:srgbClr val="FFFFDD"/>
                </a:solidFill>
              </a:rPr>
              <a:t>While the theory of constraints approach discussed in Chapter 1</a:t>
            </a:r>
            <a:br>
              <a:rPr lang="en-US">
                <a:solidFill>
                  <a:srgbClr val="FFFFDD"/>
                </a:solidFill>
              </a:rPr>
            </a:br>
            <a:r>
              <a:rPr lang="en-US">
                <a:solidFill>
                  <a:srgbClr val="FFFFDD"/>
                </a:solidFill>
              </a:rPr>
              <a:t>is a powerful tool for targeting improvement efforts, activity rates can also provide valuable clues on where to focus improvement efforts.</a:t>
            </a:r>
          </a:p>
        </p:txBody>
      </p:sp>
      <p:pic>
        <p:nvPicPr>
          <p:cNvPr id="50181" name="Picture 5" descr="bd10498_"/>
          <p:cNvPicPr>
            <a:picLocks noChangeAspect="1" noChangeArrowheads="1"/>
          </p:cNvPicPr>
          <p:nvPr/>
        </p:nvPicPr>
        <p:blipFill>
          <a:blip r:embed="rId3"/>
          <a:srcRect/>
          <a:stretch>
            <a:fillRect/>
          </a:stretch>
        </p:blipFill>
        <p:spPr bwMode="auto">
          <a:xfrm>
            <a:off x="800100" y="3048000"/>
            <a:ext cx="2193925" cy="2362200"/>
          </a:xfrm>
          <a:prstGeom prst="rect">
            <a:avLst/>
          </a:prstGeom>
          <a:noFill/>
          <a:ln w="9525">
            <a:noFill/>
            <a:miter lim="800000"/>
            <a:headEnd/>
            <a:tailEnd/>
          </a:ln>
        </p:spPr>
      </p:pic>
      <p:sp>
        <p:nvSpPr>
          <p:cNvPr id="50182" name="Text Box 7"/>
          <p:cNvSpPr txBox="1">
            <a:spLocks noChangeArrowheads="1"/>
          </p:cNvSpPr>
          <p:nvPr/>
        </p:nvSpPr>
        <p:spPr bwMode="auto">
          <a:xfrm>
            <a:off x="228600" y="5608638"/>
            <a:ext cx="7696200" cy="1096962"/>
          </a:xfrm>
          <a:prstGeom prst="rect">
            <a:avLst/>
          </a:prstGeom>
          <a:solidFill>
            <a:srgbClr val="CCCCCC"/>
          </a:solidFill>
          <a:ln w="9525">
            <a:noFill/>
            <a:miter lim="800000"/>
            <a:headEnd/>
            <a:tailEnd/>
          </a:ln>
        </p:spPr>
        <p:txBody>
          <a:bodyPr>
            <a:spAutoFit/>
          </a:bodyPr>
          <a:lstStyle/>
          <a:p>
            <a:pPr>
              <a:spcBef>
                <a:spcPct val="50000"/>
              </a:spcBef>
            </a:pPr>
            <a:r>
              <a:rPr lang="en-US"/>
              <a:t>Benchmarking </a:t>
            </a:r>
            <a:r>
              <a:rPr lang="en-US">
                <a:cs typeface="Times New Roman" pitchFamily="18" charset="0"/>
              </a:rPr>
              <a:t>can be used to compare activity cost information with world-class standards of performance achieved by other organizations.</a:t>
            </a:r>
            <a:endParaRPr lang="en-US"/>
          </a:p>
        </p:txBody>
      </p:sp>
    </p:spTree>
  </p:cSld>
  <p:clrMapOvr>
    <a:masterClrMapping/>
  </p:clrMapOvr>
  <p:transition spd="med">
    <p:strips dir="r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z="2000" smtClean="0"/>
              <a:t>Activity-Based Costing and External Reporting</a:t>
            </a:r>
          </a:p>
        </p:txBody>
      </p:sp>
      <p:sp>
        <p:nvSpPr>
          <p:cNvPr id="51203" name="Text Box 3"/>
          <p:cNvSpPr txBox="1">
            <a:spLocks noChangeArrowheads="1"/>
          </p:cNvSpPr>
          <p:nvPr/>
        </p:nvSpPr>
        <p:spPr bwMode="auto">
          <a:xfrm>
            <a:off x="1981200" y="1447800"/>
            <a:ext cx="5181600" cy="762000"/>
          </a:xfrm>
          <a:prstGeom prst="rect">
            <a:avLst/>
          </a:prstGeom>
          <a:solidFill>
            <a:schemeClr val="accent1"/>
          </a:solidFill>
          <a:ln w="28575">
            <a:noFill/>
            <a:miter lim="800000"/>
            <a:headEnd/>
            <a:tailEnd/>
          </a:ln>
        </p:spPr>
        <p:txBody>
          <a:bodyPr>
            <a:spAutoFit/>
          </a:bodyPr>
          <a:lstStyle/>
          <a:p>
            <a:pPr algn="l" eaLnBrk="1" hangingPunct="1">
              <a:spcBef>
                <a:spcPct val="50000"/>
              </a:spcBef>
            </a:pPr>
            <a:r>
              <a:rPr lang="en-US">
                <a:solidFill>
                  <a:srgbClr val="FFFFDD"/>
                </a:solidFill>
              </a:rPr>
              <a:t>Most companies do not use ABC</a:t>
            </a:r>
            <a:br>
              <a:rPr lang="en-US">
                <a:solidFill>
                  <a:srgbClr val="FFFFDD"/>
                </a:solidFill>
              </a:rPr>
            </a:br>
            <a:r>
              <a:rPr lang="en-US">
                <a:solidFill>
                  <a:srgbClr val="FFFFDD"/>
                </a:solidFill>
              </a:rPr>
              <a:t>for external reporting because . . .</a:t>
            </a:r>
          </a:p>
        </p:txBody>
      </p:sp>
      <p:sp>
        <p:nvSpPr>
          <p:cNvPr id="51204" name="Text Box 4"/>
          <p:cNvSpPr txBox="1">
            <a:spLocks noChangeArrowheads="1"/>
          </p:cNvSpPr>
          <p:nvPr/>
        </p:nvSpPr>
        <p:spPr bwMode="auto">
          <a:xfrm>
            <a:off x="914400" y="2687638"/>
            <a:ext cx="7315200" cy="3276600"/>
          </a:xfrm>
          <a:prstGeom prst="rect">
            <a:avLst/>
          </a:prstGeom>
          <a:solidFill>
            <a:srgbClr val="FF8C0D"/>
          </a:solidFill>
          <a:ln w="28575">
            <a:noFill/>
            <a:miter lim="800000"/>
            <a:headEnd/>
            <a:tailEnd/>
          </a:ln>
        </p:spPr>
        <p:txBody>
          <a:bodyPr>
            <a:spAutoFit/>
          </a:bodyPr>
          <a:lstStyle/>
          <a:p>
            <a:pPr marL="457200" indent="-457200" algn="l" eaLnBrk="1" hangingPunct="1">
              <a:spcBef>
                <a:spcPct val="50000"/>
              </a:spcBef>
              <a:buFontTx/>
              <a:buAutoNum type="arabicPeriod"/>
            </a:pPr>
            <a:r>
              <a:rPr lang="en-US">
                <a:solidFill>
                  <a:srgbClr val="FFFFDD"/>
                </a:solidFill>
              </a:rPr>
              <a:t>External reports are less detailed than internal reports.</a:t>
            </a:r>
          </a:p>
          <a:p>
            <a:pPr marL="457200" indent="-457200" algn="l" eaLnBrk="1" hangingPunct="1">
              <a:spcBef>
                <a:spcPct val="50000"/>
              </a:spcBef>
              <a:buFontTx/>
              <a:buAutoNum type="arabicPeriod"/>
            </a:pPr>
            <a:r>
              <a:rPr lang="en-US">
                <a:solidFill>
                  <a:srgbClr val="FFFFDD"/>
                </a:solidFill>
              </a:rPr>
              <a:t>It may be difficult to make changes to the company’s accounting system.</a:t>
            </a:r>
          </a:p>
          <a:p>
            <a:pPr marL="457200" indent="-457200" algn="l" eaLnBrk="1" hangingPunct="1">
              <a:spcBef>
                <a:spcPct val="50000"/>
              </a:spcBef>
              <a:buFontTx/>
              <a:buAutoNum type="arabicPeriod"/>
            </a:pPr>
            <a:r>
              <a:rPr lang="en-US">
                <a:solidFill>
                  <a:srgbClr val="FFFFDD"/>
                </a:solidFill>
              </a:rPr>
              <a:t>ABC does not conform to GAAP.</a:t>
            </a:r>
          </a:p>
          <a:p>
            <a:pPr marL="457200" indent="-457200" algn="l" eaLnBrk="1" hangingPunct="1">
              <a:spcBef>
                <a:spcPct val="50000"/>
              </a:spcBef>
              <a:buFontTx/>
              <a:buAutoNum type="arabicPeriod"/>
            </a:pPr>
            <a:r>
              <a:rPr lang="en-US">
                <a:solidFill>
                  <a:srgbClr val="FFFFDD"/>
                </a:solidFill>
              </a:rPr>
              <a:t>Auditors may be suspect of the subjective allocation process based on interviews with employees.</a:t>
            </a:r>
          </a:p>
        </p:txBody>
      </p:sp>
    </p:spTree>
  </p:cSld>
  <p:clrMapOvr>
    <a:masterClrMapping/>
  </p:clrMapOvr>
  <p:transition spd="med">
    <p:randomBar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ABC Limitations</a:t>
            </a:r>
          </a:p>
        </p:txBody>
      </p:sp>
      <p:sp>
        <p:nvSpPr>
          <p:cNvPr id="586755" name="AutoShape 3"/>
          <p:cNvSpPr>
            <a:spLocks noChangeArrowheads="1"/>
          </p:cNvSpPr>
          <p:nvPr/>
        </p:nvSpPr>
        <p:spPr bwMode="auto">
          <a:xfrm>
            <a:off x="533400" y="1752600"/>
            <a:ext cx="3276600" cy="1143000"/>
          </a:xfrm>
          <a:prstGeom prst="roundRect">
            <a:avLst>
              <a:gd name="adj" fmla="val 16667"/>
            </a:avLst>
          </a:prstGeom>
          <a:solidFill>
            <a:schemeClr val="accent1"/>
          </a:solidFill>
          <a:ln w="28575">
            <a:noFill/>
            <a:round/>
            <a:headEnd/>
            <a:tailEnd/>
          </a:ln>
        </p:spPr>
        <p:txBody>
          <a:bodyPr wrap="none" anchor="ctr"/>
          <a:lstStyle/>
          <a:p>
            <a:r>
              <a:rPr lang="en-US">
                <a:solidFill>
                  <a:srgbClr val="FFFFFF"/>
                </a:solidFill>
              </a:rPr>
              <a:t>Substantial resources</a:t>
            </a:r>
            <a:br>
              <a:rPr lang="en-US">
                <a:solidFill>
                  <a:srgbClr val="FFFFFF"/>
                </a:solidFill>
              </a:rPr>
            </a:br>
            <a:r>
              <a:rPr lang="en-US">
                <a:solidFill>
                  <a:srgbClr val="FFFFFF"/>
                </a:solidFill>
              </a:rPr>
              <a:t>required to implement</a:t>
            </a:r>
            <a:br>
              <a:rPr lang="en-US">
                <a:solidFill>
                  <a:srgbClr val="FFFFFF"/>
                </a:solidFill>
              </a:rPr>
            </a:br>
            <a:r>
              <a:rPr lang="en-US">
                <a:solidFill>
                  <a:srgbClr val="FFFFFF"/>
                </a:solidFill>
              </a:rPr>
              <a:t>and maintain.</a:t>
            </a:r>
          </a:p>
        </p:txBody>
      </p:sp>
      <p:sp>
        <p:nvSpPr>
          <p:cNvPr id="586756" name="AutoShape 4"/>
          <p:cNvSpPr>
            <a:spLocks noChangeArrowheads="1"/>
          </p:cNvSpPr>
          <p:nvPr/>
        </p:nvSpPr>
        <p:spPr bwMode="auto">
          <a:xfrm>
            <a:off x="5257800" y="1752600"/>
            <a:ext cx="3276600" cy="1143000"/>
          </a:xfrm>
          <a:prstGeom prst="roundRect">
            <a:avLst>
              <a:gd name="adj" fmla="val 16667"/>
            </a:avLst>
          </a:prstGeom>
          <a:solidFill>
            <a:schemeClr val="hlink"/>
          </a:solidFill>
          <a:ln w="28575">
            <a:noFill/>
            <a:round/>
            <a:headEnd/>
            <a:tailEnd/>
          </a:ln>
        </p:spPr>
        <p:txBody>
          <a:bodyPr wrap="none" anchor="ctr"/>
          <a:lstStyle/>
          <a:p>
            <a:r>
              <a:rPr lang="en-US">
                <a:solidFill>
                  <a:srgbClr val="FFFFFF"/>
                </a:solidFill>
              </a:rPr>
              <a:t>Resistance to</a:t>
            </a:r>
            <a:br>
              <a:rPr lang="en-US">
                <a:solidFill>
                  <a:srgbClr val="FFFFFF"/>
                </a:solidFill>
              </a:rPr>
            </a:br>
            <a:r>
              <a:rPr lang="en-US">
                <a:solidFill>
                  <a:srgbClr val="FFFFFF"/>
                </a:solidFill>
              </a:rPr>
              <a:t>unfamiliar numbers</a:t>
            </a:r>
            <a:br>
              <a:rPr lang="en-US">
                <a:solidFill>
                  <a:srgbClr val="FFFFFF"/>
                </a:solidFill>
              </a:rPr>
            </a:br>
            <a:r>
              <a:rPr lang="en-US">
                <a:solidFill>
                  <a:srgbClr val="FFFFFF"/>
                </a:solidFill>
              </a:rPr>
              <a:t>and reports.</a:t>
            </a:r>
          </a:p>
        </p:txBody>
      </p:sp>
      <p:sp>
        <p:nvSpPr>
          <p:cNvPr id="586757" name="AutoShape 5"/>
          <p:cNvSpPr>
            <a:spLocks noChangeArrowheads="1"/>
          </p:cNvSpPr>
          <p:nvPr/>
        </p:nvSpPr>
        <p:spPr bwMode="auto">
          <a:xfrm>
            <a:off x="533400" y="3581400"/>
            <a:ext cx="3276600" cy="1143000"/>
          </a:xfrm>
          <a:prstGeom prst="roundRect">
            <a:avLst>
              <a:gd name="adj" fmla="val 16667"/>
            </a:avLst>
          </a:prstGeom>
          <a:solidFill>
            <a:srgbClr val="CCCCCC"/>
          </a:solidFill>
          <a:ln w="28575">
            <a:noFill/>
            <a:round/>
            <a:headEnd/>
            <a:tailEnd/>
          </a:ln>
        </p:spPr>
        <p:txBody>
          <a:bodyPr wrap="none" anchor="ctr"/>
          <a:lstStyle/>
          <a:p>
            <a:r>
              <a:rPr lang="en-US"/>
              <a:t>Desire to fully</a:t>
            </a:r>
            <a:br>
              <a:rPr lang="en-US"/>
            </a:br>
            <a:r>
              <a:rPr lang="en-US"/>
              <a:t>allocate all costs</a:t>
            </a:r>
            <a:br>
              <a:rPr lang="en-US"/>
            </a:br>
            <a:r>
              <a:rPr lang="en-US"/>
              <a:t>to products.</a:t>
            </a:r>
          </a:p>
        </p:txBody>
      </p:sp>
      <p:sp>
        <p:nvSpPr>
          <p:cNvPr id="586758" name="AutoShape 6"/>
          <p:cNvSpPr>
            <a:spLocks noChangeArrowheads="1"/>
          </p:cNvSpPr>
          <p:nvPr/>
        </p:nvSpPr>
        <p:spPr bwMode="auto">
          <a:xfrm>
            <a:off x="5257800" y="3581400"/>
            <a:ext cx="3276600" cy="1143000"/>
          </a:xfrm>
          <a:prstGeom prst="roundRect">
            <a:avLst>
              <a:gd name="adj" fmla="val 16667"/>
            </a:avLst>
          </a:prstGeom>
          <a:solidFill>
            <a:schemeClr val="accent1"/>
          </a:solidFill>
          <a:ln w="28575">
            <a:noFill/>
            <a:round/>
            <a:headEnd/>
            <a:tailEnd/>
          </a:ln>
        </p:spPr>
        <p:txBody>
          <a:bodyPr wrap="none" anchor="ctr"/>
          <a:lstStyle/>
          <a:p>
            <a:r>
              <a:rPr lang="en-US">
                <a:solidFill>
                  <a:srgbClr val="FFFFFF"/>
                </a:solidFill>
              </a:rPr>
              <a:t>Potential</a:t>
            </a:r>
            <a:br>
              <a:rPr lang="en-US">
                <a:solidFill>
                  <a:srgbClr val="FFFFFF"/>
                </a:solidFill>
              </a:rPr>
            </a:br>
            <a:r>
              <a:rPr lang="en-US">
                <a:solidFill>
                  <a:srgbClr val="FFFFFF"/>
                </a:solidFill>
              </a:rPr>
              <a:t>misinterpretation of</a:t>
            </a:r>
            <a:br>
              <a:rPr lang="en-US">
                <a:solidFill>
                  <a:srgbClr val="FFFFFF"/>
                </a:solidFill>
              </a:rPr>
            </a:br>
            <a:r>
              <a:rPr lang="en-US">
                <a:solidFill>
                  <a:srgbClr val="FFFFFF"/>
                </a:solidFill>
              </a:rPr>
              <a:t>unfamiliar numbers.</a:t>
            </a:r>
          </a:p>
        </p:txBody>
      </p:sp>
      <p:sp>
        <p:nvSpPr>
          <p:cNvPr id="586759" name="AutoShape 7"/>
          <p:cNvSpPr>
            <a:spLocks noChangeArrowheads="1"/>
          </p:cNvSpPr>
          <p:nvPr/>
        </p:nvSpPr>
        <p:spPr bwMode="auto">
          <a:xfrm>
            <a:off x="2743200" y="5181600"/>
            <a:ext cx="3657600" cy="1143000"/>
          </a:xfrm>
          <a:prstGeom prst="roundRect">
            <a:avLst>
              <a:gd name="adj" fmla="val 16667"/>
            </a:avLst>
          </a:prstGeom>
          <a:solidFill>
            <a:srgbClr val="CCCCCC"/>
          </a:solidFill>
          <a:ln w="28575">
            <a:noFill/>
            <a:round/>
            <a:headEnd/>
            <a:tailEnd/>
          </a:ln>
        </p:spPr>
        <p:txBody>
          <a:bodyPr wrap="none" anchor="ctr"/>
          <a:lstStyle/>
          <a:p>
            <a:r>
              <a:rPr lang="en-US"/>
              <a:t>Does not conform to</a:t>
            </a:r>
            <a:br>
              <a:rPr lang="en-US"/>
            </a:br>
            <a:r>
              <a:rPr lang="en-US"/>
              <a:t>GAAP.  Two costing</a:t>
            </a:r>
            <a:br>
              <a:rPr lang="en-US"/>
            </a:br>
            <a:r>
              <a:rPr lang="en-US"/>
              <a:t>systems may be needed.</a:t>
            </a:r>
          </a:p>
        </p:txBody>
      </p:sp>
      <p:pic>
        <p:nvPicPr>
          <p:cNvPr id="52232" name="Picture 8" descr="hh01734_"/>
          <p:cNvPicPr>
            <a:picLocks noChangeAspect="1" noChangeArrowheads="1"/>
          </p:cNvPicPr>
          <p:nvPr/>
        </p:nvPicPr>
        <p:blipFill>
          <a:blip r:embed="rId3"/>
          <a:srcRect/>
          <a:stretch>
            <a:fillRect/>
          </a:stretch>
        </p:blipFill>
        <p:spPr bwMode="auto">
          <a:xfrm>
            <a:off x="7239000" y="5105400"/>
            <a:ext cx="1727200" cy="1371600"/>
          </a:xfrm>
          <a:prstGeom prst="rect">
            <a:avLst/>
          </a:prstGeom>
          <a:noFill/>
          <a:ln w="9525">
            <a:noFill/>
            <a:miter lim="800000"/>
            <a:headEnd/>
            <a:tailEnd/>
          </a:ln>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586755"/>
                                        </p:tgtEl>
                                        <p:attrNameLst>
                                          <p:attrName>style.visibility</p:attrName>
                                        </p:attrNameLst>
                                      </p:cBhvr>
                                      <p:to>
                                        <p:strVal val="visible"/>
                                      </p:to>
                                    </p:set>
                                    <p:anim calcmode="lin" valueType="num">
                                      <p:cBhvr>
                                        <p:cTn id="7" dur="500" fill="hold"/>
                                        <p:tgtEl>
                                          <p:spTgt spid="586755"/>
                                        </p:tgtEl>
                                        <p:attrNameLst>
                                          <p:attrName>ppt_w</p:attrName>
                                        </p:attrNameLst>
                                      </p:cBhvr>
                                      <p:tavLst>
                                        <p:tav tm="0">
                                          <p:val>
                                            <p:fltVal val="0"/>
                                          </p:val>
                                        </p:tav>
                                        <p:tav tm="100000">
                                          <p:val>
                                            <p:strVal val="#ppt_w"/>
                                          </p:val>
                                        </p:tav>
                                      </p:tavLst>
                                    </p:anim>
                                    <p:anim calcmode="lin" valueType="num">
                                      <p:cBhvr>
                                        <p:cTn id="8" dur="500" fill="hold"/>
                                        <p:tgtEl>
                                          <p:spTgt spid="586755"/>
                                        </p:tgtEl>
                                        <p:attrNameLst>
                                          <p:attrName>ppt_h</p:attrName>
                                        </p:attrNameLst>
                                      </p:cBhvr>
                                      <p:tavLst>
                                        <p:tav tm="0">
                                          <p:val>
                                            <p:fltVal val="0"/>
                                          </p:val>
                                        </p:tav>
                                        <p:tav tm="100000">
                                          <p:val>
                                            <p:strVal val="#ppt_h"/>
                                          </p:val>
                                        </p:tav>
                                      </p:tavLst>
                                    </p:anim>
                                    <p:anim calcmode="lin" valueType="num">
                                      <p:cBhvr>
                                        <p:cTn id="9" dur="500" fill="hold"/>
                                        <p:tgtEl>
                                          <p:spTgt spid="586755"/>
                                        </p:tgtEl>
                                        <p:attrNameLst>
                                          <p:attrName>ppt_x</p:attrName>
                                        </p:attrNameLst>
                                      </p:cBhvr>
                                      <p:tavLst>
                                        <p:tav tm="0">
                                          <p:val>
                                            <p:fltVal val="0.5"/>
                                          </p:val>
                                        </p:tav>
                                        <p:tav tm="100000">
                                          <p:val>
                                            <p:strVal val="#ppt_x"/>
                                          </p:val>
                                        </p:tav>
                                      </p:tavLst>
                                    </p:anim>
                                    <p:anim calcmode="lin" valueType="num">
                                      <p:cBhvr>
                                        <p:cTn id="10" dur="500" fill="hold"/>
                                        <p:tgtEl>
                                          <p:spTgt spid="586755"/>
                                        </p:tgtEl>
                                        <p:attrNameLst>
                                          <p:attrName>ppt_y</p:attrName>
                                        </p:attrNameLst>
                                      </p:cBhvr>
                                      <p:tavLst>
                                        <p:tav tm="0">
                                          <p:val>
                                            <p:fltVal val="0.5"/>
                                          </p:val>
                                        </p:tav>
                                        <p:tav tm="100000">
                                          <p:val>
                                            <p:strVal val="#ppt_y"/>
                                          </p:val>
                                        </p:tav>
                                      </p:tavLst>
                                    </p:anim>
                                  </p:childTnLst>
                                </p:cTn>
                              </p:par>
                            </p:childTnLst>
                          </p:cTn>
                        </p:par>
                        <p:par>
                          <p:cTn id="11" fill="hold">
                            <p:stCondLst>
                              <p:cond delay="500"/>
                            </p:stCondLst>
                            <p:childTnLst>
                              <p:par>
                                <p:cTn id="12" presetID="23" presetClass="entr" presetSubtype="528" fill="hold" grpId="0" nodeType="afterEffect">
                                  <p:stCondLst>
                                    <p:cond delay="1000"/>
                                  </p:stCondLst>
                                  <p:childTnLst>
                                    <p:set>
                                      <p:cBhvr>
                                        <p:cTn id="13" dur="1" fill="hold">
                                          <p:stCondLst>
                                            <p:cond delay="0"/>
                                          </p:stCondLst>
                                        </p:cTn>
                                        <p:tgtEl>
                                          <p:spTgt spid="586757"/>
                                        </p:tgtEl>
                                        <p:attrNameLst>
                                          <p:attrName>style.visibility</p:attrName>
                                        </p:attrNameLst>
                                      </p:cBhvr>
                                      <p:to>
                                        <p:strVal val="visible"/>
                                      </p:to>
                                    </p:set>
                                    <p:anim calcmode="lin" valueType="num">
                                      <p:cBhvr>
                                        <p:cTn id="14" dur="500" fill="hold"/>
                                        <p:tgtEl>
                                          <p:spTgt spid="586757"/>
                                        </p:tgtEl>
                                        <p:attrNameLst>
                                          <p:attrName>ppt_w</p:attrName>
                                        </p:attrNameLst>
                                      </p:cBhvr>
                                      <p:tavLst>
                                        <p:tav tm="0">
                                          <p:val>
                                            <p:fltVal val="0"/>
                                          </p:val>
                                        </p:tav>
                                        <p:tav tm="100000">
                                          <p:val>
                                            <p:strVal val="#ppt_w"/>
                                          </p:val>
                                        </p:tav>
                                      </p:tavLst>
                                    </p:anim>
                                    <p:anim calcmode="lin" valueType="num">
                                      <p:cBhvr>
                                        <p:cTn id="15" dur="500" fill="hold"/>
                                        <p:tgtEl>
                                          <p:spTgt spid="586757"/>
                                        </p:tgtEl>
                                        <p:attrNameLst>
                                          <p:attrName>ppt_h</p:attrName>
                                        </p:attrNameLst>
                                      </p:cBhvr>
                                      <p:tavLst>
                                        <p:tav tm="0">
                                          <p:val>
                                            <p:fltVal val="0"/>
                                          </p:val>
                                        </p:tav>
                                        <p:tav tm="100000">
                                          <p:val>
                                            <p:strVal val="#ppt_h"/>
                                          </p:val>
                                        </p:tav>
                                      </p:tavLst>
                                    </p:anim>
                                    <p:anim calcmode="lin" valueType="num">
                                      <p:cBhvr>
                                        <p:cTn id="16" dur="500" fill="hold"/>
                                        <p:tgtEl>
                                          <p:spTgt spid="586757"/>
                                        </p:tgtEl>
                                        <p:attrNameLst>
                                          <p:attrName>ppt_x</p:attrName>
                                        </p:attrNameLst>
                                      </p:cBhvr>
                                      <p:tavLst>
                                        <p:tav tm="0">
                                          <p:val>
                                            <p:fltVal val="0.5"/>
                                          </p:val>
                                        </p:tav>
                                        <p:tav tm="100000">
                                          <p:val>
                                            <p:strVal val="#ppt_x"/>
                                          </p:val>
                                        </p:tav>
                                      </p:tavLst>
                                    </p:anim>
                                    <p:anim calcmode="lin" valueType="num">
                                      <p:cBhvr>
                                        <p:cTn id="17" dur="500" fill="hold"/>
                                        <p:tgtEl>
                                          <p:spTgt spid="586757"/>
                                        </p:tgtEl>
                                        <p:attrNameLst>
                                          <p:attrName>ppt_y</p:attrName>
                                        </p:attrNameLst>
                                      </p:cBhvr>
                                      <p:tavLst>
                                        <p:tav tm="0">
                                          <p:val>
                                            <p:fltVal val="0.5"/>
                                          </p:val>
                                        </p:tav>
                                        <p:tav tm="100000">
                                          <p:val>
                                            <p:strVal val="#ppt_y"/>
                                          </p:val>
                                        </p:tav>
                                      </p:tavLst>
                                    </p:anim>
                                  </p:childTnLst>
                                </p:cTn>
                              </p:par>
                            </p:childTnLst>
                          </p:cTn>
                        </p:par>
                        <p:par>
                          <p:cTn id="18" fill="hold">
                            <p:stCondLst>
                              <p:cond delay="2000"/>
                            </p:stCondLst>
                            <p:childTnLst>
                              <p:par>
                                <p:cTn id="19" presetID="23" presetClass="entr" presetSubtype="528" fill="hold" grpId="0" nodeType="afterEffect">
                                  <p:stCondLst>
                                    <p:cond delay="1000"/>
                                  </p:stCondLst>
                                  <p:childTnLst>
                                    <p:set>
                                      <p:cBhvr>
                                        <p:cTn id="20" dur="1" fill="hold">
                                          <p:stCondLst>
                                            <p:cond delay="0"/>
                                          </p:stCondLst>
                                        </p:cTn>
                                        <p:tgtEl>
                                          <p:spTgt spid="586759"/>
                                        </p:tgtEl>
                                        <p:attrNameLst>
                                          <p:attrName>style.visibility</p:attrName>
                                        </p:attrNameLst>
                                      </p:cBhvr>
                                      <p:to>
                                        <p:strVal val="visible"/>
                                      </p:to>
                                    </p:set>
                                    <p:anim calcmode="lin" valueType="num">
                                      <p:cBhvr>
                                        <p:cTn id="21" dur="500" fill="hold"/>
                                        <p:tgtEl>
                                          <p:spTgt spid="586759"/>
                                        </p:tgtEl>
                                        <p:attrNameLst>
                                          <p:attrName>ppt_w</p:attrName>
                                        </p:attrNameLst>
                                      </p:cBhvr>
                                      <p:tavLst>
                                        <p:tav tm="0">
                                          <p:val>
                                            <p:fltVal val="0"/>
                                          </p:val>
                                        </p:tav>
                                        <p:tav tm="100000">
                                          <p:val>
                                            <p:strVal val="#ppt_w"/>
                                          </p:val>
                                        </p:tav>
                                      </p:tavLst>
                                    </p:anim>
                                    <p:anim calcmode="lin" valueType="num">
                                      <p:cBhvr>
                                        <p:cTn id="22" dur="500" fill="hold"/>
                                        <p:tgtEl>
                                          <p:spTgt spid="586759"/>
                                        </p:tgtEl>
                                        <p:attrNameLst>
                                          <p:attrName>ppt_h</p:attrName>
                                        </p:attrNameLst>
                                      </p:cBhvr>
                                      <p:tavLst>
                                        <p:tav tm="0">
                                          <p:val>
                                            <p:fltVal val="0"/>
                                          </p:val>
                                        </p:tav>
                                        <p:tav tm="100000">
                                          <p:val>
                                            <p:strVal val="#ppt_h"/>
                                          </p:val>
                                        </p:tav>
                                      </p:tavLst>
                                    </p:anim>
                                    <p:anim calcmode="lin" valueType="num">
                                      <p:cBhvr>
                                        <p:cTn id="23" dur="500" fill="hold"/>
                                        <p:tgtEl>
                                          <p:spTgt spid="586759"/>
                                        </p:tgtEl>
                                        <p:attrNameLst>
                                          <p:attrName>ppt_x</p:attrName>
                                        </p:attrNameLst>
                                      </p:cBhvr>
                                      <p:tavLst>
                                        <p:tav tm="0">
                                          <p:val>
                                            <p:fltVal val="0.5"/>
                                          </p:val>
                                        </p:tav>
                                        <p:tav tm="100000">
                                          <p:val>
                                            <p:strVal val="#ppt_x"/>
                                          </p:val>
                                        </p:tav>
                                      </p:tavLst>
                                    </p:anim>
                                    <p:anim calcmode="lin" valueType="num">
                                      <p:cBhvr>
                                        <p:cTn id="24" dur="500" fill="hold"/>
                                        <p:tgtEl>
                                          <p:spTgt spid="586759"/>
                                        </p:tgtEl>
                                        <p:attrNameLst>
                                          <p:attrName>ppt_y</p:attrName>
                                        </p:attrNameLst>
                                      </p:cBhvr>
                                      <p:tavLst>
                                        <p:tav tm="0">
                                          <p:val>
                                            <p:fltVal val="0.5"/>
                                          </p:val>
                                        </p:tav>
                                        <p:tav tm="100000">
                                          <p:val>
                                            <p:strVal val="#ppt_y"/>
                                          </p:val>
                                        </p:tav>
                                      </p:tavLst>
                                    </p:anim>
                                  </p:childTnLst>
                                </p:cTn>
                              </p:par>
                            </p:childTnLst>
                          </p:cTn>
                        </p:par>
                        <p:par>
                          <p:cTn id="25" fill="hold">
                            <p:stCondLst>
                              <p:cond delay="3500"/>
                            </p:stCondLst>
                            <p:childTnLst>
                              <p:par>
                                <p:cTn id="26" presetID="23" presetClass="entr" presetSubtype="528" fill="hold" grpId="0" nodeType="afterEffect">
                                  <p:stCondLst>
                                    <p:cond delay="1000"/>
                                  </p:stCondLst>
                                  <p:childTnLst>
                                    <p:set>
                                      <p:cBhvr>
                                        <p:cTn id="27" dur="1" fill="hold">
                                          <p:stCondLst>
                                            <p:cond delay="0"/>
                                          </p:stCondLst>
                                        </p:cTn>
                                        <p:tgtEl>
                                          <p:spTgt spid="586758"/>
                                        </p:tgtEl>
                                        <p:attrNameLst>
                                          <p:attrName>style.visibility</p:attrName>
                                        </p:attrNameLst>
                                      </p:cBhvr>
                                      <p:to>
                                        <p:strVal val="visible"/>
                                      </p:to>
                                    </p:set>
                                    <p:anim calcmode="lin" valueType="num">
                                      <p:cBhvr>
                                        <p:cTn id="28" dur="500" fill="hold"/>
                                        <p:tgtEl>
                                          <p:spTgt spid="586758"/>
                                        </p:tgtEl>
                                        <p:attrNameLst>
                                          <p:attrName>ppt_w</p:attrName>
                                        </p:attrNameLst>
                                      </p:cBhvr>
                                      <p:tavLst>
                                        <p:tav tm="0">
                                          <p:val>
                                            <p:fltVal val="0"/>
                                          </p:val>
                                        </p:tav>
                                        <p:tav tm="100000">
                                          <p:val>
                                            <p:strVal val="#ppt_w"/>
                                          </p:val>
                                        </p:tav>
                                      </p:tavLst>
                                    </p:anim>
                                    <p:anim calcmode="lin" valueType="num">
                                      <p:cBhvr>
                                        <p:cTn id="29" dur="500" fill="hold"/>
                                        <p:tgtEl>
                                          <p:spTgt spid="586758"/>
                                        </p:tgtEl>
                                        <p:attrNameLst>
                                          <p:attrName>ppt_h</p:attrName>
                                        </p:attrNameLst>
                                      </p:cBhvr>
                                      <p:tavLst>
                                        <p:tav tm="0">
                                          <p:val>
                                            <p:fltVal val="0"/>
                                          </p:val>
                                        </p:tav>
                                        <p:tav tm="100000">
                                          <p:val>
                                            <p:strVal val="#ppt_h"/>
                                          </p:val>
                                        </p:tav>
                                      </p:tavLst>
                                    </p:anim>
                                    <p:anim calcmode="lin" valueType="num">
                                      <p:cBhvr>
                                        <p:cTn id="30" dur="500" fill="hold"/>
                                        <p:tgtEl>
                                          <p:spTgt spid="586758"/>
                                        </p:tgtEl>
                                        <p:attrNameLst>
                                          <p:attrName>ppt_x</p:attrName>
                                        </p:attrNameLst>
                                      </p:cBhvr>
                                      <p:tavLst>
                                        <p:tav tm="0">
                                          <p:val>
                                            <p:fltVal val="0.5"/>
                                          </p:val>
                                        </p:tav>
                                        <p:tav tm="100000">
                                          <p:val>
                                            <p:strVal val="#ppt_x"/>
                                          </p:val>
                                        </p:tav>
                                      </p:tavLst>
                                    </p:anim>
                                    <p:anim calcmode="lin" valueType="num">
                                      <p:cBhvr>
                                        <p:cTn id="31" dur="500" fill="hold"/>
                                        <p:tgtEl>
                                          <p:spTgt spid="586758"/>
                                        </p:tgtEl>
                                        <p:attrNameLst>
                                          <p:attrName>ppt_y</p:attrName>
                                        </p:attrNameLst>
                                      </p:cBhvr>
                                      <p:tavLst>
                                        <p:tav tm="0">
                                          <p:val>
                                            <p:fltVal val="0.5"/>
                                          </p:val>
                                        </p:tav>
                                        <p:tav tm="100000">
                                          <p:val>
                                            <p:strVal val="#ppt_y"/>
                                          </p:val>
                                        </p:tav>
                                      </p:tavLst>
                                    </p:anim>
                                  </p:childTnLst>
                                </p:cTn>
                              </p:par>
                            </p:childTnLst>
                          </p:cTn>
                        </p:par>
                        <p:par>
                          <p:cTn id="32" fill="hold">
                            <p:stCondLst>
                              <p:cond delay="5000"/>
                            </p:stCondLst>
                            <p:childTnLst>
                              <p:par>
                                <p:cTn id="33" presetID="23" presetClass="entr" presetSubtype="528" fill="hold" grpId="0" nodeType="afterEffect">
                                  <p:stCondLst>
                                    <p:cond delay="1000"/>
                                  </p:stCondLst>
                                  <p:childTnLst>
                                    <p:set>
                                      <p:cBhvr>
                                        <p:cTn id="34" dur="1" fill="hold">
                                          <p:stCondLst>
                                            <p:cond delay="0"/>
                                          </p:stCondLst>
                                        </p:cTn>
                                        <p:tgtEl>
                                          <p:spTgt spid="586756"/>
                                        </p:tgtEl>
                                        <p:attrNameLst>
                                          <p:attrName>style.visibility</p:attrName>
                                        </p:attrNameLst>
                                      </p:cBhvr>
                                      <p:to>
                                        <p:strVal val="visible"/>
                                      </p:to>
                                    </p:set>
                                    <p:anim calcmode="lin" valueType="num">
                                      <p:cBhvr>
                                        <p:cTn id="35" dur="500" fill="hold"/>
                                        <p:tgtEl>
                                          <p:spTgt spid="586756"/>
                                        </p:tgtEl>
                                        <p:attrNameLst>
                                          <p:attrName>ppt_w</p:attrName>
                                        </p:attrNameLst>
                                      </p:cBhvr>
                                      <p:tavLst>
                                        <p:tav tm="0">
                                          <p:val>
                                            <p:fltVal val="0"/>
                                          </p:val>
                                        </p:tav>
                                        <p:tav tm="100000">
                                          <p:val>
                                            <p:strVal val="#ppt_w"/>
                                          </p:val>
                                        </p:tav>
                                      </p:tavLst>
                                    </p:anim>
                                    <p:anim calcmode="lin" valueType="num">
                                      <p:cBhvr>
                                        <p:cTn id="36" dur="500" fill="hold"/>
                                        <p:tgtEl>
                                          <p:spTgt spid="586756"/>
                                        </p:tgtEl>
                                        <p:attrNameLst>
                                          <p:attrName>ppt_h</p:attrName>
                                        </p:attrNameLst>
                                      </p:cBhvr>
                                      <p:tavLst>
                                        <p:tav tm="0">
                                          <p:val>
                                            <p:fltVal val="0"/>
                                          </p:val>
                                        </p:tav>
                                        <p:tav tm="100000">
                                          <p:val>
                                            <p:strVal val="#ppt_h"/>
                                          </p:val>
                                        </p:tav>
                                      </p:tavLst>
                                    </p:anim>
                                    <p:anim calcmode="lin" valueType="num">
                                      <p:cBhvr>
                                        <p:cTn id="37" dur="500" fill="hold"/>
                                        <p:tgtEl>
                                          <p:spTgt spid="586756"/>
                                        </p:tgtEl>
                                        <p:attrNameLst>
                                          <p:attrName>ppt_x</p:attrName>
                                        </p:attrNameLst>
                                      </p:cBhvr>
                                      <p:tavLst>
                                        <p:tav tm="0">
                                          <p:val>
                                            <p:fltVal val="0.5"/>
                                          </p:val>
                                        </p:tav>
                                        <p:tav tm="100000">
                                          <p:val>
                                            <p:strVal val="#ppt_x"/>
                                          </p:val>
                                        </p:tav>
                                      </p:tavLst>
                                    </p:anim>
                                    <p:anim calcmode="lin" valueType="num">
                                      <p:cBhvr>
                                        <p:cTn id="38" dur="500" fill="hold"/>
                                        <p:tgtEl>
                                          <p:spTgt spid="58675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6755" grpId="0" animBg="1" autoUpdateAnimBg="0"/>
      <p:bldP spid="586756" grpId="0" animBg="1" autoUpdateAnimBg="0"/>
      <p:bldP spid="586757" grpId="0" animBg="1" autoUpdateAnimBg="0"/>
      <p:bldP spid="586758" grpId="0" animBg="1" autoUpdateAnimBg="0"/>
      <p:bldP spid="586759"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title"/>
          </p:nvPr>
        </p:nvSpPr>
        <p:spPr>
          <a:noFill/>
        </p:spPr>
        <p:txBody>
          <a:bodyPr lIns="90488" tIns="44450" rIns="90488" bIns="44450"/>
          <a:lstStyle/>
          <a:p>
            <a:pPr eaLnBrk="1" hangingPunct="1"/>
            <a:r>
              <a:rPr lang="en-US" smtClean="0"/>
              <a:t>End of Chapter 8</a:t>
            </a:r>
          </a:p>
        </p:txBody>
      </p:sp>
      <p:graphicFrame>
        <p:nvGraphicFramePr>
          <p:cNvPr id="25602" name="Object 0"/>
          <p:cNvGraphicFramePr>
            <a:graphicFrameLocks noChangeAspect="1"/>
          </p:cNvGraphicFramePr>
          <p:nvPr>
            <p:ph idx="1"/>
          </p:nvPr>
        </p:nvGraphicFramePr>
        <p:xfrm>
          <a:off x="2343150" y="1511300"/>
          <a:ext cx="4457700" cy="4673600"/>
        </p:xfrm>
        <a:graphic>
          <a:graphicData uri="http://schemas.openxmlformats.org/presentationml/2006/ole">
            <p:oleObj spid="_x0000_s25602" name="Image" r:id="rId4" imgW="4457143" imgH="4673016" progId="Photoshop.Image.9">
              <p:embed/>
            </p:oleObj>
          </a:graphicData>
        </a:graphic>
      </p:graphicFrame>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p:spPr>
        <p:txBody>
          <a:bodyPr lIns="90488" tIns="44450" rIns="90488" bIns="44450"/>
          <a:lstStyle/>
          <a:p>
            <a:pPr eaLnBrk="1" hangingPunct="1">
              <a:lnSpc>
                <a:spcPct val="80000"/>
              </a:lnSpc>
            </a:pPr>
            <a:r>
              <a:rPr lang="en-US" smtClean="0"/>
              <a:t>How Costs are Treated Under</a:t>
            </a:r>
            <a:br>
              <a:rPr lang="en-US" smtClean="0"/>
            </a:br>
            <a:r>
              <a:rPr lang="en-US" smtClean="0"/>
              <a:t>Activity</a:t>
            </a:r>
            <a:r>
              <a:rPr lang="en-US" smtClean="0">
                <a:cs typeface="Arial" charset="0"/>
              </a:rPr>
              <a:t>–</a:t>
            </a:r>
            <a:r>
              <a:rPr lang="en-US" smtClean="0"/>
              <a:t>Based Costing</a:t>
            </a:r>
          </a:p>
        </p:txBody>
      </p:sp>
      <p:sp>
        <p:nvSpPr>
          <p:cNvPr id="517123" name="Rectangle 3"/>
          <p:cNvSpPr>
            <a:spLocks noChangeArrowheads="1"/>
          </p:cNvSpPr>
          <p:nvPr/>
        </p:nvSpPr>
        <p:spPr bwMode="auto">
          <a:xfrm>
            <a:off x="1804988" y="4343400"/>
            <a:ext cx="2124075" cy="1093788"/>
          </a:xfrm>
          <a:prstGeom prst="rect">
            <a:avLst/>
          </a:prstGeom>
          <a:solidFill>
            <a:schemeClr val="hlink"/>
          </a:solidFill>
          <a:ln w="12700">
            <a:noFill/>
            <a:miter lim="800000"/>
            <a:headEnd/>
            <a:tailEnd/>
          </a:ln>
        </p:spPr>
        <p:txBody>
          <a:bodyPr wrap="none" lIns="90488" tIns="44450" rIns="90488" bIns="44450">
            <a:spAutoFit/>
          </a:bodyPr>
          <a:lstStyle/>
          <a:p>
            <a:r>
              <a:rPr lang="en-US" b="1">
                <a:solidFill>
                  <a:srgbClr val="FFFFEF"/>
                </a:solidFill>
              </a:rPr>
              <a:t>  Plantwide  </a:t>
            </a:r>
          </a:p>
          <a:p>
            <a:r>
              <a:rPr lang="en-US" b="1">
                <a:solidFill>
                  <a:srgbClr val="FFFFEF"/>
                </a:solidFill>
              </a:rPr>
              <a:t>Overhead</a:t>
            </a:r>
          </a:p>
          <a:p>
            <a:r>
              <a:rPr lang="en-US" b="1">
                <a:solidFill>
                  <a:srgbClr val="FFFFEF"/>
                </a:solidFill>
              </a:rPr>
              <a:t>Rate</a:t>
            </a:r>
          </a:p>
        </p:txBody>
      </p:sp>
      <p:sp>
        <p:nvSpPr>
          <p:cNvPr id="517124" name="Rectangle 4"/>
          <p:cNvSpPr>
            <a:spLocks noChangeArrowheads="1"/>
          </p:cNvSpPr>
          <p:nvPr/>
        </p:nvSpPr>
        <p:spPr bwMode="auto">
          <a:xfrm>
            <a:off x="3608388" y="3276600"/>
            <a:ext cx="2335212" cy="1093788"/>
          </a:xfrm>
          <a:prstGeom prst="rect">
            <a:avLst/>
          </a:prstGeom>
          <a:solidFill>
            <a:schemeClr val="accent1"/>
          </a:solidFill>
          <a:ln w="12700">
            <a:noFill/>
            <a:miter lim="800000"/>
            <a:headEnd/>
            <a:tailEnd/>
          </a:ln>
        </p:spPr>
        <p:txBody>
          <a:bodyPr wrap="none" lIns="90488" tIns="44450" rIns="90488" bIns="44450">
            <a:spAutoFit/>
          </a:bodyPr>
          <a:lstStyle/>
          <a:p>
            <a:r>
              <a:rPr lang="en-US" b="1">
                <a:solidFill>
                  <a:srgbClr val="FFFFEF"/>
                </a:solidFill>
              </a:rPr>
              <a:t>Departmental</a:t>
            </a:r>
          </a:p>
          <a:p>
            <a:r>
              <a:rPr lang="en-US" b="1">
                <a:solidFill>
                  <a:srgbClr val="FFFFEF"/>
                </a:solidFill>
              </a:rPr>
              <a:t>Overhead</a:t>
            </a:r>
          </a:p>
          <a:p>
            <a:r>
              <a:rPr lang="en-US" b="1">
                <a:solidFill>
                  <a:srgbClr val="FFFFEF"/>
                </a:solidFill>
              </a:rPr>
              <a:t>Rates</a:t>
            </a:r>
          </a:p>
        </p:txBody>
      </p:sp>
      <p:sp>
        <p:nvSpPr>
          <p:cNvPr id="517125" name="Rectangle 5"/>
          <p:cNvSpPr>
            <a:spLocks noChangeArrowheads="1"/>
          </p:cNvSpPr>
          <p:nvPr/>
        </p:nvSpPr>
        <p:spPr bwMode="auto">
          <a:xfrm>
            <a:off x="5313363" y="2517775"/>
            <a:ext cx="2516187" cy="758825"/>
          </a:xfrm>
          <a:prstGeom prst="rect">
            <a:avLst/>
          </a:prstGeom>
          <a:solidFill>
            <a:srgbClr val="CCCCCC"/>
          </a:solidFill>
          <a:ln w="12700">
            <a:noFill/>
            <a:miter lim="800000"/>
            <a:headEnd/>
            <a:tailEnd/>
          </a:ln>
        </p:spPr>
        <p:txBody>
          <a:bodyPr wrap="none" lIns="90488" tIns="44450" rIns="90488" bIns="44450">
            <a:spAutoFit/>
          </a:bodyPr>
          <a:lstStyle/>
          <a:p>
            <a:r>
              <a:rPr lang="en-US" b="1">
                <a:solidFill>
                  <a:srgbClr val="000000"/>
                </a:solidFill>
              </a:rPr>
              <a:t>Activity</a:t>
            </a:r>
            <a:r>
              <a:rPr lang="en-US" b="1">
                <a:solidFill>
                  <a:srgbClr val="000000"/>
                </a:solidFill>
                <a:cs typeface="Arial" charset="0"/>
              </a:rPr>
              <a:t>–</a:t>
            </a:r>
            <a:r>
              <a:rPr lang="en-US" b="1">
                <a:solidFill>
                  <a:srgbClr val="000000"/>
                </a:solidFill>
              </a:rPr>
              <a:t>Based</a:t>
            </a:r>
          </a:p>
          <a:p>
            <a:r>
              <a:rPr lang="en-US" b="1">
                <a:solidFill>
                  <a:srgbClr val="000000"/>
                </a:solidFill>
              </a:rPr>
              <a:t>Costing</a:t>
            </a:r>
          </a:p>
        </p:txBody>
      </p:sp>
      <p:sp>
        <p:nvSpPr>
          <p:cNvPr id="31750" name="Line 6"/>
          <p:cNvSpPr>
            <a:spLocks noChangeShapeType="1"/>
          </p:cNvSpPr>
          <p:nvPr/>
        </p:nvSpPr>
        <p:spPr bwMode="auto">
          <a:xfrm>
            <a:off x="1676400" y="1993900"/>
            <a:ext cx="0" cy="3581400"/>
          </a:xfrm>
          <a:prstGeom prst="line">
            <a:avLst/>
          </a:prstGeom>
          <a:noFill/>
          <a:ln w="28575">
            <a:solidFill>
              <a:schemeClr val="tx1"/>
            </a:solidFill>
            <a:round/>
            <a:headEnd/>
            <a:tailEnd/>
          </a:ln>
        </p:spPr>
        <p:txBody>
          <a:bodyPr/>
          <a:lstStyle/>
          <a:p>
            <a:endParaRPr lang="en-US"/>
          </a:p>
        </p:txBody>
      </p:sp>
      <p:sp>
        <p:nvSpPr>
          <p:cNvPr id="31751" name="Line 7"/>
          <p:cNvSpPr>
            <a:spLocks noChangeShapeType="1"/>
          </p:cNvSpPr>
          <p:nvPr/>
        </p:nvSpPr>
        <p:spPr bwMode="auto">
          <a:xfrm>
            <a:off x="1676400" y="5575300"/>
            <a:ext cx="6400800" cy="0"/>
          </a:xfrm>
          <a:prstGeom prst="line">
            <a:avLst/>
          </a:prstGeom>
          <a:noFill/>
          <a:ln w="28575">
            <a:solidFill>
              <a:schemeClr val="tx1"/>
            </a:solidFill>
            <a:round/>
            <a:headEnd/>
            <a:tailEnd/>
          </a:ln>
        </p:spPr>
        <p:txBody>
          <a:bodyPr/>
          <a:lstStyle/>
          <a:p>
            <a:endParaRPr lang="en-US"/>
          </a:p>
        </p:txBody>
      </p:sp>
      <p:sp>
        <p:nvSpPr>
          <p:cNvPr id="31752" name="Text Box 8"/>
          <p:cNvSpPr txBox="1">
            <a:spLocks noChangeArrowheads="1"/>
          </p:cNvSpPr>
          <p:nvPr/>
        </p:nvSpPr>
        <p:spPr bwMode="auto">
          <a:xfrm>
            <a:off x="2878138" y="5656263"/>
            <a:ext cx="3517900" cy="427037"/>
          </a:xfrm>
          <a:prstGeom prst="rect">
            <a:avLst/>
          </a:prstGeom>
          <a:noFill/>
          <a:ln w="9525">
            <a:noFill/>
            <a:miter lim="800000"/>
            <a:headEnd/>
            <a:tailEnd/>
          </a:ln>
        </p:spPr>
        <p:txBody>
          <a:bodyPr wrap="none">
            <a:spAutoFit/>
          </a:bodyPr>
          <a:lstStyle/>
          <a:p>
            <a:pPr algn="l"/>
            <a:r>
              <a:rPr lang="en-US" b="1"/>
              <a:t>Number of cost pools</a:t>
            </a:r>
          </a:p>
        </p:txBody>
      </p:sp>
      <p:sp>
        <p:nvSpPr>
          <p:cNvPr id="31753" name="Text Box 9"/>
          <p:cNvSpPr txBox="1">
            <a:spLocks noChangeArrowheads="1"/>
          </p:cNvSpPr>
          <p:nvPr/>
        </p:nvSpPr>
        <p:spPr bwMode="auto">
          <a:xfrm rot="-5400000">
            <a:off x="-241299" y="3289300"/>
            <a:ext cx="3230562" cy="427037"/>
          </a:xfrm>
          <a:prstGeom prst="rect">
            <a:avLst/>
          </a:prstGeom>
          <a:noFill/>
          <a:ln w="9525">
            <a:noFill/>
            <a:miter lim="800000"/>
            <a:headEnd/>
            <a:tailEnd/>
          </a:ln>
        </p:spPr>
        <p:txBody>
          <a:bodyPr wrap="none">
            <a:spAutoFit/>
          </a:bodyPr>
          <a:lstStyle/>
          <a:p>
            <a:pPr algn="l"/>
            <a:r>
              <a:rPr lang="en-US" b="1"/>
              <a:t>Level of complexity</a:t>
            </a:r>
          </a:p>
        </p:txBody>
      </p:sp>
      <p:sp>
        <p:nvSpPr>
          <p:cNvPr id="517131" name="Text Box 11"/>
          <p:cNvSpPr txBox="1">
            <a:spLocks noChangeArrowheads="1"/>
          </p:cNvSpPr>
          <p:nvPr/>
        </p:nvSpPr>
        <p:spPr bwMode="auto">
          <a:xfrm>
            <a:off x="2425700" y="6113463"/>
            <a:ext cx="4275138" cy="427037"/>
          </a:xfrm>
          <a:prstGeom prst="rect">
            <a:avLst/>
          </a:prstGeom>
          <a:solidFill>
            <a:srgbClr val="CCCCCC"/>
          </a:solidFill>
          <a:ln w="28575">
            <a:noFill/>
            <a:miter lim="800000"/>
            <a:headEnd/>
            <a:tailEnd/>
          </a:ln>
        </p:spPr>
        <p:txBody>
          <a:bodyPr wrap="none">
            <a:spAutoFit/>
          </a:bodyPr>
          <a:lstStyle/>
          <a:p>
            <a:pPr>
              <a:buFont typeface="Wingdings" pitchFamily="2" charset="2"/>
              <a:buChar char=""/>
            </a:pPr>
            <a:r>
              <a:rPr lang="en-US">
                <a:sym typeface="Wingdings" pitchFamily="2" charset="2"/>
              </a:rPr>
              <a:t> </a:t>
            </a:r>
            <a:r>
              <a:rPr lang="en-US"/>
              <a:t>ABC uses more cost pools.</a:t>
            </a:r>
          </a:p>
        </p:txBody>
      </p:sp>
      <p:sp>
        <p:nvSpPr>
          <p:cNvPr id="31755" name="Text Box 13"/>
          <p:cNvSpPr txBox="1">
            <a:spLocks noChangeArrowheads="1"/>
          </p:cNvSpPr>
          <p:nvPr/>
        </p:nvSpPr>
        <p:spPr bwMode="auto">
          <a:xfrm>
            <a:off x="366713" y="1414463"/>
            <a:ext cx="8402637" cy="427037"/>
          </a:xfrm>
          <a:prstGeom prst="rect">
            <a:avLst/>
          </a:prstGeom>
          <a:solidFill>
            <a:srgbClr val="CCCCCC"/>
          </a:solidFill>
          <a:ln w="28575">
            <a:noFill/>
            <a:miter lim="800000"/>
            <a:headEnd/>
            <a:tailEnd/>
          </a:ln>
        </p:spPr>
        <p:txBody>
          <a:bodyPr wrap="none">
            <a:spAutoFit/>
          </a:bodyPr>
          <a:lstStyle/>
          <a:p>
            <a:r>
              <a:rPr lang="en-US"/>
              <a:t>ABC differs from traditional cost accounting in three ways.</a:t>
            </a:r>
          </a:p>
        </p:txBody>
      </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517123"/>
                                        </p:tgtEl>
                                        <p:attrNameLst>
                                          <p:attrName>style.visibility</p:attrName>
                                        </p:attrNameLst>
                                      </p:cBhvr>
                                      <p:to>
                                        <p:strVal val="visible"/>
                                      </p:to>
                                    </p:set>
                                    <p:animEffect transition="in" filter="strips(upRight)">
                                      <p:cBhvr>
                                        <p:cTn id="7" dur="500"/>
                                        <p:tgtEl>
                                          <p:spTgt spid="517123"/>
                                        </p:tgtEl>
                                      </p:cBhvr>
                                    </p:animEffect>
                                  </p:childTnLst>
                                </p:cTn>
                              </p:par>
                            </p:childTnLst>
                          </p:cTn>
                        </p:par>
                        <p:par>
                          <p:cTn id="8" fill="hold">
                            <p:stCondLst>
                              <p:cond delay="500"/>
                            </p:stCondLst>
                            <p:childTnLst>
                              <p:par>
                                <p:cTn id="9" presetID="18" presetClass="entr" presetSubtype="3" fill="hold" grpId="0" nodeType="afterEffect">
                                  <p:stCondLst>
                                    <p:cond delay="1000"/>
                                  </p:stCondLst>
                                  <p:childTnLst>
                                    <p:set>
                                      <p:cBhvr>
                                        <p:cTn id="10" dur="1" fill="hold">
                                          <p:stCondLst>
                                            <p:cond delay="0"/>
                                          </p:stCondLst>
                                        </p:cTn>
                                        <p:tgtEl>
                                          <p:spTgt spid="517124"/>
                                        </p:tgtEl>
                                        <p:attrNameLst>
                                          <p:attrName>style.visibility</p:attrName>
                                        </p:attrNameLst>
                                      </p:cBhvr>
                                      <p:to>
                                        <p:strVal val="visible"/>
                                      </p:to>
                                    </p:set>
                                    <p:animEffect transition="in" filter="strips(upRight)">
                                      <p:cBhvr>
                                        <p:cTn id="11" dur="500"/>
                                        <p:tgtEl>
                                          <p:spTgt spid="517124"/>
                                        </p:tgtEl>
                                      </p:cBhvr>
                                    </p:animEffect>
                                  </p:childTnLst>
                                </p:cTn>
                              </p:par>
                            </p:childTnLst>
                          </p:cTn>
                        </p:par>
                        <p:par>
                          <p:cTn id="12" fill="hold">
                            <p:stCondLst>
                              <p:cond delay="2000"/>
                            </p:stCondLst>
                            <p:childTnLst>
                              <p:par>
                                <p:cTn id="13" presetID="18" presetClass="entr" presetSubtype="3" fill="hold" grpId="0" nodeType="afterEffect">
                                  <p:stCondLst>
                                    <p:cond delay="1000"/>
                                  </p:stCondLst>
                                  <p:childTnLst>
                                    <p:set>
                                      <p:cBhvr>
                                        <p:cTn id="14" dur="1" fill="hold">
                                          <p:stCondLst>
                                            <p:cond delay="0"/>
                                          </p:stCondLst>
                                        </p:cTn>
                                        <p:tgtEl>
                                          <p:spTgt spid="517125"/>
                                        </p:tgtEl>
                                        <p:attrNameLst>
                                          <p:attrName>style.visibility</p:attrName>
                                        </p:attrNameLst>
                                      </p:cBhvr>
                                      <p:to>
                                        <p:strVal val="visible"/>
                                      </p:to>
                                    </p:set>
                                    <p:animEffect transition="in" filter="strips(upRight)">
                                      <p:cBhvr>
                                        <p:cTn id="15" dur="500"/>
                                        <p:tgtEl>
                                          <p:spTgt spid="517125"/>
                                        </p:tgtEl>
                                      </p:cBhvr>
                                    </p:animEffect>
                                  </p:childTnLst>
                                </p:cTn>
                              </p:par>
                            </p:childTnLst>
                          </p:cTn>
                        </p:par>
                        <p:par>
                          <p:cTn id="16" fill="hold">
                            <p:stCondLst>
                              <p:cond delay="3500"/>
                            </p:stCondLst>
                            <p:childTnLst>
                              <p:par>
                                <p:cTn id="17" presetID="22" presetClass="entr" presetSubtype="8" fill="hold" grpId="0" nodeType="afterEffect">
                                  <p:stCondLst>
                                    <p:cond delay="0"/>
                                  </p:stCondLst>
                                  <p:childTnLst>
                                    <p:set>
                                      <p:cBhvr>
                                        <p:cTn id="18" dur="1" fill="hold">
                                          <p:stCondLst>
                                            <p:cond delay="0"/>
                                          </p:stCondLst>
                                        </p:cTn>
                                        <p:tgtEl>
                                          <p:spTgt spid="517131"/>
                                        </p:tgtEl>
                                        <p:attrNameLst>
                                          <p:attrName>style.visibility</p:attrName>
                                        </p:attrNameLst>
                                      </p:cBhvr>
                                      <p:to>
                                        <p:strVal val="visible"/>
                                      </p:to>
                                    </p:set>
                                    <p:animEffect transition="in" filter="wipe(left)">
                                      <p:cBhvr>
                                        <p:cTn id="19" dur="500"/>
                                        <p:tgtEl>
                                          <p:spTgt spid="517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123" grpId="0" animBg="1" autoUpdateAnimBg="0"/>
      <p:bldP spid="517124" grpId="0" animBg="1" autoUpdateAnimBg="0"/>
      <p:bldP spid="517125" grpId="0" animBg="1" autoUpdateAnimBg="0"/>
      <p:bldP spid="517131"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7"/>
          <p:cNvSpPr>
            <a:spLocks noGrp="1" noChangeArrowheads="1"/>
          </p:cNvSpPr>
          <p:nvPr>
            <p:ph type="title"/>
          </p:nvPr>
        </p:nvSpPr>
        <p:spPr>
          <a:noFill/>
        </p:spPr>
        <p:txBody>
          <a:bodyPr lIns="90488" tIns="44450" rIns="90488" bIns="44450"/>
          <a:lstStyle/>
          <a:p>
            <a:pPr eaLnBrk="1" hangingPunct="1">
              <a:lnSpc>
                <a:spcPct val="80000"/>
              </a:lnSpc>
            </a:pPr>
            <a:r>
              <a:rPr lang="en-US" smtClean="0"/>
              <a:t>How Costs are Treated Under</a:t>
            </a:r>
            <a:br>
              <a:rPr lang="en-US" smtClean="0"/>
            </a:br>
            <a:r>
              <a:rPr lang="en-US" smtClean="0"/>
              <a:t>Activity</a:t>
            </a:r>
            <a:r>
              <a:rPr lang="en-US" smtClean="0">
                <a:cs typeface="Arial" charset="0"/>
              </a:rPr>
              <a:t>–</a:t>
            </a:r>
            <a:r>
              <a:rPr lang="en-US" smtClean="0"/>
              <a:t>Based Costing</a:t>
            </a:r>
          </a:p>
        </p:txBody>
      </p:sp>
      <p:sp>
        <p:nvSpPr>
          <p:cNvPr id="32771" name="Text Box 1028"/>
          <p:cNvSpPr txBox="1">
            <a:spLocks noChangeArrowheads="1"/>
          </p:cNvSpPr>
          <p:nvPr/>
        </p:nvSpPr>
        <p:spPr bwMode="auto">
          <a:xfrm>
            <a:off x="2425700" y="6113463"/>
            <a:ext cx="4275138" cy="427037"/>
          </a:xfrm>
          <a:prstGeom prst="rect">
            <a:avLst/>
          </a:prstGeom>
          <a:solidFill>
            <a:srgbClr val="CCCCCC"/>
          </a:solidFill>
          <a:ln w="28575">
            <a:noFill/>
            <a:miter lim="800000"/>
            <a:headEnd/>
            <a:tailEnd/>
          </a:ln>
        </p:spPr>
        <p:txBody>
          <a:bodyPr wrap="none">
            <a:spAutoFit/>
          </a:bodyPr>
          <a:lstStyle/>
          <a:p>
            <a:pPr>
              <a:buFont typeface="Wingdings" pitchFamily="2" charset="2"/>
              <a:buChar char=""/>
            </a:pPr>
            <a:r>
              <a:rPr lang="en-US">
                <a:sym typeface="Wingdings" pitchFamily="2" charset="2"/>
              </a:rPr>
              <a:t> </a:t>
            </a:r>
            <a:r>
              <a:rPr lang="en-US"/>
              <a:t>ABC uses more cost pools.</a:t>
            </a:r>
          </a:p>
        </p:txBody>
      </p:sp>
      <p:sp>
        <p:nvSpPr>
          <p:cNvPr id="608261" name="Rectangle 1029"/>
          <p:cNvSpPr>
            <a:spLocks noChangeArrowheads="1"/>
          </p:cNvSpPr>
          <p:nvPr/>
        </p:nvSpPr>
        <p:spPr bwMode="auto">
          <a:xfrm>
            <a:off x="228600" y="2514600"/>
            <a:ext cx="5562600" cy="1066800"/>
          </a:xfrm>
          <a:prstGeom prst="rect">
            <a:avLst/>
          </a:prstGeom>
          <a:solidFill>
            <a:srgbClr val="FF8C0D"/>
          </a:solidFill>
          <a:ln w="28575">
            <a:noFill/>
            <a:miter lim="800000"/>
            <a:headEnd/>
            <a:tailEnd/>
          </a:ln>
        </p:spPr>
        <p:txBody>
          <a:bodyPr wrap="none" anchor="ctr"/>
          <a:lstStyle/>
          <a:p>
            <a:r>
              <a:rPr lang="en-US">
                <a:solidFill>
                  <a:srgbClr val="FFFFEF"/>
                </a:solidFill>
              </a:rPr>
              <a:t>Each ABC cost pool has its</a:t>
            </a:r>
            <a:br>
              <a:rPr lang="en-US">
                <a:solidFill>
                  <a:srgbClr val="FFFFEF"/>
                </a:solidFill>
              </a:rPr>
            </a:br>
            <a:r>
              <a:rPr lang="en-US">
                <a:solidFill>
                  <a:srgbClr val="FFFFEF"/>
                </a:solidFill>
              </a:rPr>
              <a:t>own unique measure of activity.</a:t>
            </a:r>
          </a:p>
        </p:txBody>
      </p:sp>
      <p:sp>
        <p:nvSpPr>
          <p:cNvPr id="32773" name="Text Box 1030"/>
          <p:cNvSpPr txBox="1">
            <a:spLocks noChangeArrowheads="1"/>
          </p:cNvSpPr>
          <p:nvPr/>
        </p:nvSpPr>
        <p:spPr bwMode="auto">
          <a:xfrm>
            <a:off x="366713" y="1414463"/>
            <a:ext cx="8402637" cy="427037"/>
          </a:xfrm>
          <a:prstGeom prst="rect">
            <a:avLst/>
          </a:prstGeom>
          <a:solidFill>
            <a:srgbClr val="CCCCCC"/>
          </a:solidFill>
          <a:ln w="28575">
            <a:noFill/>
            <a:miter lim="800000"/>
            <a:headEnd/>
            <a:tailEnd/>
          </a:ln>
        </p:spPr>
        <p:txBody>
          <a:bodyPr wrap="none">
            <a:spAutoFit/>
          </a:bodyPr>
          <a:lstStyle/>
          <a:p>
            <a:r>
              <a:rPr lang="en-US"/>
              <a:t>ABC differs from traditional cost accounting in three ways.</a:t>
            </a:r>
          </a:p>
        </p:txBody>
      </p:sp>
      <p:sp>
        <p:nvSpPr>
          <p:cNvPr id="608263" name="Rectangle 1031"/>
          <p:cNvSpPr>
            <a:spLocks noChangeArrowheads="1"/>
          </p:cNvSpPr>
          <p:nvPr/>
        </p:nvSpPr>
        <p:spPr bwMode="auto">
          <a:xfrm>
            <a:off x="2209800" y="3962400"/>
            <a:ext cx="6705600" cy="1828800"/>
          </a:xfrm>
          <a:prstGeom prst="rect">
            <a:avLst/>
          </a:prstGeom>
          <a:solidFill>
            <a:schemeClr val="accent1"/>
          </a:solidFill>
          <a:ln w="28575">
            <a:noFill/>
            <a:miter lim="800000"/>
            <a:headEnd/>
            <a:tailEnd/>
          </a:ln>
        </p:spPr>
        <p:txBody>
          <a:bodyPr wrap="none" anchor="ctr"/>
          <a:lstStyle/>
          <a:p>
            <a:pPr eaLnBrk="1" hangingPunct="1">
              <a:spcBef>
                <a:spcPct val="30000"/>
              </a:spcBef>
            </a:pPr>
            <a:r>
              <a:rPr lang="en-US">
                <a:solidFill>
                  <a:srgbClr val="FFFFD5"/>
                </a:solidFill>
              </a:rPr>
              <a:t>Traditional cost systems usually rely</a:t>
            </a:r>
            <a:br>
              <a:rPr lang="en-US">
                <a:solidFill>
                  <a:srgbClr val="FFFFD5"/>
                </a:solidFill>
              </a:rPr>
            </a:br>
            <a:r>
              <a:rPr lang="en-US">
                <a:solidFill>
                  <a:srgbClr val="FFFFD5"/>
                </a:solidFill>
              </a:rPr>
              <a:t>on volume measures such as direct labor</a:t>
            </a:r>
            <a:br>
              <a:rPr lang="en-US">
                <a:solidFill>
                  <a:srgbClr val="FFFFD5"/>
                </a:solidFill>
              </a:rPr>
            </a:br>
            <a:r>
              <a:rPr lang="en-US">
                <a:solidFill>
                  <a:srgbClr val="FFFFD5"/>
                </a:solidFill>
              </a:rPr>
              <a:t>hours and/or machine hours to allocate</a:t>
            </a:r>
            <a:br>
              <a:rPr lang="en-US">
                <a:solidFill>
                  <a:srgbClr val="FFFFD5"/>
                </a:solidFill>
              </a:rPr>
            </a:br>
            <a:r>
              <a:rPr lang="en-US">
                <a:solidFill>
                  <a:srgbClr val="FFFFD5"/>
                </a:solidFill>
              </a:rPr>
              <a:t>all overhead costs to products.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8261"/>
                                        </p:tgtEl>
                                        <p:attrNameLst>
                                          <p:attrName>style.visibility</p:attrName>
                                        </p:attrNameLst>
                                      </p:cBhvr>
                                      <p:to>
                                        <p:strVal val="visible"/>
                                      </p:to>
                                    </p:set>
                                    <p:animEffect transition="in" filter="wipe(left)">
                                      <p:cBhvr>
                                        <p:cTn id="7" dur="500"/>
                                        <p:tgtEl>
                                          <p:spTgt spid="608261"/>
                                        </p:tgtEl>
                                      </p:cBhvr>
                                    </p:animEffect>
                                  </p:childTnLst>
                                </p:cTn>
                              </p:par>
                            </p:childTnLst>
                          </p:cTn>
                        </p:par>
                        <p:par>
                          <p:cTn id="8" fill="hold">
                            <p:stCondLst>
                              <p:cond delay="500"/>
                            </p:stCondLst>
                            <p:childTnLst>
                              <p:par>
                                <p:cTn id="9" presetID="22" presetClass="entr" presetSubtype="1" fill="hold" grpId="0" nodeType="afterEffect">
                                  <p:stCondLst>
                                    <p:cond delay="1000"/>
                                  </p:stCondLst>
                                  <p:childTnLst>
                                    <p:set>
                                      <p:cBhvr>
                                        <p:cTn id="10" dur="1" fill="hold">
                                          <p:stCondLst>
                                            <p:cond delay="0"/>
                                          </p:stCondLst>
                                        </p:cTn>
                                        <p:tgtEl>
                                          <p:spTgt spid="608263"/>
                                        </p:tgtEl>
                                        <p:attrNameLst>
                                          <p:attrName>style.visibility</p:attrName>
                                        </p:attrNameLst>
                                      </p:cBhvr>
                                      <p:to>
                                        <p:strVal val="visible"/>
                                      </p:to>
                                    </p:set>
                                    <p:animEffect transition="in" filter="wipe(up)">
                                      <p:cBhvr>
                                        <p:cTn id="11" dur="500"/>
                                        <p:tgtEl>
                                          <p:spTgt spid="608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8261" grpId="0" animBg="1" autoUpdateAnimBg="0"/>
      <p:bldP spid="608263"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Oval 1026"/>
          <p:cNvSpPr>
            <a:spLocks noChangeArrowheads="1"/>
          </p:cNvSpPr>
          <p:nvPr/>
        </p:nvSpPr>
        <p:spPr bwMode="auto">
          <a:xfrm>
            <a:off x="685800" y="1257300"/>
            <a:ext cx="2438400" cy="1143000"/>
          </a:xfrm>
          <a:prstGeom prst="ellipse">
            <a:avLst/>
          </a:prstGeom>
          <a:solidFill>
            <a:srgbClr val="FF8C0D"/>
          </a:solidFill>
          <a:ln w="9525">
            <a:noFill/>
            <a:round/>
            <a:headEnd/>
            <a:tailEnd/>
          </a:ln>
        </p:spPr>
        <p:txBody>
          <a:bodyPr wrap="none" anchor="ctr"/>
          <a:lstStyle/>
          <a:p>
            <a:r>
              <a:rPr lang="en-US">
                <a:solidFill>
                  <a:srgbClr val="FFFFEF"/>
                </a:solidFill>
              </a:rPr>
              <a:t>Activity</a:t>
            </a:r>
          </a:p>
        </p:txBody>
      </p:sp>
      <p:sp>
        <p:nvSpPr>
          <p:cNvPr id="33795" name="Rectangle 1027"/>
          <p:cNvSpPr>
            <a:spLocks noChangeArrowheads="1"/>
          </p:cNvSpPr>
          <p:nvPr/>
        </p:nvSpPr>
        <p:spPr bwMode="auto">
          <a:xfrm>
            <a:off x="5105400" y="1219200"/>
            <a:ext cx="3429000" cy="1219200"/>
          </a:xfrm>
          <a:prstGeom prst="rect">
            <a:avLst/>
          </a:prstGeom>
          <a:solidFill>
            <a:srgbClr val="CCCCCC"/>
          </a:solidFill>
          <a:ln w="9525">
            <a:noFill/>
            <a:miter lim="800000"/>
            <a:headEnd/>
            <a:tailEnd/>
          </a:ln>
        </p:spPr>
        <p:txBody>
          <a:bodyPr anchor="ctr"/>
          <a:lstStyle/>
          <a:p>
            <a:r>
              <a:rPr lang="en-US" sz="1800"/>
              <a:t>An event that causes the consumption of overhead resources.</a:t>
            </a:r>
          </a:p>
        </p:txBody>
      </p:sp>
      <p:cxnSp>
        <p:nvCxnSpPr>
          <p:cNvPr id="33796" name="AutoShape 1028"/>
          <p:cNvCxnSpPr>
            <a:cxnSpLocks noChangeShapeType="1"/>
            <a:stCxn id="33794" idx="6"/>
            <a:endCxn id="33795" idx="1"/>
          </p:cNvCxnSpPr>
          <p:nvPr/>
        </p:nvCxnSpPr>
        <p:spPr bwMode="auto">
          <a:xfrm>
            <a:off x="3124200" y="1828800"/>
            <a:ext cx="1981200" cy="0"/>
          </a:xfrm>
          <a:prstGeom prst="straightConnector1">
            <a:avLst/>
          </a:prstGeom>
          <a:noFill/>
          <a:ln w="38100">
            <a:solidFill>
              <a:srgbClr val="6B6B6B"/>
            </a:solidFill>
            <a:round/>
            <a:headEnd/>
            <a:tailEnd type="triangle" w="med" len="med"/>
          </a:ln>
        </p:spPr>
      </p:cxnSp>
      <p:grpSp>
        <p:nvGrpSpPr>
          <p:cNvPr id="2" name="Group 1040"/>
          <p:cNvGrpSpPr>
            <a:grpSpLocks/>
          </p:cNvGrpSpPr>
          <p:nvPr/>
        </p:nvGrpSpPr>
        <p:grpSpPr bwMode="auto">
          <a:xfrm>
            <a:off x="685800" y="2590800"/>
            <a:ext cx="7848600" cy="1219200"/>
            <a:chOff x="432" y="1632"/>
            <a:chExt cx="4944" cy="768"/>
          </a:xfrm>
        </p:grpSpPr>
        <p:sp>
          <p:nvSpPr>
            <p:cNvPr id="33808" name="Oval 1041"/>
            <p:cNvSpPr>
              <a:spLocks noChangeArrowheads="1"/>
            </p:cNvSpPr>
            <p:nvPr/>
          </p:nvSpPr>
          <p:spPr bwMode="auto">
            <a:xfrm>
              <a:off x="432" y="1656"/>
              <a:ext cx="1536" cy="720"/>
            </a:xfrm>
            <a:prstGeom prst="ellipse">
              <a:avLst/>
            </a:prstGeom>
            <a:solidFill>
              <a:schemeClr val="accent1"/>
            </a:solidFill>
            <a:ln w="9525">
              <a:solidFill>
                <a:srgbClr val="6B6B6B"/>
              </a:solidFill>
              <a:round/>
              <a:headEnd/>
              <a:tailEnd/>
            </a:ln>
          </p:spPr>
          <p:txBody>
            <a:bodyPr anchor="ctr"/>
            <a:lstStyle/>
            <a:p>
              <a:r>
                <a:rPr lang="en-US">
                  <a:solidFill>
                    <a:srgbClr val="FFFFEF"/>
                  </a:solidFill>
                </a:rPr>
                <a:t>Activity Cost Pool</a:t>
              </a:r>
            </a:p>
          </p:txBody>
        </p:sp>
        <p:sp>
          <p:nvSpPr>
            <p:cNvPr id="33809" name="Rectangle 1042"/>
            <p:cNvSpPr>
              <a:spLocks noChangeArrowheads="1"/>
            </p:cNvSpPr>
            <p:nvPr/>
          </p:nvSpPr>
          <p:spPr bwMode="auto">
            <a:xfrm>
              <a:off x="3216" y="1632"/>
              <a:ext cx="2160" cy="768"/>
            </a:xfrm>
            <a:prstGeom prst="rect">
              <a:avLst/>
            </a:prstGeom>
            <a:solidFill>
              <a:srgbClr val="CCCCCC"/>
            </a:solidFill>
            <a:ln w="9525">
              <a:noFill/>
              <a:miter lim="800000"/>
              <a:headEnd/>
              <a:tailEnd/>
            </a:ln>
          </p:spPr>
          <p:txBody>
            <a:bodyPr anchor="ctr"/>
            <a:lstStyle/>
            <a:p>
              <a:r>
                <a:rPr lang="en-US" sz="1800"/>
                <a:t>A “cost bucket” in which costs related to a particular activity measure are accumulated.</a:t>
              </a:r>
            </a:p>
          </p:txBody>
        </p:sp>
        <p:cxnSp>
          <p:nvCxnSpPr>
            <p:cNvPr id="33810" name="AutoShape 1043"/>
            <p:cNvCxnSpPr>
              <a:cxnSpLocks noChangeShapeType="1"/>
              <a:stCxn id="33808" idx="6"/>
              <a:endCxn id="33809" idx="1"/>
            </p:cNvCxnSpPr>
            <p:nvPr/>
          </p:nvCxnSpPr>
          <p:spPr bwMode="auto">
            <a:xfrm>
              <a:off x="1968" y="2016"/>
              <a:ext cx="1248" cy="0"/>
            </a:xfrm>
            <a:prstGeom prst="straightConnector1">
              <a:avLst/>
            </a:prstGeom>
            <a:noFill/>
            <a:ln w="38100">
              <a:solidFill>
                <a:srgbClr val="6B6B6B"/>
              </a:solidFill>
              <a:round/>
              <a:headEnd/>
              <a:tailEnd type="triangle" w="med" len="med"/>
            </a:ln>
          </p:spPr>
        </p:cxnSp>
      </p:grpSp>
      <p:grpSp>
        <p:nvGrpSpPr>
          <p:cNvPr id="3" name="Group 1053"/>
          <p:cNvGrpSpPr>
            <a:grpSpLocks/>
          </p:cNvGrpSpPr>
          <p:nvPr/>
        </p:nvGrpSpPr>
        <p:grpSpPr bwMode="auto">
          <a:xfrm>
            <a:off x="2895600" y="3870325"/>
            <a:ext cx="1600200" cy="1387475"/>
            <a:chOff x="1824" y="2438"/>
            <a:chExt cx="1008" cy="874"/>
          </a:xfrm>
        </p:grpSpPr>
        <p:sp>
          <p:nvSpPr>
            <p:cNvPr id="609301" name="AutoShape 1045"/>
            <p:cNvSpPr>
              <a:spLocks noChangeArrowheads="1"/>
            </p:cNvSpPr>
            <p:nvPr/>
          </p:nvSpPr>
          <p:spPr bwMode="auto">
            <a:xfrm rot="5400000">
              <a:off x="1896" y="2366"/>
              <a:ext cx="864" cy="100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noFill/>
              <a:miter lim="800000"/>
              <a:headEnd/>
              <a:tailEnd/>
            </a:ln>
            <a:effectLst>
              <a:outerShdw dist="35921" dir="2700000" algn="ctr" rotWithShape="0">
                <a:srgbClr val="000000"/>
              </a:outerShdw>
            </a:effectLst>
          </p:spPr>
          <p:txBody>
            <a:bodyPr wrap="none" anchor="ctr"/>
            <a:lstStyle/>
            <a:p>
              <a:pPr>
                <a:defRPr/>
              </a:pPr>
              <a:endParaRPr lang="en-US"/>
            </a:p>
          </p:txBody>
        </p:sp>
        <p:sp>
          <p:nvSpPr>
            <p:cNvPr id="33802" name="Text Box 1046"/>
            <p:cNvSpPr txBox="1">
              <a:spLocks noChangeArrowheads="1"/>
            </p:cNvSpPr>
            <p:nvPr/>
          </p:nvSpPr>
          <p:spPr bwMode="auto">
            <a:xfrm>
              <a:off x="2218" y="3024"/>
              <a:ext cx="223" cy="288"/>
            </a:xfrm>
            <a:prstGeom prst="rect">
              <a:avLst/>
            </a:prstGeom>
            <a:noFill/>
            <a:ln w="9525">
              <a:noFill/>
              <a:miter lim="800000"/>
              <a:headEnd/>
              <a:tailEnd/>
            </a:ln>
          </p:spPr>
          <p:txBody>
            <a:bodyPr wrap="none">
              <a:spAutoFit/>
            </a:bodyPr>
            <a:lstStyle/>
            <a:p>
              <a:pPr algn="l"/>
              <a:r>
                <a:rPr lang="en-US" sz="2400" b="1">
                  <a:solidFill>
                    <a:srgbClr val="FFFFDD"/>
                  </a:solidFill>
                  <a:latin typeface="Arial" charset="0"/>
                </a:rPr>
                <a:t>$</a:t>
              </a:r>
            </a:p>
          </p:txBody>
        </p:sp>
        <p:sp>
          <p:nvSpPr>
            <p:cNvPr id="33803" name="Text Box 1047"/>
            <p:cNvSpPr txBox="1">
              <a:spLocks noChangeArrowheads="1"/>
            </p:cNvSpPr>
            <p:nvPr/>
          </p:nvSpPr>
          <p:spPr bwMode="auto">
            <a:xfrm>
              <a:off x="2079" y="2579"/>
              <a:ext cx="223" cy="288"/>
            </a:xfrm>
            <a:prstGeom prst="rect">
              <a:avLst/>
            </a:prstGeom>
            <a:noFill/>
            <a:ln w="9525">
              <a:noFill/>
              <a:miter lim="800000"/>
              <a:headEnd/>
              <a:tailEnd/>
            </a:ln>
          </p:spPr>
          <p:txBody>
            <a:bodyPr wrap="none">
              <a:spAutoFit/>
            </a:bodyPr>
            <a:lstStyle/>
            <a:p>
              <a:pPr algn="l"/>
              <a:r>
                <a:rPr lang="en-US" sz="2400" b="1">
                  <a:solidFill>
                    <a:srgbClr val="FFFFDD"/>
                  </a:solidFill>
                  <a:latin typeface="Arial" charset="0"/>
                </a:rPr>
                <a:t>$</a:t>
              </a:r>
            </a:p>
          </p:txBody>
        </p:sp>
        <p:sp>
          <p:nvSpPr>
            <p:cNvPr id="33804" name="Text Box 1048"/>
            <p:cNvSpPr txBox="1">
              <a:spLocks noChangeArrowheads="1"/>
            </p:cNvSpPr>
            <p:nvPr/>
          </p:nvSpPr>
          <p:spPr bwMode="auto">
            <a:xfrm>
              <a:off x="2043" y="2920"/>
              <a:ext cx="223" cy="288"/>
            </a:xfrm>
            <a:prstGeom prst="rect">
              <a:avLst/>
            </a:prstGeom>
            <a:noFill/>
            <a:ln w="9525">
              <a:noFill/>
              <a:miter lim="800000"/>
              <a:headEnd/>
              <a:tailEnd/>
            </a:ln>
          </p:spPr>
          <p:txBody>
            <a:bodyPr wrap="none">
              <a:spAutoFit/>
            </a:bodyPr>
            <a:lstStyle/>
            <a:p>
              <a:pPr algn="l"/>
              <a:r>
                <a:rPr lang="en-US" sz="2400" b="1">
                  <a:solidFill>
                    <a:srgbClr val="FFFFDD"/>
                  </a:solidFill>
                  <a:latin typeface="Arial" charset="0"/>
                </a:rPr>
                <a:t>$</a:t>
              </a:r>
            </a:p>
          </p:txBody>
        </p:sp>
        <p:sp>
          <p:nvSpPr>
            <p:cNvPr id="33805" name="Text Box 1049"/>
            <p:cNvSpPr txBox="1">
              <a:spLocks noChangeArrowheads="1"/>
            </p:cNvSpPr>
            <p:nvPr/>
          </p:nvSpPr>
          <p:spPr bwMode="auto">
            <a:xfrm>
              <a:off x="2394" y="2890"/>
              <a:ext cx="223" cy="288"/>
            </a:xfrm>
            <a:prstGeom prst="rect">
              <a:avLst/>
            </a:prstGeom>
            <a:noFill/>
            <a:ln w="9525">
              <a:noFill/>
              <a:miter lim="800000"/>
              <a:headEnd/>
              <a:tailEnd/>
            </a:ln>
          </p:spPr>
          <p:txBody>
            <a:bodyPr wrap="none">
              <a:spAutoFit/>
            </a:bodyPr>
            <a:lstStyle/>
            <a:p>
              <a:pPr algn="l"/>
              <a:r>
                <a:rPr lang="en-US" sz="2400" b="1">
                  <a:solidFill>
                    <a:srgbClr val="FFFFDD"/>
                  </a:solidFill>
                  <a:latin typeface="Arial" charset="0"/>
                </a:rPr>
                <a:t>$</a:t>
              </a:r>
            </a:p>
          </p:txBody>
        </p:sp>
        <p:sp>
          <p:nvSpPr>
            <p:cNvPr id="33806" name="Text Box 1050"/>
            <p:cNvSpPr txBox="1">
              <a:spLocks noChangeArrowheads="1"/>
            </p:cNvSpPr>
            <p:nvPr/>
          </p:nvSpPr>
          <p:spPr bwMode="auto">
            <a:xfrm>
              <a:off x="2254" y="2544"/>
              <a:ext cx="223" cy="288"/>
            </a:xfrm>
            <a:prstGeom prst="rect">
              <a:avLst/>
            </a:prstGeom>
            <a:noFill/>
            <a:ln w="9525">
              <a:noFill/>
              <a:miter lim="800000"/>
              <a:headEnd/>
              <a:tailEnd/>
            </a:ln>
          </p:spPr>
          <p:txBody>
            <a:bodyPr wrap="none">
              <a:spAutoFit/>
            </a:bodyPr>
            <a:lstStyle/>
            <a:p>
              <a:pPr algn="l"/>
              <a:r>
                <a:rPr lang="en-US" sz="2400" b="1">
                  <a:solidFill>
                    <a:srgbClr val="FFFFDD"/>
                  </a:solidFill>
                  <a:latin typeface="Arial" charset="0"/>
                </a:rPr>
                <a:t>$</a:t>
              </a:r>
            </a:p>
          </p:txBody>
        </p:sp>
        <p:sp>
          <p:nvSpPr>
            <p:cNvPr id="33807" name="Text Box 1051"/>
            <p:cNvSpPr txBox="1">
              <a:spLocks noChangeArrowheads="1"/>
            </p:cNvSpPr>
            <p:nvPr/>
          </p:nvSpPr>
          <p:spPr bwMode="auto">
            <a:xfrm>
              <a:off x="2218" y="2759"/>
              <a:ext cx="223" cy="288"/>
            </a:xfrm>
            <a:prstGeom prst="rect">
              <a:avLst/>
            </a:prstGeom>
            <a:noFill/>
            <a:ln w="9525">
              <a:noFill/>
              <a:miter lim="800000"/>
              <a:headEnd/>
              <a:tailEnd/>
            </a:ln>
          </p:spPr>
          <p:txBody>
            <a:bodyPr wrap="none">
              <a:spAutoFit/>
            </a:bodyPr>
            <a:lstStyle/>
            <a:p>
              <a:pPr algn="l"/>
              <a:r>
                <a:rPr lang="en-US" sz="2400" b="1">
                  <a:solidFill>
                    <a:srgbClr val="FFFFDD"/>
                  </a:solidFill>
                  <a:latin typeface="Arial" charset="0"/>
                </a:rPr>
                <a:t>$</a:t>
              </a:r>
            </a:p>
          </p:txBody>
        </p:sp>
      </p:grpSp>
      <p:pic>
        <p:nvPicPr>
          <p:cNvPr id="609308" name="Picture 1052" descr="hh01878_"/>
          <p:cNvPicPr>
            <a:picLocks noChangeAspect="1" noChangeArrowheads="1"/>
          </p:cNvPicPr>
          <p:nvPr/>
        </p:nvPicPr>
        <p:blipFill>
          <a:blip r:embed="rId3"/>
          <a:srcRect/>
          <a:stretch>
            <a:fillRect/>
          </a:stretch>
        </p:blipFill>
        <p:spPr bwMode="auto">
          <a:xfrm>
            <a:off x="2819400" y="5321300"/>
            <a:ext cx="2209800" cy="1536700"/>
          </a:xfrm>
          <a:prstGeom prst="rect">
            <a:avLst/>
          </a:prstGeom>
          <a:noFill/>
          <a:ln w="9525">
            <a:noFill/>
            <a:miter lim="800000"/>
            <a:headEnd/>
            <a:tailEnd/>
          </a:ln>
        </p:spPr>
      </p:pic>
      <p:sp>
        <p:nvSpPr>
          <p:cNvPr id="33800" name="Rectangle 1055"/>
          <p:cNvSpPr>
            <a:spLocks noGrp="1" noChangeArrowheads="1"/>
          </p:cNvSpPr>
          <p:nvPr>
            <p:ph type="title"/>
          </p:nvPr>
        </p:nvSpPr>
        <p:spPr>
          <a:noFill/>
        </p:spPr>
        <p:txBody>
          <a:bodyPr lIns="90488" tIns="44450" rIns="90488" bIns="44450"/>
          <a:lstStyle/>
          <a:p>
            <a:pPr eaLnBrk="1" hangingPunct="1">
              <a:lnSpc>
                <a:spcPct val="80000"/>
              </a:lnSpc>
            </a:pPr>
            <a:r>
              <a:rPr lang="en-US" smtClean="0"/>
              <a:t>How Costs are Treated Under</a:t>
            </a:r>
            <a:br>
              <a:rPr lang="en-US" smtClean="0"/>
            </a:br>
            <a:r>
              <a:rPr lang="en-US" smtClean="0"/>
              <a:t>Activity</a:t>
            </a:r>
            <a:r>
              <a:rPr lang="en-US" smtClean="0">
                <a:cs typeface="Arial" charset="0"/>
              </a:rPr>
              <a:t>–</a:t>
            </a:r>
            <a:r>
              <a:rPr lang="en-US" smtClean="0"/>
              <a:t>Based Costing</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09308"/>
                                        </p:tgtEl>
                                        <p:attrNameLst>
                                          <p:attrName>style.visibility</p:attrName>
                                        </p:attrNameLst>
                                      </p:cBhvr>
                                      <p:to>
                                        <p:strVal val="visible"/>
                                      </p:to>
                                    </p:set>
                                    <p:animEffect transition="in" filter="dissolve">
                                      <p:cBhvr>
                                        <p:cTn id="11" dur="500"/>
                                        <p:tgtEl>
                                          <p:spTgt spid="609308"/>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slide(fromTop)">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val 10"/>
          <p:cNvSpPr>
            <a:spLocks noChangeArrowheads="1"/>
          </p:cNvSpPr>
          <p:nvPr/>
        </p:nvSpPr>
        <p:spPr bwMode="auto">
          <a:xfrm>
            <a:off x="1143000" y="1924050"/>
            <a:ext cx="2438400" cy="1143000"/>
          </a:xfrm>
          <a:prstGeom prst="ellipse">
            <a:avLst/>
          </a:prstGeom>
          <a:solidFill>
            <a:srgbClr val="FF8C0D"/>
          </a:solidFill>
          <a:ln w="9525">
            <a:noFill/>
            <a:round/>
            <a:headEnd/>
            <a:tailEnd/>
          </a:ln>
        </p:spPr>
        <p:txBody>
          <a:bodyPr anchor="ctr"/>
          <a:lstStyle/>
          <a:p>
            <a:r>
              <a:rPr lang="en-US">
                <a:solidFill>
                  <a:srgbClr val="FFFFEF"/>
                </a:solidFill>
              </a:rPr>
              <a:t>Activity Measure</a:t>
            </a:r>
          </a:p>
        </p:txBody>
      </p:sp>
      <p:sp>
        <p:nvSpPr>
          <p:cNvPr id="34819" name="Rectangle 11"/>
          <p:cNvSpPr>
            <a:spLocks noChangeArrowheads="1"/>
          </p:cNvSpPr>
          <p:nvPr/>
        </p:nvSpPr>
        <p:spPr bwMode="auto">
          <a:xfrm>
            <a:off x="533400" y="3695700"/>
            <a:ext cx="3657600" cy="1485900"/>
          </a:xfrm>
          <a:prstGeom prst="rect">
            <a:avLst/>
          </a:prstGeom>
          <a:solidFill>
            <a:srgbClr val="CCCCCC"/>
          </a:solidFill>
          <a:ln w="9525">
            <a:noFill/>
            <a:miter lim="800000"/>
            <a:headEnd/>
            <a:tailEnd/>
          </a:ln>
        </p:spPr>
        <p:txBody>
          <a:bodyPr anchor="ctr"/>
          <a:lstStyle/>
          <a:p>
            <a:r>
              <a:rPr lang="en-US"/>
              <a:t>An allocation base</a:t>
            </a:r>
            <a:br>
              <a:rPr lang="en-US"/>
            </a:br>
            <a:r>
              <a:rPr lang="en-US"/>
              <a:t>in an activity-based</a:t>
            </a:r>
            <a:br>
              <a:rPr lang="en-US"/>
            </a:br>
            <a:r>
              <a:rPr lang="en-US"/>
              <a:t>costing system.</a:t>
            </a:r>
          </a:p>
        </p:txBody>
      </p:sp>
      <p:sp>
        <p:nvSpPr>
          <p:cNvPr id="34820" name="Rectangle 15"/>
          <p:cNvSpPr>
            <a:spLocks noGrp="1" noChangeArrowheads="1"/>
          </p:cNvSpPr>
          <p:nvPr>
            <p:ph type="title"/>
          </p:nvPr>
        </p:nvSpPr>
        <p:spPr>
          <a:noFill/>
        </p:spPr>
        <p:txBody>
          <a:bodyPr lIns="90488" tIns="44450" rIns="90488" bIns="44450"/>
          <a:lstStyle/>
          <a:p>
            <a:pPr eaLnBrk="1" hangingPunct="1">
              <a:lnSpc>
                <a:spcPct val="80000"/>
              </a:lnSpc>
            </a:pPr>
            <a:r>
              <a:rPr lang="en-US" smtClean="0"/>
              <a:t>How Costs are Treated Under</a:t>
            </a:r>
            <a:br>
              <a:rPr lang="en-US" smtClean="0"/>
            </a:br>
            <a:r>
              <a:rPr lang="en-US" smtClean="0"/>
              <a:t>Activity</a:t>
            </a:r>
            <a:r>
              <a:rPr lang="en-US" smtClean="0">
                <a:cs typeface="Arial" charset="0"/>
              </a:rPr>
              <a:t>–</a:t>
            </a:r>
            <a:r>
              <a:rPr lang="en-US" smtClean="0"/>
              <a:t>Based Costing</a:t>
            </a:r>
          </a:p>
        </p:txBody>
      </p:sp>
      <p:cxnSp>
        <p:nvCxnSpPr>
          <p:cNvPr id="34821" name="AutoShape 17"/>
          <p:cNvCxnSpPr>
            <a:cxnSpLocks noChangeShapeType="1"/>
            <a:stCxn id="34818" idx="4"/>
            <a:endCxn id="34819" idx="0"/>
          </p:cNvCxnSpPr>
          <p:nvPr/>
        </p:nvCxnSpPr>
        <p:spPr bwMode="auto">
          <a:xfrm>
            <a:off x="2362200" y="3067050"/>
            <a:ext cx="0" cy="628650"/>
          </a:xfrm>
          <a:prstGeom prst="straightConnector1">
            <a:avLst/>
          </a:prstGeom>
          <a:noFill/>
          <a:ln w="28575">
            <a:solidFill>
              <a:srgbClr val="6B6B6B"/>
            </a:solidFill>
            <a:round/>
            <a:headEnd/>
            <a:tailEnd type="triangle" w="med" len="med"/>
          </a:ln>
        </p:spPr>
      </p:cxnSp>
      <p:pic>
        <p:nvPicPr>
          <p:cNvPr id="34822" name="Picture 20" descr="BD10487_"/>
          <p:cNvPicPr>
            <a:picLocks noChangeAspect="1" noChangeArrowheads="1"/>
          </p:cNvPicPr>
          <p:nvPr/>
        </p:nvPicPr>
        <p:blipFill>
          <a:blip r:embed="rId3"/>
          <a:srcRect/>
          <a:stretch>
            <a:fillRect/>
          </a:stretch>
        </p:blipFill>
        <p:spPr bwMode="auto">
          <a:xfrm>
            <a:off x="6318250" y="3657600"/>
            <a:ext cx="2033588" cy="2687638"/>
          </a:xfrm>
          <a:prstGeom prst="rect">
            <a:avLst/>
          </a:prstGeom>
          <a:noFill/>
          <a:ln w="9525">
            <a:noFill/>
            <a:miter lim="800000"/>
            <a:headEnd/>
            <a:tailEnd/>
          </a:ln>
        </p:spPr>
      </p:pic>
      <p:grpSp>
        <p:nvGrpSpPr>
          <p:cNvPr id="2" name="Group 25"/>
          <p:cNvGrpSpPr>
            <a:grpSpLocks/>
          </p:cNvGrpSpPr>
          <p:nvPr/>
        </p:nvGrpSpPr>
        <p:grpSpPr bwMode="auto">
          <a:xfrm>
            <a:off x="3581400" y="1752600"/>
            <a:ext cx="5210175" cy="1485900"/>
            <a:chOff x="2256" y="1104"/>
            <a:chExt cx="3282" cy="936"/>
          </a:xfrm>
        </p:grpSpPr>
        <p:sp>
          <p:nvSpPr>
            <p:cNvPr id="34824" name="Rectangle 16"/>
            <p:cNvSpPr>
              <a:spLocks noChangeArrowheads="1"/>
            </p:cNvSpPr>
            <p:nvPr/>
          </p:nvSpPr>
          <p:spPr bwMode="auto">
            <a:xfrm>
              <a:off x="3186" y="1104"/>
              <a:ext cx="2352" cy="936"/>
            </a:xfrm>
            <a:prstGeom prst="rect">
              <a:avLst/>
            </a:prstGeom>
            <a:solidFill>
              <a:schemeClr val="accent1"/>
            </a:solidFill>
            <a:ln w="9525">
              <a:noFill/>
              <a:miter lim="800000"/>
              <a:headEnd/>
              <a:tailEnd/>
            </a:ln>
          </p:spPr>
          <p:txBody>
            <a:bodyPr anchor="ctr"/>
            <a:lstStyle/>
            <a:p>
              <a:r>
                <a:rPr lang="en-US">
                  <a:solidFill>
                    <a:srgbClr val="FFFFEF"/>
                  </a:solidFill>
                </a:rPr>
                <a:t>The term cost driver is also used to refer to an activity measure.</a:t>
              </a:r>
            </a:p>
          </p:txBody>
        </p:sp>
        <p:cxnSp>
          <p:nvCxnSpPr>
            <p:cNvPr id="34825" name="AutoShape 23"/>
            <p:cNvCxnSpPr>
              <a:cxnSpLocks noChangeShapeType="1"/>
              <a:stCxn id="34824" idx="1"/>
              <a:endCxn id="34818" idx="6"/>
            </p:cNvCxnSpPr>
            <p:nvPr/>
          </p:nvCxnSpPr>
          <p:spPr bwMode="auto">
            <a:xfrm flipH="1">
              <a:off x="2256" y="1572"/>
              <a:ext cx="930" cy="0"/>
            </a:xfrm>
            <a:prstGeom prst="straightConnector1">
              <a:avLst/>
            </a:prstGeom>
            <a:noFill/>
            <a:ln w="28575">
              <a:solidFill>
                <a:srgbClr val="6B6B6B"/>
              </a:solidFill>
              <a:round/>
              <a:headEnd/>
              <a:tailEnd type="triangle" w="med" len="med"/>
            </a:ln>
          </p:spPr>
        </p:cxnSp>
      </p:gr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482600" y="2989263"/>
            <a:ext cx="3429000" cy="3335337"/>
            <a:chOff x="304" y="1883"/>
            <a:chExt cx="2160" cy="2101"/>
          </a:xfrm>
        </p:grpSpPr>
        <p:sp>
          <p:nvSpPr>
            <p:cNvPr id="35851" name="AutoShape 4"/>
            <p:cNvSpPr>
              <a:spLocks noChangeArrowheads="1"/>
            </p:cNvSpPr>
            <p:nvPr/>
          </p:nvSpPr>
          <p:spPr bwMode="auto">
            <a:xfrm>
              <a:off x="304" y="2496"/>
              <a:ext cx="2160" cy="1488"/>
            </a:xfrm>
            <a:prstGeom prst="hexagon">
              <a:avLst>
                <a:gd name="adj" fmla="val 36290"/>
                <a:gd name="vf" fmla="val 115470"/>
              </a:avLst>
            </a:prstGeom>
            <a:solidFill>
              <a:srgbClr val="FF8C0D"/>
            </a:solidFill>
            <a:ln w="9525">
              <a:noFill/>
              <a:miter lim="800000"/>
              <a:headEnd/>
              <a:tailEnd/>
            </a:ln>
          </p:spPr>
          <p:txBody>
            <a:bodyPr wrap="none" anchor="ctr"/>
            <a:lstStyle/>
            <a:p>
              <a:r>
                <a:rPr lang="en-US">
                  <a:solidFill>
                    <a:srgbClr val="FFFFFF"/>
                  </a:solidFill>
                </a:rPr>
                <a:t>Simple count</a:t>
              </a:r>
              <a:br>
                <a:rPr lang="en-US">
                  <a:solidFill>
                    <a:srgbClr val="FFFFFF"/>
                  </a:solidFill>
                </a:rPr>
              </a:br>
              <a:r>
                <a:rPr lang="en-US">
                  <a:solidFill>
                    <a:srgbClr val="FFFFFF"/>
                  </a:solidFill>
                </a:rPr>
                <a:t>of the number of</a:t>
              </a:r>
              <a:br>
                <a:rPr lang="en-US">
                  <a:solidFill>
                    <a:srgbClr val="FFFFFF"/>
                  </a:solidFill>
                </a:rPr>
              </a:br>
              <a:r>
                <a:rPr lang="en-US">
                  <a:solidFill>
                    <a:srgbClr val="FFFFFF"/>
                  </a:solidFill>
                </a:rPr>
                <a:t>times an activity</a:t>
              </a:r>
              <a:br>
                <a:rPr lang="en-US">
                  <a:solidFill>
                    <a:srgbClr val="FFFFFF"/>
                  </a:solidFill>
                </a:rPr>
              </a:br>
              <a:r>
                <a:rPr lang="en-US">
                  <a:solidFill>
                    <a:srgbClr val="FFFFFF"/>
                  </a:solidFill>
                </a:rPr>
                <a:t>occurs.</a:t>
              </a:r>
            </a:p>
          </p:txBody>
        </p:sp>
        <p:sp>
          <p:nvSpPr>
            <p:cNvPr id="35852" name="Text Box 5"/>
            <p:cNvSpPr txBox="1">
              <a:spLocks noChangeArrowheads="1"/>
            </p:cNvSpPr>
            <p:nvPr/>
          </p:nvSpPr>
          <p:spPr bwMode="auto">
            <a:xfrm>
              <a:off x="814" y="1883"/>
              <a:ext cx="1141" cy="480"/>
            </a:xfrm>
            <a:prstGeom prst="rect">
              <a:avLst/>
            </a:prstGeom>
            <a:noFill/>
            <a:ln w="9525">
              <a:noFill/>
              <a:miter lim="800000"/>
              <a:headEnd/>
              <a:tailEnd/>
            </a:ln>
          </p:spPr>
          <p:txBody>
            <a:bodyPr wrap="none">
              <a:spAutoFit/>
            </a:bodyPr>
            <a:lstStyle/>
            <a:p>
              <a:r>
                <a:rPr lang="en-US"/>
                <a:t>Transaction</a:t>
              </a:r>
              <a:br>
                <a:rPr lang="en-US"/>
              </a:br>
              <a:r>
                <a:rPr lang="en-US"/>
                <a:t>driver</a:t>
              </a:r>
            </a:p>
          </p:txBody>
        </p:sp>
      </p:grpSp>
      <p:grpSp>
        <p:nvGrpSpPr>
          <p:cNvPr id="3" name="Group 6"/>
          <p:cNvGrpSpPr>
            <a:grpSpLocks/>
          </p:cNvGrpSpPr>
          <p:nvPr/>
        </p:nvGrpSpPr>
        <p:grpSpPr bwMode="auto">
          <a:xfrm>
            <a:off x="5207000" y="2989263"/>
            <a:ext cx="3429000" cy="3335337"/>
            <a:chOff x="3280" y="1883"/>
            <a:chExt cx="2160" cy="2101"/>
          </a:xfrm>
        </p:grpSpPr>
        <p:sp>
          <p:nvSpPr>
            <p:cNvPr id="35849" name="AutoShape 7"/>
            <p:cNvSpPr>
              <a:spLocks noChangeArrowheads="1"/>
            </p:cNvSpPr>
            <p:nvPr/>
          </p:nvSpPr>
          <p:spPr bwMode="auto">
            <a:xfrm>
              <a:off x="3280" y="2496"/>
              <a:ext cx="2160" cy="1488"/>
            </a:xfrm>
            <a:prstGeom prst="hexagon">
              <a:avLst>
                <a:gd name="adj" fmla="val 36290"/>
                <a:gd name="vf" fmla="val 115470"/>
              </a:avLst>
            </a:prstGeom>
            <a:solidFill>
              <a:schemeClr val="accent1"/>
            </a:solidFill>
            <a:ln w="9525">
              <a:noFill/>
              <a:miter lim="800000"/>
              <a:headEnd/>
              <a:tailEnd/>
            </a:ln>
          </p:spPr>
          <p:txBody>
            <a:bodyPr wrap="none" anchor="ctr"/>
            <a:lstStyle/>
            <a:p>
              <a:r>
                <a:rPr lang="en-US">
                  <a:solidFill>
                    <a:srgbClr val="FFFFFF"/>
                  </a:solidFill>
                </a:rPr>
                <a:t>A measure</a:t>
              </a:r>
              <a:br>
                <a:rPr lang="en-US">
                  <a:solidFill>
                    <a:srgbClr val="FFFFFF"/>
                  </a:solidFill>
                </a:rPr>
              </a:br>
              <a:r>
                <a:rPr lang="en-US">
                  <a:solidFill>
                    <a:srgbClr val="FFFFFF"/>
                  </a:solidFill>
                </a:rPr>
                <a:t>of the amount</a:t>
              </a:r>
              <a:br>
                <a:rPr lang="en-US">
                  <a:solidFill>
                    <a:srgbClr val="FFFFFF"/>
                  </a:solidFill>
                </a:rPr>
              </a:br>
              <a:r>
                <a:rPr lang="en-US">
                  <a:solidFill>
                    <a:srgbClr val="FFFFFF"/>
                  </a:solidFill>
                </a:rPr>
                <a:t>of time needed</a:t>
              </a:r>
              <a:br>
                <a:rPr lang="en-US">
                  <a:solidFill>
                    <a:srgbClr val="FFFFFF"/>
                  </a:solidFill>
                </a:rPr>
              </a:br>
              <a:r>
                <a:rPr lang="en-US">
                  <a:solidFill>
                    <a:srgbClr val="FFFFFF"/>
                  </a:solidFill>
                </a:rPr>
                <a:t>for an activity.</a:t>
              </a:r>
            </a:p>
          </p:txBody>
        </p:sp>
        <p:sp>
          <p:nvSpPr>
            <p:cNvPr id="35850" name="Text Box 8"/>
            <p:cNvSpPr txBox="1">
              <a:spLocks noChangeArrowheads="1"/>
            </p:cNvSpPr>
            <p:nvPr/>
          </p:nvSpPr>
          <p:spPr bwMode="auto">
            <a:xfrm>
              <a:off x="3920" y="1883"/>
              <a:ext cx="879" cy="480"/>
            </a:xfrm>
            <a:prstGeom prst="rect">
              <a:avLst/>
            </a:prstGeom>
            <a:noFill/>
            <a:ln w="9525">
              <a:noFill/>
              <a:miter lim="800000"/>
              <a:headEnd/>
              <a:tailEnd/>
            </a:ln>
          </p:spPr>
          <p:txBody>
            <a:bodyPr wrap="none">
              <a:spAutoFit/>
            </a:bodyPr>
            <a:lstStyle/>
            <a:p>
              <a:r>
                <a:rPr lang="en-US"/>
                <a:t>Duration</a:t>
              </a:r>
              <a:br>
                <a:rPr lang="en-US"/>
              </a:br>
              <a:r>
                <a:rPr lang="en-US"/>
                <a:t>driver</a:t>
              </a:r>
            </a:p>
          </p:txBody>
        </p:sp>
      </p:grpSp>
      <p:sp>
        <p:nvSpPr>
          <p:cNvPr id="35844" name="AutoShape 9"/>
          <p:cNvSpPr>
            <a:spLocks noChangeArrowheads="1"/>
          </p:cNvSpPr>
          <p:nvPr/>
        </p:nvSpPr>
        <p:spPr bwMode="auto">
          <a:xfrm>
            <a:off x="1549400" y="1651000"/>
            <a:ext cx="6021388" cy="463550"/>
          </a:xfrm>
          <a:prstGeom prst="roundRect">
            <a:avLst>
              <a:gd name="adj" fmla="val 16667"/>
            </a:avLst>
          </a:prstGeom>
          <a:solidFill>
            <a:srgbClr val="CCCCCC"/>
          </a:solidFill>
          <a:ln w="38100">
            <a:noFill/>
            <a:round/>
            <a:headEnd/>
            <a:tailEnd/>
          </a:ln>
        </p:spPr>
        <p:txBody>
          <a:bodyPr wrap="none">
            <a:spAutoFit/>
          </a:bodyPr>
          <a:lstStyle/>
          <a:p>
            <a:pPr algn="l"/>
            <a:r>
              <a:rPr lang="en-US"/>
              <a:t>Two common types of activity measures:</a:t>
            </a:r>
          </a:p>
        </p:txBody>
      </p:sp>
      <p:grpSp>
        <p:nvGrpSpPr>
          <p:cNvPr id="4" name="Group 10"/>
          <p:cNvGrpSpPr>
            <a:grpSpLocks/>
          </p:cNvGrpSpPr>
          <p:nvPr/>
        </p:nvGrpSpPr>
        <p:grpSpPr bwMode="auto">
          <a:xfrm>
            <a:off x="2198688" y="2214563"/>
            <a:ext cx="4722812" cy="657225"/>
            <a:chOff x="1385" y="1395"/>
            <a:chExt cx="2975" cy="414"/>
          </a:xfrm>
        </p:grpSpPr>
        <p:cxnSp>
          <p:nvCxnSpPr>
            <p:cNvPr id="35847" name="AutoShape 11"/>
            <p:cNvCxnSpPr>
              <a:cxnSpLocks noChangeShapeType="1"/>
              <a:stCxn id="35844" idx="2"/>
              <a:endCxn id="35852" idx="0"/>
            </p:cNvCxnSpPr>
            <p:nvPr/>
          </p:nvCxnSpPr>
          <p:spPr bwMode="auto">
            <a:xfrm rot="5400000">
              <a:off x="1928" y="852"/>
              <a:ext cx="414" cy="1500"/>
            </a:xfrm>
            <a:prstGeom prst="bentConnector3">
              <a:avLst>
                <a:gd name="adj1" fmla="val 48551"/>
              </a:avLst>
            </a:prstGeom>
            <a:noFill/>
            <a:ln w="38100">
              <a:solidFill>
                <a:srgbClr val="6B6B6B"/>
              </a:solidFill>
              <a:miter lim="800000"/>
              <a:headEnd/>
              <a:tailEnd type="triangle" w="med" len="med"/>
            </a:ln>
          </p:spPr>
        </p:cxnSp>
        <p:cxnSp>
          <p:nvCxnSpPr>
            <p:cNvPr id="35848" name="AutoShape 12"/>
            <p:cNvCxnSpPr>
              <a:cxnSpLocks noChangeShapeType="1"/>
              <a:stCxn id="35844" idx="2"/>
              <a:endCxn id="35850" idx="0"/>
            </p:cNvCxnSpPr>
            <p:nvPr/>
          </p:nvCxnSpPr>
          <p:spPr bwMode="auto">
            <a:xfrm rot="16200000" flipH="1">
              <a:off x="3416" y="864"/>
              <a:ext cx="414" cy="1475"/>
            </a:xfrm>
            <a:prstGeom prst="bentConnector3">
              <a:avLst>
                <a:gd name="adj1" fmla="val 48551"/>
              </a:avLst>
            </a:prstGeom>
            <a:noFill/>
            <a:ln w="38100">
              <a:solidFill>
                <a:srgbClr val="6B6B6B"/>
              </a:solidFill>
              <a:miter lim="800000"/>
              <a:headEnd/>
              <a:tailEnd type="triangle" w="med" len="med"/>
            </a:ln>
          </p:spPr>
        </p:cxnSp>
      </p:grpSp>
      <p:sp>
        <p:nvSpPr>
          <p:cNvPr id="35846" name="Rectangle 13"/>
          <p:cNvSpPr>
            <a:spLocks noGrp="1" noChangeArrowheads="1"/>
          </p:cNvSpPr>
          <p:nvPr>
            <p:ph type="title"/>
          </p:nvPr>
        </p:nvSpPr>
        <p:spPr>
          <a:noFill/>
        </p:spPr>
        <p:txBody>
          <a:bodyPr lIns="90488" tIns="44450" rIns="90488" bIns="44450"/>
          <a:lstStyle/>
          <a:p>
            <a:pPr eaLnBrk="1" hangingPunct="1">
              <a:lnSpc>
                <a:spcPct val="80000"/>
              </a:lnSpc>
            </a:pPr>
            <a:r>
              <a:rPr lang="en-US" smtClean="0"/>
              <a:t>How Costs are Treated Under</a:t>
            </a:r>
            <a:br>
              <a:rPr lang="en-US" smtClean="0"/>
            </a:br>
            <a:r>
              <a:rPr lang="en-US" smtClean="0"/>
              <a:t>Activity</a:t>
            </a:r>
            <a:r>
              <a:rPr lang="en-US" smtClean="0">
                <a:cs typeface="Arial" charset="0"/>
              </a:rPr>
              <a:t>–</a:t>
            </a:r>
            <a:r>
              <a:rPr lang="en-US" smtClean="0"/>
              <a:t>Based Costing</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Top)">
                                      <p:cBhvr>
                                        <p:cTn id="7" dur="500"/>
                                        <p:tgtEl>
                                          <p:spTgt spid="4"/>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lide(fromTop)">
                                      <p:cBhvr>
                                        <p:cTn id="11" dur="500"/>
                                        <p:tgtEl>
                                          <p:spTgt spid="2"/>
                                        </p:tgtEl>
                                      </p:cBhvr>
                                    </p:animEffect>
                                  </p:childTnLst>
                                </p:cTn>
                              </p:par>
                            </p:childTnLst>
                          </p:cTn>
                        </p:par>
                        <p:par>
                          <p:cTn id="12" fill="hold">
                            <p:stCondLst>
                              <p:cond delay="1000"/>
                            </p:stCondLst>
                            <p:childTnLst>
                              <p:par>
                                <p:cTn id="13" presetID="12" presetClass="entr" presetSubtype="1" fill="hold" nodeType="afterEffect">
                                  <p:stCondLst>
                                    <p:cond delay="1000"/>
                                  </p:stCondLst>
                                  <p:childTnLst>
                                    <p:set>
                                      <p:cBhvr>
                                        <p:cTn id="14" dur="1" fill="hold">
                                          <p:stCondLst>
                                            <p:cond delay="0"/>
                                          </p:stCondLst>
                                        </p:cTn>
                                        <p:tgtEl>
                                          <p:spTgt spid="3"/>
                                        </p:tgtEl>
                                        <p:attrNameLst>
                                          <p:attrName>style.visibility</p:attrName>
                                        </p:attrNameLst>
                                      </p:cBhvr>
                                      <p:to>
                                        <p:strVal val="visible"/>
                                      </p:to>
                                    </p:set>
                                    <p:animEffect transition="in" filter="slide(fromTop)">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ghtbar">
  <a:themeElements>
    <a:clrScheme name="Lightbar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fontScheme name="Lightba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CCCC"/>
        </a:solidFill>
        <a:ln w="28575" cap="flat" cmpd="sng" algn="ctr">
          <a:noFill/>
          <a:prstDash val="solid"/>
          <a:round/>
          <a:headEnd type="none" w="med" len="med"/>
          <a:tailEnd type="none" w="med" len="med"/>
        </a:ln>
        <a:effectLst>
          <a:outerShdw dist="71842" dir="2700000" algn="ctr" rotWithShape="0">
            <a:schemeClr val="bg2"/>
          </a:outerShdw>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CCCCCC"/>
        </a:solidFill>
        <a:ln w="28575" cap="flat" cmpd="sng" algn="ctr">
          <a:noFill/>
          <a:prstDash val="solid"/>
          <a:round/>
          <a:headEnd type="none" w="med" len="med"/>
          <a:tailEnd type="none" w="med" len="med"/>
        </a:ln>
        <a:effectLst>
          <a:outerShdw dist="71842" dir="2700000" algn="ctr" rotWithShape="0">
            <a:schemeClr val="bg2"/>
          </a:outerShdw>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ightbar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Lightbar 2">
        <a:dk1>
          <a:srgbClr val="000000"/>
        </a:dk1>
        <a:lt1>
          <a:srgbClr val="DCD1EB"/>
        </a:lt1>
        <a:dk2>
          <a:srgbClr val="6C18B0"/>
        </a:dk2>
        <a:lt2>
          <a:srgbClr val="000000"/>
        </a:lt2>
        <a:accent1>
          <a:srgbClr val="9968CC"/>
        </a:accent1>
        <a:accent2>
          <a:srgbClr val="FFAF18"/>
        </a:accent2>
        <a:accent3>
          <a:srgbClr val="EBE5F3"/>
        </a:accent3>
        <a:accent4>
          <a:srgbClr val="000000"/>
        </a:accent4>
        <a:accent5>
          <a:srgbClr val="CAB9E2"/>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ightbar 3">
        <a:dk1>
          <a:srgbClr val="000000"/>
        </a:dk1>
        <a:lt1>
          <a:srgbClr val="EECAE1"/>
        </a:lt1>
        <a:dk2>
          <a:srgbClr val="DC54AD"/>
        </a:dk2>
        <a:lt2>
          <a:srgbClr val="000000"/>
        </a:lt2>
        <a:accent1>
          <a:srgbClr val="DC359C"/>
        </a:accent1>
        <a:accent2>
          <a:srgbClr val="FFAF18"/>
        </a:accent2>
        <a:accent3>
          <a:srgbClr val="F5E1EE"/>
        </a:accent3>
        <a:accent4>
          <a:srgbClr val="000000"/>
        </a:accent4>
        <a:accent5>
          <a:srgbClr val="EBAECB"/>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ightbar 4">
        <a:dk1>
          <a:srgbClr val="000000"/>
        </a:dk1>
        <a:lt1>
          <a:srgbClr val="D7E6C5"/>
        </a:lt1>
        <a:dk2>
          <a:srgbClr val="2F8B20"/>
        </a:dk2>
        <a:lt2>
          <a:srgbClr val="000000"/>
        </a:lt2>
        <a:accent1>
          <a:srgbClr val="7ABA05"/>
        </a:accent1>
        <a:accent2>
          <a:srgbClr val="FFAF18"/>
        </a:accent2>
        <a:accent3>
          <a:srgbClr val="E8F0DF"/>
        </a:accent3>
        <a:accent4>
          <a:srgbClr val="000000"/>
        </a:accent4>
        <a:accent5>
          <a:srgbClr val="BED9AA"/>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ightbar 5">
        <a:dk1>
          <a:srgbClr val="000000"/>
        </a:dk1>
        <a:lt1>
          <a:srgbClr val="F8D1A8"/>
        </a:lt1>
        <a:dk2>
          <a:srgbClr val="FF9218"/>
        </a:dk2>
        <a:lt2>
          <a:srgbClr val="000000"/>
        </a:lt2>
        <a:accent1>
          <a:srgbClr val="FFAF18"/>
        </a:accent1>
        <a:accent2>
          <a:srgbClr val="F06157"/>
        </a:accent2>
        <a:accent3>
          <a:srgbClr val="FBE5D1"/>
        </a:accent3>
        <a:accent4>
          <a:srgbClr val="000000"/>
        </a:accent4>
        <a:accent5>
          <a:srgbClr val="FFD4AB"/>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Lightbar 6">
        <a:dk1>
          <a:srgbClr val="000000"/>
        </a:dk1>
        <a:lt1>
          <a:srgbClr val="CCCCCC"/>
        </a:lt1>
        <a:dk2>
          <a:srgbClr val="555555"/>
        </a:dk2>
        <a:lt2>
          <a:srgbClr val="000000"/>
        </a:lt2>
        <a:accent1>
          <a:srgbClr val="AAAAAA"/>
        </a:accent1>
        <a:accent2>
          <a:srgbClr val="888888"/>
        </a:accent2>
        <a:accent3>
          <a:srgbClr val="E2E2E2"/>
        </a:accent3>
        <a:accent4>
          <a:srgbClr val="000000"/>
        </a:accent4>
        <a:accent5>
          <a:srgbClr val="D2D2D2"/>
        </a:accent5>
        <a:accent6>
          <a:srgbClr val="7B7B7B"/>
        </a:accent6>
        <a:hlink>
          <a:srgbClr val="333333"/>
        </a:hlink>
        <a:folHlink>
          <a:srgbClr val="88888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HD:Microsoft Office X:Templates:Presentations:Designs:Lightbar</Template>
  <TotalTime>4716</TotalTime>
  <Words>3186</Words>
  <Application>Microsoft PowerPoint</Application>
  <PresentationFormat>On-screen Show (4:3)</PresentationFormat>
  <Paragraphs>480</Paragraphs>
  <Slides>49</Slides>
  <Notes>49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4</vt:i4>
      </vt:variant>
      <vt:variant>
        <vt:lpstr>Slide Titles</vt:lpstr>
      </vt:variant>
      <vt:variant>
        <vt:i4>49</vt:i4>
      </vt:variant>
    </vt:vector>
  </HeadingPairs>
  <TitlesOfParts>
    <vt:vector size="59" baseType="lpstr">
      <vt:lpstr>Verdana</vt:lpstr>
      <vt:lpstr>Arial</vt:lpstr>
      <vt:lpstr>Times</vt:lpstr>
      <vt:lpstr>Wingdings</vt:lpstr>
      <vt:lpstr>Times New Roman</vt:lpstr>
      <vt:lpstr>Lightbar</vt:lpstr>
      <vt:lpstr>Microsoft Clip Gallery</vt:lpstr>
      <vt:lpstr>Microsoft Office Excel Worksheet</vt:lpstr>
      <vt:lpstr>Microsoft Excel Worksheet</vt:lpstr>
      <vt:lpstr>Adobe Photoshop Image</vt:lpstr>
      <vt:lpstr>Chapter Seven</vt:lpstr>
      <vt:lpstr>Activity Based Costing (ABC)</vt:lpstr>
      <vt:lpstr>How Costs are Treated Under Activity–Based Costing</vt:lpstr>
      <vt:lpstr>How Costs are Treated Under Activity–Based Costing</vt:lpstr>
      <vt:lpstr>How Costs are Treated Under Activity–Based Costing</vt:lpstr>
      <vt:lpstr>How Costs are Treated Under Activity–Based Costing</vt:lpstr>
      <vt:lpstr>How Costs are Treated Under Activity–Based Costing</vt:lpstr>
      <vt:lpstr>How Costs are Treated Under Activity–Based Costing</vt:lpstr>
      <vt:lpstr>How Costs are Treated Under Activity–Based Costing</vt:lpstr>
      <vt:lpstr>How Costs are Treated Under Activity–Based Costing</vt:lpstr>
      <vt:lpstr>How Costs are Treated Under Activity–Based Costing</vt:lpstr>
      <vt:lpstr>Characteristics of Successful ABC Implementations</vt:lpstr>
      <vt:lpstr>Classic Brass – An ABC Example</vt:lpstr>
      <vt:lpstr>Define Activities, Activity Cost Pools, and Activity Measures</vt:lpstr>
      <vt:lpstr>Define Activities, Activity Cost Pools, and Activity Measures</vt:lpstr>
      <vt:lpstr>Assign Overhead Costs to Activity Cost Pools</vt:lpstr>
      <vt:lpstr>Assign Overhead Costs to Activity Cost Pools</vt:lpstr>
      <vt:lpstr>Assign Overhead Costs to Activity Cost Pools</vt:lpstr>
      <vt:lpstr>Assign Overhead Costs to Activity Cost Pools</vt:lpstr>
      <vt:lpstr>Assign Overhead Costs to Activity Cost Pools</vt:lpstr>
      <vt:lpstr>Assign Overhead Costs to Activity Cost Pools</vt:lpstr>
      <vt:lpstr>Calculate Activity Rates</vt:lpstr>
      <vt:lpstr>Calculate Activity Rates</vt:lpstr>
      <vt:lpstr>Activity-Based Costing at Classic Brass</vt:lpstr>
      <vt:lpstr>Activity-Based Costing at Classic Brass</vt:lpstr>
      <vt:lpstr>Activity-Based Costing at Classic Brass</vt:lpstr>
      <vt:lpstr>Assigning Overhead to Products</vt:lpstr>
      <vt:lpstr>Assigning Overhead to Products</vt:lpstr>
      <vt:lpstr>Assigning Overhead to Customers</vt:lpstr>
      <vt:lpstr>Assigning Overhead to Customers</vt:lpstr>
      <vt:lpstr>Prepare Management Reports</vt:lpstr>
      <vt:lpstr>Prepare Management Reports</vt:lpstr>
      <vt:lpstr>Prepare Management Reports</vt:lpstr>
      <vt:lpstr>Prepare Management Reports</vt:lpstr>
      <vt:lpstr>Prepare Management Reports</vt:lpstr>
      <vt:lpstr>Prepare Management Reports</vt:lpstr>
      <vt:lpstr>Prepare Management Reports</vt:lpstr>
      <vt:lpstr>Product Margins Computed Using the Traditional Cost System</vt:lpstr>
      <vt:lpstr>Product Margins Computed Using the Traditional Cost System</vt:lpstr>
      <vt:lpstr>Product Margins Computed Using the Traditional Cost System</vt:lpstr>
      <vt:lpstr>Product Margins Computed Using the Traditional Cost System</vt:lpstr>
      <vt:lpstr>The Differences Between ABC and Traditional Product Costs</vt:lpstr>
      <vt:lpstr>Differences Between ABC and Traditional Product Costs</vt:lpstr>
      <vt:lpstr>Differences Between ABC and Traditional Product Costs</vt:lpstr>
      <vt:lpstr>Differences Between ABC and Traditional Product Costs</vt:lpstr>
      <vt:lpstr>Targeting Process Improvement</vt:lpstr>
      <vt:lpstr>Activity-Based Costing and External Reporting</vt:lpstr>
      <vt:lpstr>ABC Limitations</vt:lpstr>
      <vt:lpstr>End of Chapter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dc:title>
  <dc:subject>Activity-Based Costing: A Tool to Aid Decision Making</dc:subject>
  <dc:creator>Charles W. Caldwell</dc:creator>
  <cp:lastModifiedBy>Hp</cp:lastModifiedBy>
  <cp:revision>381</cp:revision>
  <dcterms:created xsi:type="dcterms:W3CDTF">2004-05-17T20:09:56Z</dcterms:created>
  <dcterms:modified xsi:type="dcterms:W3CDTF">2016-02-29T06:45:00Z</dcterms:modified>
</cp:coreProperties>
</file>