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70"/>
  </p:notesMasterIdLst>
  <p:handoutMasterIdLst>
    <p:handoutMasterId r:id="rId71"/>
  </p:handoutMasterIdLst>
  <p:sldIdLst>
    <p:sldId id="380" r:id="rId2"/>
    <p:sldId id="381" r:id="rId3"/>
    <p:sldId id="383" r:id="rId4"/>
    <p:sldId id="385" r:id="rId5"/>
    <p:sldId id="388" r:id="rId6"/>
    <p:sldId id="389" r:id="rId7"/>
    <p:sldId id="390" r:id="rId8"/>
    <p:sldId id="391" r:id="rId9"/>
    <p:sldId id="392" r:id="rId10"/>
    <p:sldId id="393" r:id="rId11"/>
    <p:sldId id="394" r:id="rId12"/>
    <p:sldId id="395" r:id="rId13"/>
    <p:sldId id="396" r:id="rId14"/>
    <p:sldId id="398" r:id="rId15"/>
    <p:sldId id="399" r:id="rId16"/>
    <p:sldId id="400" r:id="rId17"/>
    <p:sldId id="401" r:id="rId18"/>
    <p:sldId id="402" r:id="rId19"/>
    <p:sldId id="468" r:id="rId20"/>
    <p:sldId id="403" r:id="rId21"/>
    <p:sldId id="404" r:id="rId22"/>
    <p:sldId id="406" r:id="rId23"/>
    <p:sldId id="407" r:id="rId24"/>
    <p:sldId id="408" r:id="rId25"/>
    <p:sldId id="409" r:id="rId26"/>
    <p:sldId id="411" r:id="rId27"/>
    <p:sldId id="467" r:id="rId28"/>
    <p:sldId id="412" r:id="rId29"/>
    <p:sldId id="413" r:id="rId30"/>
    <p:sldId id="414" r:id="rId31"/>
    <p:sldId id="415" r:id="rId32"/>
    <p:sldId id="416" r:id="rId33"/>
    <p:sldId id="417" r:id="rId34"/>
    <p:sldId id="418" r:id="rId35"/>
    <p:sldId id="419" r:id="rId36"/>
    <p:sldId id="420" r:id="rId37"/>
    <p:sldId id="421" r:id="rId38"/>
    <p:sldId id="422" r:id="rId39"/>
    <p:sldId id="423" r:id="rId40"/>
    <p:sldId id="424" r:id="rId41"/>
    <p:sldId id="425" r:id="rId42"/>
    <p:sldId id="469" r:id="rId43"/>
    <p:sldId id="470" r:id="rId44"/>
    <p:sldId id="471" r:id="rId45"/>
    <p:sldId id="472" r:id="rId46"/>
    <p:sldId id="473" r:id="rId47"/>
    <p:sldId id="474" r:id="rId48"/>
    <p:sldId id="475" r:id="rId49"/>
    <p:sldId id="476" r:id="rId50"/>
    <p:sldId id="477" r:id="rId51"/>
    <p:sldId id="478" r:id="rId52"/>
    <p:sldId id="479" r:id="rId53"/>
    <p:sldId id="480" r:id="rId54"/>
    <p:sldId id="481" r:id="rId55"/>
    <p:sldId id="482" r:id="rId56"/>
    <p:sldId id="483" r:id="rId57"/>
    <p:sldId id="426" r:id="rId58"/>
    <p:sldId id="427" r:id="rId59"/>
    <p:sldId id="428" r:id="rId60"/>
    <p:sldId id="431" r:id="rId61"/>
    <p:sldId id="430" r:id="rId62"/>
    <p:sldId id="433" r:id="rId63"/>
    <p:sldId id="434" r:id="rId64"/>
    <p:sldId id="435" r:id="rId65"/>
    <p:sldId id="436" r:id="rId66"/>
    <p:sldId id="439" r:id="rId67"/>
    <p:sldId id="440" r:id="rId68"/>
    <p:sldId id="284" r:id="rId69"/>
  </p:sldIdLst>
  <p:sldSz cx="9144000" cy="6858000" type="screen4x3"/>
  <p:notesSz cx="7010400" cy="9296400"/>
  <p:defaultTextStyle>
    <a:defPPr>
      <a:defRPr lang="en-US"/>
    </a:defPPr>
    <a:lvl1pPr algn="l" rtl="0" eaLnBrk="0" fontAlgn="base" hangingPunct="0">
      <a:spcBef>
        <a:spcPct val="0"/>
      </a:spcBef>
      <a:spcAft>
        <a:spcPct val="0"/>
      </a:spcAft>
      <a:defRPr sz="3000" kern="1200">
        <a:solidFill>
          <a:schemeClr val="tx1"/>
        </a:solidFill>
        <a:latin typeface="Arial" charset="0"/>
        <a:ea typeface="+mn-ea"/>
        <a:cs typeface="+mn-cs"/>
      </a:defRPr>
    </a:lvl1pPr>
    <a:lvl2pPr marL="457200" algn="l" rtl="0" eaLnBrk="0" fontAlgn="base" hangingPunct="0">
      <a:spcBef>
        <a:spcPct val="0"/>
      </a:spcBef>
      <a:spcAft>
        <a:spcPct val="0"/>
      </a:spcAft>
      <a:defRPr sz="3000" kern="1200">
        <a:solidFill>
          <a:schemeClr val="tx1"/>
        </a:solidFill>
        <a:latin typeface="Arial" charset="0"/>
        <a:ea typeface="+mn-ea"/>
        <a:cs typeface="+mn-cs"/>
      </a:defRPr>
    </a:lvl2pPr>
    <a:lvl3pPr marL="914400" algn="l" rtl="0" eaLnBrk="0" fontAlgn="base" hangingPunct="0">
      <a:spcBef>
        <a:spcPct val="0"/>
      </a:spcBef>
      <a:spcAft>
        <a:spcPct val="0"/>
      </a:spcAft>
      <a:defRPr sz="3000" kern="1200">
        <a:solidFill>
          <a:schemeClr val="tx1"/>
        </a:solidFill>
        <a:latin typeface="Arial" charset="0"/>
        <a:ea typeface="+mn-ea"/>
        <a:cs typeface="+mn-cs"/>
      </a:defRPr>
    </a:lvl3pPr>
    <a:lvl4pPr marL="1371600" algn="l" rtl="0" eaLnBrk="0" fontAlgn="base" hangingPunct="0">
      <a:spcBef>
        <a:spcPct val="0"/>
      </a:spcBef>
      <a:spcAft>
        <a:spcPct val="0"/>
      </a:spcAft>
      <a:defRPr sz="3000" kern="1200">
        <a:solidFill>
          <a:schemeClr val="tx1"/>
        </a:solidFill>
        <a:latin typeface="Arial" charset="0"/>
        <a:ea typeface="+mn-ea"/>
        <a:cs typeface="+mn-cs"/>
      </a:defRPr>
    </a:lvl4pPr>
    <a:lvl5pPr marL="1828800" algn="l" rtl="0" eaLnBrk="0" fontAlgn="base" hangingPunct="0">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69200"/>
    <a:srgbClr val="8D8A00"/>
    <a:srgbClr val="808000"/>
    <a:srgbClr val="669900"/>
    <a:srgbClr val="FF0000"/>
    <a:srgbClr val="6B6B6B"/>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487" autoAdjust="0"/>
    <p:restoredTop sz="75559" autoAdjust="0"/>
  </p:normalViewPr>
  <p:slideViewPr>
    <p:cSldViewPr>
      <p:cViewPr>
        <p:scale>
          <a:sx n="70" d="100"/>
          <a:sy n="70" d="100"/>
        </p:scale>
        <p:origin x="-1386" y="-168"/>
      </p:cViewPr>
      <p:guideLst>
        <p:guide orient="horz" pos="2160"/>
        <p:guide pos="2880"/>
      </p:guideLst>
    </p:cSldViewPr>
  </p:slideViewPr>
  <p:outlineViewPr>
    <p:cViewPr>
      <p:scale>
        <a:sx n="33" d="100"/>
        <a:sy n="33" d="100"/>
      </p:scale>
      <p:origin x="0" y="3684"/>
    </p:cViewPr>
    <p:sldLst>
      <p:sld r:id="rId1" collapse="1"/>
      <p:sld r:id="rId2" collapse="1"/>
    </p:sldLst>
  </p:outlineViewPr>
  <p:notesTextViewPr>
    <p:cViewPr>
      <p:scale>
        <a:sx n="100" d="100"/>
        <a:sy n="100" d="100"/>
      </p:scale>
      <p:origin x="0" y="0"/>
    </p:cViewPr>
  </p:notesTextViewPr>
  <p:sorterViewPr>
    <p:cViewPr>
      <p:scale>
        <a:sx n="75" d="100"/>
        <a:sy n="75" d="100"/>
      </p:scale>
      <p:origin x="0" y="13008"/>
    </p:cViewPr>
  </p:sorterViewPr>
  <p:notesViewPr>
    <p:cSldViewPr>
      <p:cViewPr>
        <p:scale>
          <a:sx n="100" d="100"/>
          <a:sy n="100" d="100"/>
        </p:scale>
        <p:origin x="-864" y="-72"/>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image" Target="../media/image39.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5842000" y="0"/>
            <a:ext cx="1168400" cy="274638"/>
          </a:xfrm>
          <a:prstGeom prst="rect">
            <a:avLst/>
          </a:prstGeom>
          <a:noFill/>
          <a:ln w="9525">
            <a:noFill/>
            <a:miter lim="800000"/>
            <a:headEnd/>
            <a:tailEnd/>
          </a:ln>
          <a:effectLst/>
        </p:spPr>
        <p:txBody>
          <a:bodyPr lIns="92473" tIns="46237" rIns="92473" bIns="46237">
            <a:spAutoFit/>
          </a:bodyPr>
          <a:lstStyle/>
          <a:p>
            <a:pPr algn="r" defTabSz="925513">
              <a:spcBef>
                <a:spcPct val="50000"/>
              </a:spcBef>
              <a:defRPr/>
            </a:pPr>
            <a:r>
              <a:rPr lang="en-US" sz="1200">
                <a:latin typeface="Times" pitchFamily="34" charset="0"/>
              </a:rPr>
              <a:t>3-</a:t>
            </a:r>
            <a:fld id="{79B31382-ADA2-49CB-986E-78584AD087C2}" type="slidenum">
              <a:rPr lang="en-US" sz="1200">
                <a:latin typeface="Times" pitchFamily="34" charset="0"/>
              </a:rPr>
              <a:pPr algn="r" defTabSz="925513">
                <a:spcBef>
                  <a:spcPct val="50000"/>
                </a:spcBef>
                <a:defRPr/>
              </a:pPr>
              <a:t>‹#›</a:t>
            </a:fld>
            <a:endParaRPr lang="en-US" sz="1200">
              <a:latin typeface="Time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defTabSz="925513">
              <a:defRPr sz="1200">
                <a:latin typeface="Times" pitchFamily="34" charset="0"/>
              </a:defRPr>
            </a:lvl1pPr>
          </a:lstStyle>
          <a:p>
            <a:pPr>
              <a:defRPr/>
            </a:pPr>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defTabSz="925513">
              <a:defRPr sz="1000">
                <a:latin typeface="Times" pitchFamily="34" charset="0"/>
              </a:defRPr>
            </a:lvl1pPr>
          </a:lstStyle>
          <a:p>
            <a:pPr>
              <a:defRPr/>
            </a:pPr>
            <a:r>
              <a:rPr lang="en-US"/>
              <a:t>3-</a:t>
            </a:r>
            <a:fld id="{70501F9A-405F-4F45-9ECE-0A3F237E2713}" type="slidenum">
              <a:rPr lang="en-US"/>
              <a:pPr>
                <a:defRPr/>
              </a:pPr>
              <a:t>‹#›</a:t>
            </a:fld>
            <a:endParaRPr lang="en-US"/>
          </a:p>
        </p:txBody>
      </p:sp>
      <p:sp>
        <p:nvSpPr>
          <p:cNvPr id="72708"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defTabSz="925513">
              <a:defRPr sz="1200">
                <a:latin typeface="Times"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defTabSz="925513">
              <a:defRPr sz="1200">
                <a:latin typeface="Times" pitchFamily="34" charset="0"/>
              </a:defRPr>
            </a:lvl1pPr>
          </a:lstStyle>
          <a:p>
            <a:pPr>
              <a:defRPr/>
            </a:pPr>
            <a:fld id="{3D32B278-BC9A-40AD-8F34-9B6974D28648}"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r>
              <a:rPr lang="en-US" smtClean="0"/>
              <a:t>3-</a:t>
            </a:r>
            <a:fld id="{93BD5264-F15D-4170-84EC-585FA0D6EBCC}" type="slidenum">
              <a:rPr lang="en-US" smtClean="0"/>
              <a:pPr/>
              <a:t>1</a:t>
            </a:fld>
            <a:endParaRPr lang="en-US" smtClean="0"/>
          </a:p>
        </p:txBody>
      </p:sp>
      <p:sp>
        <p:nvSpPr>
          <p:cNvPr id="73731" name="Rectangle 7"/>
          <p:cNvSpPr>
            <a:spLocks noGrp="1" noChangeArrowheads="1"/>
          </p:cNvSpPr>
          <p:nvPr>
            <p:ph type="sldNum" sz="quarter" idx="5"/>
          </p:nvPr>
        </p:nvSpPr>
        <p:spPr>
          <a:noFill/>
        </p:spPr>
        <p:txBody>
          <a:bodyPr/>
          <a:lstStyle/>
          <a:p>
            <a:fld id="{7FF85BCF-CB8C-4FEB-B981-0E0E409C7BA0}" type="slidenum">
              <a:rPr lang="en-US" smtClean="0"/>
              <a:pPr/>
              <a:t>1</a:t>
            </a:fld>
            <a:endParaRPr lang="en-US" smtClean="0"/>
          </a:p>
        </p:txBody>
      </p:sp>
      <p:sp>
        <p:nvSpPr>
          <p:cNvPr id="73732" name="Rectangle 2"/>
          <p:cNvSpPr>
            <a:spLocks noGrp="1" noChangeArrowheads="1"/>
          </p:cNvSpPr>
          <p:nvPr>
            <p:ph type="body" idx="1"/>
          </p:nvPr>
        </p:nvSpPr>
        <p:spPr>
          <a:xfrm>
            <a:off x="935038" y="4416425"/>
            <a:ext cx="5140325" cy="4183063"/>
          </a:xfrm>
          <a:noFill/>
          <a:ln/>
        </p:spPr>
        <p:txBody>
          <a:bodyPr lIns="91511" tIns="44952" rIns="91511" bIns="44952"/>
          <a:lstStyle/>
          <a:p>
            <a:pPr eaLnBrk="1" hangingPunct="1"/>
            <a:r>
              <a:rPr lang="en-US" smtClean="0"/>
              <a:t>Managers need to assign costs to products to facilitate external financial reporting and internal decision making. This chapter illustrates an absorption costing approach (also called a full cost approach) to calculating product costs known as job-order costing.</a:t>
            </a:r>
          </a:p>
        </p:txBody>
      </p:sp>
      <p:sp>
        <p:nvSpPr>
          <p:cNvPr id="73733"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p:spPr>
        <p:txBody>
          <a:bodyPr/>
          <a:lstStyle/>
          <a:p>
            <a:r>
              <a:rPr lang="en-US" smtClean="0"/>
              <a:t>3-</a:t>
            </a:r>
            <a:fld id="{56090084-6B38-42B5-BE47-F1F8D9F00214}" type="slidenum">
              <a:rPr lang="en-US" smtClean="0"/>
              <a:pPr/>
              <a:t>10</a:t>
            </a:fld>
            <a:endParaRPr lang="en-US" smtClean="0"/>
          </a:p>
        </p:txBody>
      </p:sp>
      <p:sp>
        <p:nvSpPr>
          <p:cNvPr id="82947" name="Rectangle 7"/>
          <p:cNvSpPr>
            <a:spLocks noGrp="1" noChangeArrowheads="1"/>
          </p:cNvSpPr>
          <p:nvPr>
            <p:ph type="sldNum" sz="quarter" idx="5"/>
          </p:nvPr>
        </p:nvSpPr>
        <p:spPr>
          <a:noFill/>
        </p:spPr>
        <p:txBody>
          <a:bodyPr/>
          <a:lstStyle/>
          <a:p>
            <a:fld id="{9F3A0E82-EC8C-4AF8-BCE7-4F8D15A055F4}" type="slidenum">
              <a:rPr lang="en-US" smtClean="0"/>
              <a:pPr/>
              <a:t>10</a:t>
            </a:fld>
            <a:endParaRPr lang="en-US" smtClean="0"/>
          </a:p>
        </p:txBody>
      </p:sp>
      <p:sp>
        <p:nvSpPr>
          <p:cNvPr id="82948" name="Rectangle 2"/>
          <p:cNvSpPr>
            <a:spLocks noRot="1" noChangeArrowheads="1" noTextEdit="1"/>
          </p:cNvSpPr>
          <p:nvPr>
            <p:ph type="sldImg"/>
          </p:nvPr>
        </p:nvSpPr>
        <p:spPr>
          <a:ln/>
        </p:spPr>
      </p:sp>
      <p:sp>
        <p:nvSpPr>
          <p:cNvPr id="82949" name="Rectangle 3"/>
          <p:cNvSpPr>
            <a:spLocks noGrp="1" noChangeArrowheads="1"/>
          </p:cNvSpPr>
          <p:nvPr>
            <p:ph type="body" idx="1"/>
          </p:nvPr>
        </p:nvSpPr>
        <p:spPr>
          <a:noFill/>
          <a:ln/>
        </p:spPr>
        <p:txBody>
          <a:bodyPr/>
          <a:lstStyle/>
          <a:p>
            <a:pPr eaLnBrk="1" hangingPunct="1"/>
            <a:r>
              <a:rPr lang="en-US" smtClean="0"/>
              <a:t>Here is the time ticket for an employee who worked eight hours on job A – 143. The employee’s hourly pay rate is $11, so the total labor cost charged to the job will be $88. The time ticket, number 36, serves as the major source document for labor costs charged to this job.</a:t>
            </a:r>
            <a:br>
              <a:rPr lang="en-US" smtClean="0"/>
            </a:br>
            <a:r>
              <a:rPr lang="en-US" smtClean="0"/>
              <a:t/>
            </a:r>
            <a:br>
              <a:rPr lang="en-US" smtClean="0"/>
            </a:br>
            <a:r>
              <a:rPr lang="en-US" smtClean="0"/>
              <a:t>Let’s look at the labor posting to the job cost sheet.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a:noFill/>
        </p:spPr>
        <p:txBody>
          <a:bodyPr/>
          <a:lstStyle/>
          <a:p>
            <a:r>
              <a:rPr lang="en-US" smtClean="0"/>
              <a:t>3-</a:t>
            </a:r>
            <a:fld id="{E5489E8D-4996-4634-BC2A-63624E47211C}" type="slidenum">
              <a:rPr lang="en-US" smtClean="0"/>
              <a:pPr/>
              <a:t>11</a:t>
            </a:fld>
            <a:endParaRPr lang="en-US" smtClean="0"/>
          </a:p>
        </p:txBody>
      </p:sp>
      <p:sp>
        <p:nvSpPr>
          <p:cNvPr id="83971" name="Rectangle 7"/>
          <p:cNvSpPr>
            <a:spLocks noGrp="1" noChangeArrowheads="1"/>
          </p:cNvSpPr>
          <p:nvPr>
            <p:ph type="sldNum" sz="quarter" idx="5"/>
          </p:nvPr>
        </p:nvSpPr>
        <p:spPr>
          <a:noFill/>
        </p:spPr>
        <p:txBody>
          <a:bodyPr/>
          <a:lstStyle/>
          <a:p>
            <a:fld id="{6D6214B6-0F6C-4AA4-B7E0-2D7EBA1230C4}" type="slidenum">
              <a:rPr lang="en-US" smtClean="0"/>
              <a:pPr/>
              <a:t>11</a:t>
            </a:fld>
            <a:endParaRPr lang="en-US" smtClean="0"/>
          </a:p>
        </p:txBody>
      </p:sp>
      <p:sp>
        <p:nvSpPr>
          <p:cNvPr id="83972" name="Rectangle 2"/>
          <p:cNvSpPr>
            <a:spLocks noRot="1" noChangeArrowheads="1" noTextEdit="1"/>
          </p:cNvSpPr>
          <p:nvPr>
            <p:ph type="sldImg"/>
          </p:nvPr>
        </p:nvSpPr>
        <p:spPr>
          <a:ln/>
        </p:spPr>
      </p:sp>
      <p:sp>
        <p:nvSpPr>
          <p:cNvPr id="83973" name="Rectangle 3"/>
          <p:cNvSpPr>
            <a:spLocks noGrp="1" noChangeArrowheads="1"/>
          </p:cNvSpPr>
          <p:nvPr>
            <p:ph type="body" idx="1"/>
          </p:nvPr>
        </p:nvSpPr>
        <p:spPr>
          <a:noFill/>
          <a:ln/>
        </p:spPr>
        <p:txBody>
          <a:bodyPr/>
          <a:lstStyle/>
          <a:p>
            <a:pPr eaLnBrk="1" hangingPunct="1"/>
            <a:r>
              <a:rPr lang="en-US" smtClean="0"/>
              <a:t>The Accounting Department records the labor costs from each time ticket onto the job cost sheet. On the job cost sheet, we can see that time ticket number 36 posted 8 hours to job A – 143. The total amount of direct labor cost is $88. This amount is also posted to the summary section of the job cost sheet.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p:spPr>
        <p:txBody>
          <a:bodyPr/>
          <a:lstStyle/>
          <a:p>
            <a:r>
              <a:rPr lang="en-US" smtClean="0"/>
              <a:t>3-</a:t>
            </a:r>
            <a:fld id="{D27FDFF7-BE96-4A15-B40A-35716F6AECE3}" type="slidenum">
              <a:rPr lang="en-US" smtClean="0"/>
              <a:pPr/>
              <a:t>12</a:t>
            </a:fld>
            <a:endParaRPr lang="en-US" smtClean="0"/>
          </a:p>
        </p:txBody>
      </p:sp>
      <p:sp>
        <p:nvSpPr>
          <p:cNvPr id="84995" name="Rectangle 7"/>
          <p:cNvSpPr>
            <a:spLocks noGrp="1" noChangeArrowheads="1"/>
          </p:cNvSpPr>
          <p:nvPr>
            <p:ph type="sldNum" sz="quarter" idx="5"/>
          </p:nvPr>
        </p:nvSpPr>
        <p:spPr>
          <a:noFill/>
        </p:spPr>
        <p:txBody>
          <a:bodyPr/>
          <a:lstStyle/>
          <a:p>
            <a:fld id="{3874D665-BC8E-4F18-BE34-571CFB76557E}" type="slidenum">
              <a:rPr lang="en-US" smtClean="0"/>
              <a:pPr/>
              <a:t>12</a:t>
            </a:fld>
            <a:endParaRPr lang="en-US" smtClean="0"/>
          </a:p>
        </p:txBody>
      </p:sp>
      <p:sp>
        <p:nvSpPr>
          <p:cNvPr id="84996" name="Rectangle 2"/>
          <p:cNvSpPr>
            <a:spLocks noRot="1" noChangeArrowheads="1" noTextEdit="1"/>
          </p:cNvSpPr>
          <p:nvPr>
            <p:ph type="sldImg"/>
          </p:nvPr>
        </p:nvSpPr>
        <p:spPr>
          <a:ln/>
        </p:spPr>
      </p:sp>
      <p:sp>
        <p:nvSpPr>
          <p:cNvPr id="84997"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Manufacturing overhead is</a:t>
            </a:r>
            <a:r>
              <a:rPr lang="en-US" u="sng" smtClean="0"/>
              <a:t> applied</a:t>
            </a:r>
            <a:r>
              <a:rPr lang="en-US" smtClean="0"/>
              <a:t> to all jobs that are in process. We apply overhead using a base we believe causes overhead costs to be incurred. Some companies allocate manufacturing overhead using direct labor hours or machine hours.</a:t>
            </a:r>
          </a:p>
          <a:p>
            <a:pPr eaLnBrk="1" hangingPunct="1"/>
            <a:endParaRPr lang="en-US" smtClean="0"/>
          </a:p>
          <a:p>
            <a:pPr eaLnBrk="1" hangingPunct="1"/>
            <a:r>
              <a:rPr lang="en-US" smtClean="0"/>
              <a:t>Part II</a:t>
            </a:r>
          </a:p>
          <a:p>
            <a:pPr eaLnBrk="1" hangingPunct="1"/>
            <a:r>
              <a:rPr lang="en-US" smtClean="0"/>
              <a:t>We must allocate overhead costs to jobs for a variety of reasons. First, it is difficult, if not impossible, to actually trace overhead costs to a particular job. The cost of grease for machinery to manufacture our product is part of our manufacturing costs. It would be impossible to accurately trace the amount of grease consumed to manufacture one unit of output.</a:t>
            </a:r>
          </a:p>
          <a:p>
            <a:pPr eaLnBrk="1" hangingPunct="1"/>
            <a:r>
              <a:rPr lang="en-US" smtClean="0"/>
              <a:t/>
            </a:r>
            <a:br>
              <a:rPr lang="en-US" smtClean="0"/>
            </a:br>
            <a:r>
              <a:rPr lang="en-US" smtClean="0"/>
              <a:t>Manufacturing overhead also includes a number of different costs and it would be very difficult to gather all of them together in time to charge them to a particular job. A job may be complete and sold before we can determine the actual overhead costs incurred.</a:t>
            </a:r>
            <a:br>
              <a:rPr lang="en-US" smtClean="0"/>
            </a:br>
            <a:r>
              <a:rPr lang="en-US" smtClean="0"/>
              <a:t/>
            </a:r>
            <a:br>
              <a:rPr lang="en-US" smtClean="0"/>
            </a:br>
            <a:r>
              <a:rPr lang="en-US" smtClean="0"/>
              <a:t>Finally, many types of overhead are fixed in nature even though output fluctuates during the period.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p:spPr>
        <p:txBody>
          <a:bodyPr/>
          <a:lstStyle/>
          <a:p>
            <a:r>
              <a:rPr lang="en-US" smtClean="0"/>
              <a:t>3-</a:t>
            </a:r>
            <a:fld id="{2DD88464-6643-4B16-9F8F-C4B1997C9206}" type="slidenum">
              <a:rPr lang="en-US" smtClean="0"/>
              <a:pPr/>
              <a:t>13</a:t>
            </a:fld>
            <a:endParaRPr lang="en-US" smtClean="0"/>
          </a:p>
        </p:txBody>
      </p:sp>
      <p:sp>
        <p:nvSpPr>
          <p:cNvPr id="86019" name="Rectangle 7"/>
          <p:cNvSpPr>
            <a:spLocks noGrp="1" noChangeArrowheads="1"/>
          </p:cNvSpPr>
          <p:nvPr>
            <p:ph type="sldNum" sz="quarter" idx="5"/>
          </p:nvPr>
        </p:nvSpPr>
        <p:spPr>
          <a:noFill/>
        </p:spPr>
        <p:txBody>
          <a:bodyPr/>
          <a:lstStyle/>
          <a:p>
            <a:fld id="{4125B911-7CB7-4AF1-B773-6206ECEF29E3}" type="slidenum">
              <a:rPr lang="en-US" smtClean="0"/>
              <a:pPr/>
              <a:t>13</a:t>
            </a:fld>
            <a:endParaRPr lang="en-US" smtClean="0"/>
          </a:p>
        </p:txBody>
      </p:sp>
      <p:sp>
        <p:nvSpPr>
          <p:cNvPr id="86020" name="Rectangle 2"/>
          <p:cNvSpPr>
            <a:spLocks noRot="1" noChangeArrowheads="1" noTextEdit="1"/>
          </p:cNvSpPr>
          <p:nvPr>
            <p:ph type="sldImg"/>
          </p:nvPr>
        </p:nvSpPr>
        <p:spPr>
          <a:ln/>
        </p:spPr>
      </p:sp>
      <p:sp>
        <p:nvSpPr>
          <p:cNvPr id="86021" name="Rectangle 3"/>
          <p:cNvSpPr>
            <a:spLocks noGrp="1" noChangeArrowheads="1"/>
          </p:cNvSpPr>
          <p:nvPr>
            <p:ph type="body" idx="1"/>
          </p:nvPr>
        </p:nvSpPr>
        <p:spPr>
          <a:noFill/>
          <a:ln/>
        </p:spPr>
        <p:txBody>
          <a:bodyPr/>
          <a:lstStyle/>
          <a:p>
            <a:pPr eaLnBrk="1" hangingPunct="1"/>
            <a:r>
              <a:rPr lang="en-US" smtClean="0"/>
              <a:t>To facilitate the allocation of manufacturing overhead to each job, we calculate a predetermined overhead rate before the period begins. </a:t>
            </a:r>
            <a:br>
              <a:rPr lang="en-US" smtClean="0"/>
            </a:br>
            <a:r>
              <a:rPr lang="en-US" smtClean="0"/>
              <a:t/>
            </a:r>
            <a:br>
              <a:rPr lang="en-US" smtClean="0"/>
            </a:br>
            <a:r>
              <a:rPr lang="en-US" smtClean="0"/>
              <a:t>The rate is calculated by dividing the total </a:t>
            </a:r>
            <a:r>
              <a:rPr lang="en-US" u="sng" smtClean="0"/>
              <a:t>estimated</a:t>
            </a:r>
            <a:r>
              <a:rPr lang="en-US" smtClean="0"/>
              <a:t> manufacturing overhead for the coming period by the </a:t>
            </a:r>
            <a:r>
              <a:rPr lang="en-US" u="sng" smtClean="0"/>
              <a:t>estimated</a:t>
            </a:r>
            <a:r>
              <a:rPr lang="en-US" smtClean="0"/>
              <a:t> total units of the allocation base. If our allocation base is machine hours, we would </a:t>
            </a:r>
            <a:r>
              <a:rPr lang="en-US" u="sng" smtClean="0"/>
              <a:t>estimate</a:t>
            </a:r>
            <a:r>
              <a:rPr lang="en-US" smtClean="0"/>
              <a:t> the total number of machine hours used in production in the coming period. </a:t>
            </a:r>
          </a:p>
          <a:p>
            <a:pPr eaLnBrk="1" hangingPunct="1"/>
            <a:endParaRPr lang="en-US" smtClean="0"/>
          </a:p>
          <a:p>
            <a:pPr eaLnBrk="1" hangingPunct="1"/>
            <a:r>
              <a:rPr lang="en-US" smtClean="0"/>
              <a:t>Ideally, the allocation base should be a </a:t>
            </a:r>
            <a:r>
              <a:rPr lang="en-US" u="sng" smtClean="0"/>
              <a:t>cost driver</a:t>
            </a:r>
            <a:r>
              <a:rPr lang="en-US" smtClean="0"/>
              <a:t>, that is, it causes overhead to be incurred.</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r>
              <a:rPr lang="en-US" smtClean="0"/>
              <a:t>3-</a:t>
            </a:r>
            <a:fld id="{FBF3CAAB-E056-4F3A-8E3D-F9300BB55F1E}" type="slidenum">
              <a:rPr lang="en-US" smtClean="0"/>
              <a:pPr/>
              <a:t>14</a:t>
            </a:fld>
            <a:endParaRPr lang="en-US" smtClean="0"/>
          </a:p>
        </p:txBody>
      </p:sp>
      <p:sp>
        <p:nvSpPr>
          <p:cNvPr id="87043" name="Rectangle 7"/>
          <p:cNvSpPr>
            <a:spLocks noGrp="1" noChangeArrowheads="1"/>
          </p:cNvSpPr>
          <p:nvPr>
            <p:ph type="sldNum" sz="quarter" idx="5"/>
          </p:nvPr>
        </p:nvSpPr>
        <p:spPr>
          <a:noFill/>
        </p:spPr>
        <p:txBody>
          <a:bodyPr/>
          <a:lstStyle/>
          <a:p>
            <a:fld id="{F339AF99-39C0-4D38-BDB0-E00805017874}" type="slidenum">
              <a:rPr lang="en-US" smtClean="0"/>
              <a:pPr/>
              <a:t>14</a:t>
            </a:fld>
            <a:endParaRPr lang="en-US" smtClean="0"/>
          </a:p>
        </p:txBody>
      </p:sp>
      <p:sp>
        <p:nvSpPr>
          <p:cNvPr id="87044" name="Rectangle 2"/>
          <p:cNvSpPr>
            <a:spLocks noRot="1" noChangeArrowheads="1" noTextEdit="1"/>
          </p:cNvSpPr>
          <p:nvPr>
            <p:ph type="sldImg"/>
          </p:nvPr>
        </p:nvSpPr>
        <p:spPr>
          <a:ln/>
        </p:spPr>
      </p:sp>
      <p:sp>
        <p:nvSpPr>
          <p:cNvPr id="87045" name="Rectangle 3"/>
          <p:cNvSpPr>
            <a:spLocks noGrp="1" noChangeArrowheads="1"/>
          </p:cNvSpPr>
          <p:nvPr>
            <p:ph type="body" idx="1"/>
          </p:nvPr>
        </p:nvSpPr>
        <p:spPr>
          <a:noFill/>
          <a:ln/>
        </p:spPr>
        <p:txBody>
          <a:bodyPr/>
          <a:lstStyle/>
          <a:p>
            <a:pPr eaLnBrk="1" hangingPunct="1"/>
            <a:r>
              <a:rPr lang="en-US" smtClean="0"/>
              <a:t>We calculate the predetermined overhead rate before the period begins. As we work on a particular job, we apply overhead by multiplying the predetermined rate times the actual level of activity. If overhead is applied on the basis of machine hours, we would apply overhead by multiplying the predetermined rate times the </a:t>
            </a:r>
            <a:r>
              <a:rPr lang="en-US" u="sng" smtClean="0"/>
              <a:t>actual number</a:t>
            </a:r>
            <a:r>
              <a:rPr lang="en-US" smtClean="0"/>
              <a:t> of machine hours used on a particular job.</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dt" sz="quarter" idx="1"/>
          </p:nvPr>
        </p:nvSpPr>
        <p:spPr>
          <a:noFill/>
        </p:spPr>
        <p:txBody>
          <a:bodyPr/>
          <a:lstStyle/>
          <a:p>
            <a:r>
              <a:rPr lang="en-US" smtClean="0"/>
              <a:t>3-</a:t>
            </a:r>
            <a:fld id="{BD9C5216-B008-441A-817F-166E80ED7F9F}" type="slidenum">
              <a:rPr lang="en-US" smtClean="0"/>
              <a:pPr/>
              <a:t>15</a:t>
            </a:fld>
            <a:endParaRPr lang="en-US" smtClean="0"/>
          </a:p>
        </p:txBody>
      </p:sp>
      <p:sp>
        <p:nvSpPr>
          <p:cNvPr id="88067" name="Rectangle 7"/>
          <p:cNvSpPr>
            <a:spLocks noGrp="1" noChangeArrowheads="1"/>
          </p:cNvSpPr>
          <p:nvPr>
            <p:ph type="sldNum" sz="quarter" idx="5"/>
          </p:nvPr>
        </p:nvSpPr>
        <p:spPr>
          <a:noFill/>
        </p:spPr>
        <p:txBody>
          <a:bodyPr/>
          <a:lstStyle/>
          <a:p>
            <a:fld id="{81628EC4-7ED3-4A2F-9863-107AE467D114}" type="slidenum">
              <a:rPr lang="en-US" smtClean="0"/>
              <a:pPr/>
              <a:t>15</a:t>
            </a:fld>
            <a:endParaRPr lang="en-US" smtClean="0"/>
          </a:p>
        </p:txBody>
      </p:sp>
      <p:sp>
        <p:nvSpPr>
          <p:cNvPr id="88068" name="Rectangle 2"/>
          <p:cNvSpPr>
            <a:spLocks noRo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Here is our equation for calculating the predetermined manufacturing overhead rate.</a:t>
            </a:r>
          </a:p>
          <a:p>
            <a:pPr eaLnBrk="1" hangingPunct="1"/>
            <a:endParaRPr lang="en-US" smtClean="0"/>
          </a:p>
          <a:p>
            <a:pPr eaLnBrk="1" hangingPunct="1"/>
            <a:r>
              <a:rPr lang="en-US" smtClean="0"/>
              <a:t>Part II</a:t>
            </a:r>
          </a:p>
          <a:p>
            <a:pPr eaLnBrk="1" hangingPunct="1"/>
            <a:r>
              <a:rPr lang="en-US" smtClean="0"/>
              <a:t>PearCo’s predetermined overhead rate is $4 per direct labor hour.</a:t>
            </a:r>
            <a:br>
              <a:rPr lang="en-US" smtClean="0"/>
            </a:br>
            <a:r>
              <a:rPr lang="en-US" smtClean="0"/>
              <a:t/>
            </a:r>
            <a:br>
              <a:rPr lang="en-US" smtClean="0"/>
            </a:br>
            <a:r>
              <a:rPr lang="en-US" smtClean="0"/>
              <a:t>Part III</a:t>
            </a:r>
          </a:p>
          <a:p>
            <a:pPr eaLnBrk="1" hangingPunct="1"/>
            <a:r>
              <a:rPr lang="en-US" smtClean="0"/>
              <a:t>So, at PearCo, each job will be charged $4 of overhead for each hour of direct labor worked. </a:t>
            </a:r>
          </a:p>
          <a:p>
            <a:pPr eaLnBrk="1" hangingPunct="1"/>
            <a:endParaRPr lang="en-US" smtClean="0"/>
          </a:p>
          <a:p>
            <a:pPr eaLnBrk="1" hangingPunct="1"/>
            <a:r>
              <a:rPr lang="en-US" smtClean="0"/>
              <a:t>Let’s see how this works.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dt" sz="quarter" idx="1"/>
          </p:nvPr>
        </p:nvSpPr>
        <p:spPr>
          <a:noFill/>
        </p:spPr>
        <p:txBody>
          <a:bodyPr/>
          <a:lstStyle/>
          <a:p>
            <a:r>
              <a:rPr lang="en-US" smtClean="0"/>
              <a:t>3-</a:t>
            </a:r>
            <a:fld id="{B57CE4E2-054A-4D04-BAA1-ABF7098538BD}" type="slidenum">
              <a:rPr lang="en-US" smtClean="0"/>
              <a:pPr/>
              <a:t>16</a:t>
            </a:fld>
            <a:endParaRPr lang="en-US" smtClean="0"/>
          </a:p>
        </p:txBody>
      </p:sp>
      <p:sp>
        <p:nvSpPr>
          <p:cNvPr id="89091" name="Rectangle 7"/>
          <p:cNvSpPr>
            <a:spLocks noGrp="1" noChangeArrowheads="1"/>
          </p:cNvSpPr>
          <p:nvPr>
            <p:ph type="sldNum" sz="quarter" idx="5"/>
          </p:nvPr>
        </p:nvSpPr>
        <p:spPr>
          <a:noFill/>
        </p:spPr>
        <p:txBody>
          <a:bodyPr/>
          <a:lstStyle/>
          <a:p>
            <a:fld id="{437D708C-598E-4175-9C19-2CF4E5A0EC12}" type="slidenum">
              <a:rPr lang="en-US" smtClean="0"/>
              <a:pPr/>
              <a:t>16</a:t>
            </a:fld>
            <a:endParaRPr 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a:ln/>
        </p:spPr>
        <p:txBody>
          <a:bodyPr/>
          <a:lstStyle/>
          <a:p>
            <a:pPr eaLnBrk="1" hangingPunct="1"/>
            <a:r>
              <a:rPr lang="en-US" smtClean="0"/>
              <a:t>Our predetermined overhead rate is $4 per direct labor hour, so we will apply $32 of overhead to job number A – 143. The computation is shown in the manufacturing overhead section of the job cost sheet and in the summary section.</a:t>
            </a:r>
            <a:br>
              <a:rPr lang="en-US" smtClean="0"/>
            </a:b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dt" sz="quarter" idx="1"/>
          </p:nvPr>
        </p:nvSpPr>
        <p:spPr>
          <a:noFill/>
        </p:spPr>
        <p:txBody>
          <a:bodyPr/>
          <a:lstStyle/>
          <a:p>
            <a:r>
              <a:rPr lang="en-US" smtClean="0"/>
              <a:t>3-</a:t>
            </a:r>
            <a:fld id="{55673C81-9BC3-45EC-BE16-A1D029B752B0}" type="slidenum">
              <a:rPr lang="en-US" smtClean="0"/>
              <a:pPr/>
              <a:t>17</a:t>
            </a:fld>
            <a:endParaRPr lang="en-US" smtClean="0"/>
          </a:p>
        </p:txBody>
      </p:sp>
      <p:sp>
        <p:nvSpPr>
          <p:cNvPr id="90115" name="Rectangle 7"/>
          <p:cNvSpPr>
            <a:spLocks noGrp="1" noChangeArrowheads="1"/>
          </p:cNvSpPr>
          <p:nvPr>
            <p:ph type="sldNum" sz="quarter" idx="5"/>
          </p:nvPr>
        </p:nvSpPr>
        <p:spPr>
          <a:noFill/>
        </p:spPr>
        <p:txBody>
          <a:bodyPr/>
          <a:lstStyle/>
          <a:p>
            <a:fld id="{301315D8-684F-49B5-9FB6-73A9C8A35F8B}" type="slidenum">
              <a:rPr lang="en-US" smtClean="0"/>
              <a:pPr/>
              <a:t>17</a:t>
            </a:fld>
            <a:endParaRPr lang="en-US" smtClean="0"/>
          </a:p>
        </p:txBody>
      </p:sp>
      <p:sp>
        <p:nvSpPr>
          <p:cNvPr id="90116" name="Rectangle 2"/>
          <p:cNvSpPr>
            <a:spLocks noRot="1" noChangeArrowheads="1" noTextEdit="1"/>
          </p:cNvSpPr>
          <p:nvPr>
            <p:ph type="sldImg"/>
          </p:nvPr>
        </p:nvSpPr>
        <p:spPr>
          <a:ln/>
        </p:spPr>
      </p:sp>
      <p:sp>
        <p:nvSpPr>
          <p:cNvPr id="90117" name="Rectangle 3"/>
          <p:cNvSpPr>
            <a:spLocks noGrp="1" noChangeArrowheads="1"/>
          </p:cNvSpPr>
          <p:nvPr>
            <p:ph type="body" idx="1"/>
          </p:nvPr>
        </p:nvSpPr>
        <p:spPr>
          <a:noFill/>
          <a:ln/>
        </p:spPr>
        <p:txBody>
          <a:bodyPr/>
          <a:lstStyle/>
          <a:p>
            <a:pPr eaLnBrk="1" hangingPunct="1"/>
            <a:r>
              <a:rPr lang="en-US" smtClean="0"/>
              <a:t>The total direct material, direct labor, and manufacturing overhead costs assigned to Job A-143 is $236. Since this particular job included 2 units of production, the average cost per unit is $118. We calculated the average by dividing the total cost of $236 by the 2 crates produced.</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r>
              <a:rPr lang="en-US" smtClean="0"/>
              <a:t>3-</a:t>
            </a:r>
            <a:fld id="{1B86A417-9FE9-441F-A8CF-17E89AC1B0A2}" type="slidenum">
              <a:rPr lang="en-US" smtClean="0"/>
              <a:pPr/>
              <a:t>18</a:t>
            </a:fld>
            <a:endParaRPr lang="en-US" smtClean="0"/>
          </a:p>
        </p:txBody>
      </p:sp>
      <p:sp>
        <p:nvSpPr>
          <p:cNvPr id="91139" name="Rectangle 7"/>
          <p:cNvSpPr>
            <a:spLocks noGrp="1" noChangeArrowheads="1"/>
          </p:cNvSpPr>
          <p:nvPr>
            <p:ph type="sldNum" sz="quarter" idx="5"/>
          </p:nvPr>
        </p:nvSpPr>
        <p:spPr>
          <a:noFill/>
        </p:spPr>
        <p:txBody>
          <a:bodyPr/>
          <a:lstStyle/>
          <a:p>
            <a:fld id="{4FE061AF-4DFC-4D65-92C8-90470A99D09E}" type="slidenum">
              <a:rPr lang="en-US" smtClean="0"/>
              <a:pPr/>
              <a:t>18</a:t>
            </a:fld>
            <a:endParaRPr lang="en-US" smtClean="0"/>
          </a:p>
        </p:txBody>
      </p:sp>
      <p:sp>
        <p:nvSpPr>
          <p:cNvPr id="91140" name="Rectangle 2"/>
          <p:cNvSpPr>
            <a:spLocks noRot="1" noChangeArrowheads="1" noTextEdit="1"/>
          </p:cNvSpPr>
          <p:nvPr>
            <p:ph type="sldImg"/>
          </p:nvPr>
        </p:nvSpPr>
        <p:spPr>
          <a:ln/>
        </p:spPr>
      </p:sp>
      <p:sp>
        <p:nvSpPr>
          <p:cNvPr id="91141" name="Rectangle 3"/>
          <p:cNvSpPr>
            <a:spLocks noGrp="1" noChangeArrowheads="1"/>
          </p:cNvSpPr>
          <p:nvPr>
            <p:ph type="body" idx="1"/>
          </p:nvPr>
        </p:nvSpPr>
        <p:spPr>
          <a:noFill/>
          <a:ln/>
        </p:spPr>
        <p:txBody>
          <a:bodyPr/>
          <a:lstStyle/>
          <a:p>
            <a:pPr eaLnBrk="1" hangingPunct="1"/>
            <a:r>
              <a:rPr lang="en-US" smtClean="0"/>
              <a:t>We cannot say that the average cost per crate, in the future, will be $118. If a third crate were to be produced, we would not add any additional fixed overhead cost, so the incremental cost of an additional unit may be somewhat less than $118.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dt" sz="quarter" idx="1"/>
          </p:nvPr>
        </p:nvSpPr>
        <p:spPr>
          <a:noFill/>
        </p:spPr>
        <p:txBody>
          <a:bodyPr/>
          <a:lstStyle/>
          <a:p>
            <a:r>
              <a:rPr lang="en-US" smtClean="0"/>
              <a:t>3-</a:t>
            </a:r>
            <a:fld id="{6A02DB58-3E06-43F5-9183-B0CFA7571535}" type="slidenum">
              <a:rPr lang="en-US" smtClean="0"/>
              <a:pPr/>
              <a:t>19</a:t>
            </a:fld>
            <a:endParaRPr lang="en-US" smtClean="0"/>
          </a:p>
        </p:txBody>
      </p:sp>
      <p:sp>
        <p:nvSpPr>
          <p:cNvPr id="92163" name="Rectangle 7"/>
          <p:cNvSpPr>
            <a:spLocks noGrp="1" noChangeArrowheads="1"/>
          </p:cNvSpPr>
          <p:nvPr>
            <p:ph type="sldNum" sz="quarter" idx="5"/>
          </p:nvPr>
        </p:nvSpPr>
        <p:spPr>
          <a:noFill/>
        </p:spPr>
        <p:txBody>
          <a:bodyPr/>
          <a:lstStyle/>
          <a:p>
            <a:fld id="{2F5D1CD0-22D6-43FA-A33F-E444AADD10DC}" type="slidenum">
              <a:rPr lang="en-US" smtClean="0"/>
              <a:pPr/>
              <a:t>19</a:t>
            </a:fld>
            <a:endParaRPr lang="en-US" smtClean="0"/>
          </a:p>
        </p:txBody>
      </p:sp>
      <p:sp>
        <p:nvSpPr>
          <p:cNvPr id="92164" name="Rectangle 2"/>
          <p:cNvSpPr>
            <a:spLocks noRot="1" noChangeArrowheads="1" noTextEdit="1"/>
          </p:cNvSpPr>
          <p:nvPr>
            <p:ph type="sldImg"/>
          </p:nvPr>
        </p:nvSpPr>
        <p:spPr>
          <a:ln/>
        </p:spPr>
      </p:sp>
      <p:sp>
        <p:nvSpPr>
          <p:cNvPr id="92165" name="Rectangle 3"/>
          <p:cNvSpPr>
            <a:spLocks noGrp="1" noChangeArrowheads="1"/>
          </p:cNvSpPr>
          <p:nvPr>
            <p:ph type="body" idx="1"/>
          </p:nvPr>
        </p:nvSpPr>
        <p:spPr>
          <a:noFill/>
          <a:ln/>
        </p:spPr>
        <p:txBody>
          <a:bodyPr/>
          <a:lstStyle/>
          <a:p>
            <a:pPr eaLnBrk="1" hangingPunct="1"/>
            <a:r>
              <a:rPr lang="en-US" smtClean="0"/>
              <a:t>Predetermined overhead rates that rely upon estimated data are often used because (1) actual overhead costs for the period are not known until the end of the period, thus inhibiting the ability to estimate job costs during the period; (2) actual overhead costs can fluctuate seasonally, thus misleading decision makers; and (3) it simplifies record keeping.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dt" sz="quarter" idx="1"/>
          </p:nvPr>
        </p:nvSpPr>
        <p:spPr>
          <a:noFill/>
        </p:spPr>
        <p:txBody>
          <a:bodyPr/>
          <a:lstStyle/>
          <a:p>
            <a:r>
              <a:rPr lang="en-US" smtClean="0"/>
              <a:t>3-</a:t>
            </a:r>
            <a:fld id="{7D344E6F-CC7B-4238-AE81-73053949F6FA}" type="slidenum">
              <a:rPr lang="en-US" smtClean="0"/>
              <a:pPr/>
              <a:t>2</a:t>
            </a:fld>
            <a:endParaRPr lang="en-US" smtClean="0"/>
          </a:p>
        </p:txBody>
      </p:sp>
      <p:sp>
        <p:nvSpPr>
          <p:cNvPr id="74755" name="Rectangle 7"/>
          <p:cNvSpPr>
            <a:spLocks noGrp="1" noChangeArrowheads="1"/>
          </p:cNvSpPr>
          <p:nvPr>
            <p:ph type="sldNum" sz="quarter" idx="5"/>
          </p:nvPr>
        </p:nvSpPr>
        <p:spPr>
          <a:noFill/>
        </p:spPr>
        <p:txBody>
          <a:bodyPr/>
          <a:lstStyle/>
          <a:p>
            <a:fld id="{2AA87C47-4FF1-432A-ADAA-495182BC0B5C}" type="slidenum">
              <a:rPr lang="en-US" smtClean="0"/>
              <a:pPr/>
              <a:t>2</a:t>
            </a:fld>
            <a:endParaRPr lang="en-US" smtClean="0"/>
          </a:p>
        </p:txBody>
      </p:sp>
      <p:sp>
        <p:nvSpPr>
          <p:cNvPr id="74756" name="Rectangle 2"/>
          <p:cNvSpPr>
            <a:spLocks noRot="1" noChangeArrowheads="1" noTextEdit="1"/>
          </p:cNvSpPr>
          <p:nvPr>
            <p:ph type="sldImg"/>
          </p:nvPr>
        </p:nvSpPr>
        <p:spPr>
          <a:ln/>
        </p:spPr>
      </p:sp>
      <p:sp>
        <p:nvSpPr>
          <p:cNvPr id="74757" name="Rectangle 3"/>
          <p:cNvSpPr>
            <a:spLocks noGrp="1" noChangeArrowheads="1"/>
          </p:cNvSpPr>
          <p:nvPr>
            <p:ph type="body" idx="1"/>
          </p:nvPr>
        </p:nvSpPr>
        <p:spPr>
          <a:noFill/>
          <a:ln/>
        </p:spPr>
        <p:txBody>
          <a:bodyPr/>
          <a:lstStyle/>
          <a:p>
            <a:pPr eaLnBrk="1" hangingPunct="1"/>
            <a:r>
              <a:rPr lang="en-US" smtClean="0"/>
              <a:t>A process costing system is best used by companies that produce many units of a single product </a:t>
            </a:r>
            <a:r>
              <a:rPr lang="en-US" i="1" smtClean="0"/>
              <a:t>and</a:t>
            </a:r>
            <a:r>
              <a:rPr lang="en-US" smtClean="0"/>
              <a:t> when one unit of output is indistinguishable from any other unit of output. Because the units of output are identical, the company will probably use an average cost system to determine product cost.</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dt" sz="quarter" idx="1"/>
          </p:nvPr>
        </p:nvSpPr>
        <p:spPr>
          <a:noFill/>
        </p:spPr>
        <p:txBody>
          <a:bodyPr/>
          <a:lstStyle/>
          <a:p>
            <a:r>
              <a:rPr lang="en-US" smtClean="0"/>
              <a:t>3-</a:t>
            </a:r>
            <a:fld id="{E6D1ED1A-261B-4EEE-A345-A8A207AB6340}" type="slidenum">
              <a:rPr lang="en-US" smtClean="0"/>
              <a:pPr/>
              <a:t>20</a:t>
            </a:fld>
            <a:endParaRPr lang="en-US" smtClean="0"/>
          </a:p>
        </p:txBody>
      </p:sp>
      <p:sp>
        <p:nvSpPr>
          <p:cNvPr id="93187" name="Rectangle 7"/>
          <p:cNvSpPr>
            <a:spLocks noGrp="1" noChangeArrowheads="1"/>
          </p:cNvSpPr>
          <p:nvPr>
            <p:ph type="sldNum" sz="quarter" idx="5"/>
          </p:nvPr>
        </p:nvSpPr>
        <p:spPr>
          <a:noFill/>
        </p:spPr>
        <p:txBody>
          <a:bodyPr/>
          <a:lstStyle/>
          <a:p>
            <a:fld id="{F6DBBF7B-90A1-4244-9BE8-D5C4DD628A82}" type="slidenum">
              <a:rPr lang="en-US" smtClean="0"/>
              <a:pPr/>
              <a:t>20</a:t>
            </a:fld>
            <a:endParaRPr lang="en-US" smtClean="0"/>
          </a:p>
        </p:txBody>
      </p:sp>
      <p:sp>
        <p:nvSpPr>
          <p:cNvPr id="93188" name="Rectangle 2"/>
          <p:cNvSpPr>
            <a:spLocks noRot="1" noChangeArrowheads="1" noTextEdit="1"/>
          </p:cNvSpPr>
          <p:nvPr>
            <p:ph type="sldImg"/>
          </p:nvPr>
        </p:nvSpPr>
        <p:spPr>
          <a:ln/>
        </p:spPr>
      </p:sp>
      <p:sp>
        <p:nvSpPr>
          <p:cNvPr id="93189" name="Rectangle 3"/>
          <p:cNvSpPr>
            <a:spLocks noGrp="1" noChangeArrowheads="1"/>
          </p:cNvSpPr>
          <p:nvPr>
            <p:ph type="body" idx="1"/>
          </p:nvPr>
        </p:nvSpPr>
        <p:spPr>
          <a:noFill/>
          <a:ln/>
        </p:spPr>
        <p:txBody>
          <a:bodyPr/>
          <a:lstStyle/>
          <a:p>
            <a:pPr eaLnBrk="1" hangingPunct="1"/>
            <a:r>
              <a:rPr lang="en-US" smtClean="0"/>
              <a:t>This problem may take a while to solve, but it will be well worth your time to work it carefully.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dt" sz="quarter" idx="1"/>
          </p:nvPr>
        </p:nvSpPr>
        <p:spPr>
          <a:noFill/>
        </p:spPr>
        <p:txBody>
          <a:bodyPr/>
          <a:lstStyle/>
          <a:p>
            <a:r>
              <a:rPr lang="en-US" smtClean="0"/>
              <a:t>3-</a:t>
            </a:r>
            <a:fld id="{BB77E44D-D286-421A-8017-F25E53E4D7CE}" type="slidenum">
              <a:rPr lang="en-US" smtClean="0"/>
              <a:pPr/>
              <a:t>21</a:t>
            </a:fld>
            <a:endParaRPr lang="en-US" smtClean="0"/>
          </a:p>
        </p:txBody>
      </p:sp>
      <p:sp>
        <p:nvSpPr>
          <p:cNvPr id="94211" name="Rectangle 7"/>
          <p:cNvSpPr>
            <a:spLocks noGrp="1" noChangeArrowheads="1"/>
          </p:cNvSpPr>
          <p:nvPr>
            <p:ph type="sldNum" sz="quarter" idx="5"/>
          </p:nvPr>
        </p:nvSpPr>
        <p:spPr>
          <a:noFill/>
        </p:spPr>
        <p:txBody>
          <a:bodyPr/>
          <a:lstStyle/>
          <a:p>
            <a:fld id="{4333DC5C-835B-4114-8F6C-43D4BAD79E8B}" type="slidenum">
              <a:rPr lang="en-US" smtClean="0"/>
              <a:pPr/>
              <a:t>21</a:t>
            </a:fld>
            <a:endParaRPr lang="en-US" smtClean="0"/>
          </a:p>
        </p:txBody>
      </p:sp>
      <p:sp>
        <p:nvSpPr>
          <p:cNvPr id="94212" name="Rectangle 2"/>
          <p:cNvSpPr>
            <a:spLocks noRot="1" noChangeArrowheads="1" noTextEdit="1"/>
          </p:cNvSpPr>
          <p:nvPr>
            <p:ph type="sldImg"/>
          </p:nvPr>
        </p:nvSpPr>
        <p:spPr>
          <a:ln/>
        </p:spPr>
      </p:sp>
      <p:sp>
        <p:nvSpPr>
          <p:cNvPr id="94213" name="Rectangle 3"/>
          <p:cNvSpPr>
            <a:spLocks noGrp="1" noChangeArrowheads="1"/>
          </p:cNvSpPr>
          <p:nvPr>
            <p:ph type="body" idx="1"/>
          </p:nvPr>
        </p:nvSpPr>
        <p:spPr>
          <a:noFill/>
          <a:ln/>
        </p:spPr>
        <p:txBody>
          <a:bodyPr/>
          <a:lstStyle/>
          <a:p>
            <a:pPr eaLnBrk="1" hangingPunct="1"/>
            <a:r>
              <a:rPr lang="en-US" smtClean="0"/>
              <a:t>The correct answer is $730. You can see the costs incurred for direct materials, direct labor and manufacturing overhead applied to job WR53 in the blue box.</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dt" sz="quarter" idx="1"/>
          </p:nvPr>
        </p:nvSpPr>
        <p:spPr>
          <a:noFill/>
        </p:spPr>
        <p:txBody>
          <a:bodyPr/>
          <a:lstStyle/>
          <a:p>
            <a:r>
              <a:rPr lang="en-US" smtClean="0"/>
              <a:t>3-</a:t>
            </a:r>
            <a:fld id="{C3E41825-3A85-4670-BD50-68BB7CC28CAF}" type="slidenum">
              <a:rPr lang="en-US" smtClean="0"/>
              <a:pPr/>
              <a:t>22</a:t>
            </a:fld>
            <a:endParaRPr lang="en-US" smtClean="0"/>
          </a:p>
        </p:txBody>
      </p:sp>
      <p:sp>
        <p:nvSpPr>
          <p:cNvPr id="95235" name="Rectangle 7"/>
          <p:cNvSpPr>
            <a:spLocks noGrp="1" noChangeArrowheads="1"/>
          </p:cNvSpPr>
          <p:nvPr>
            <p:ph type="sldNum" sz="quarter" idx="5"/>
          </p:nvPr>
        </p:nvSpPr>
        <p:spPr>
          <a:noFill/>
        </p:spPr>
        <p:txBody>
          <a:bodyPr/>
          <a:lstStyle/>
          <a:p>
            <a:fld id="{52E1A93E-E091-412A-B8F6-A6FB7049A039}" type="slidenum">
              <a:rPr lang="en-US" smtClean="0"/>
              <a:pPr/>
              <a:t>22</a:t>
            </a:fld>
            <a:endParaRPr lang="en-US" smtClean="0"/>
          </a:p>
        </p:txBody>
      </p:sp>
      <p:sp>
        <p:nvSpPr>
          <p:cNvPr id="95236" name="Rectangle 2"/>
          <p:cNvSpPr>
            <a:spLocks noRot="1" noChangeArrowheads="1" noTextEdit="1"/>
          </p:cNvSpPr>
          <p:nvPr>
            <p:ph type="sldImg"/>
          </p:nvPr>
        </p:nvSpPr>
        <p:spPr>
          <a:ln/>
        </p:spPr>
      </p:sp>
      <p:sp>
        <p:nvSpPr>
          <p:cNvPr id="95237" name="Rectangle 3"/>
          <p:cNvSpPr>
            <a:spLocks noGrp="1" noChangeArrowheads="1"/>
          </p:cNvSpPr>
          <p:nvPr>
            <p:ph type="body" idx="1"/>
          </p:nvPr>
        </p:nvSpPr>
        <p:spPr>
          <a:noFill/>
          <a:ln/>
        </p:spPr>
        <p:txBody>
          <a:bodyPr/>
          <a:lstStyle/>
          <a:p>
            <a:pPr eaLnBrk="1" hangingPunct="1"/>
            <a:r>
              <a:rPr lang="en-US" smtClean="0"/>
              <a:t>The entire accounting process begins when a </a:t>
            </a:r>
            <a:r>
              <a:rPr lang="en-US" u="sng" smtClean="0"/>
              <a:t>sales order</a:t>
            </a:r>
            <a:r>
              <a:rPr lang="en-US" smtClean="0"/>
              <a:t> is received from a customer.</a:t>
            </a:r>
            <a:br>
              <a:rPr lang="en-US" smtClean="0"/>
            </a:br>
            <a:r>
              <a:rPr lang="en-US" smtClean="0"/>
              <a:t/>
            </a:r>
            <a:br>
              <a:rPr lang="en-US" smtClean="0"/>
            </a:br>
            <a:r>
              <a:rPr lang="en-US" smtClean="0"/>
              <a:t>Once the sales order is received, a </a:t>
            </a:r>
            <a:r>
              <a:rPr lang="en-US" u="sng" smtClean="0"/>
              <a:t>production order</a:t>
            </a:r>
            <a:r>
              <a:rPr lang="en-US" smtClean="0"/>
              <a:t> is drafted to initiate work on a job.</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dt" sz="quarter" idx="1"/>
          </p:nvPr>
        </p:nvSpPr>
        <p:spPr>
          <a:noFill/>
        </p:spPr>
        <p:txBody>
          <a:bodyPr/>
          <a:lstStyle/>
          <a:p>
            <a:r>
              <a:rPr lang="en-US" smtClean="0"/>
              <a:t>3-</a:t>
            </a:r>
            <a:fld id="{6B28BE1B-C088-4C36-8D35-6F19A069EFBA}" type="slidenum">
              <a:rPr lang="en-US" smtClean="0"/>
              <a:pPr/>
              <a:t>23</a:t>
            </a:fld>
            <a:endParaRPr lang="en-US" smtClean="0"/>
          </a:p>
        </p:txBody>
      </p:sp>
      <p:sp>
        <p:nvSpPr>
          <p:cNvPr id="96259" name="Rectangle 7"/>
          <p:cNvSpPr>
            <a:spLocks noGrp="1" noChangeArrowheads="1"/>
          </p:cNvSpPr>
          <p:nvPr>
            <p:ph type="sldNum" sz="quarter" idx="5"/>
          </p:nvPr>
        </p:nvSpPr>
        <p:spPr>
          <a:noFill/>
        </p:spPr>
        <p:txBody>
          <a:bodyPr/>
          <a:lstStyle/>
          <a:p>
            <a:fld id="{981AC222-4857-4676-9E92-39C586598A9C}" type="slidenum">
              <a:rPr lang="en-US" smtClean="0"/>
              <a:pPr/>
              <a:t>23</a:t>
            </a:fld>
            <a:endParaRPr lang="en-US" smtClean="0"/>
          </a:p>
        </p:txBody>
      </p:sp>
      <p:sp>
        <p:nvSpPr>
          <p:cNvPr id="96260" name="Rectangle 2"/>
          <p:cNvSpPr>
            <a:spLocks noRot="1" noChangeArrowheads="1" noTextEdit="1"/>
          </p:cNvSpPr>
          <p:nvPr>
            <p:ph type="sldImg"/>
          </p:nvPr>
        </p:nvSpPr>
        <p:spPr>
          <a:ln/>
        </p:spPr>
      </p:sp>
      <p:sp>
        <p:nvSpPr>
          <p:cNvPr id="96261" name="Rectangle 3"/>
          <p:cNvSpPr>
            <a:spLocks noGrp="1" noChangeArrowheads="1"/>
          </p:cNvSpPr>
          <p:nvPr>
            <p:ph type="body" idx="1"/>
          </p:nvPr>
        </p:nvSpPr>
        <p:spPr>
          <a:noFill/>
          <a:ln/>
        </p:spPr>
        <p:txBody>
          <a:bodyPr/>
          <a:lstStyle/>
          <a:p>
            <a:pPr eaLnBrk="1" hangingPunct="1"/>
            <a:r>
              <a:rPr lang="en-US" smtClean="0"/>
              <a:t>From the production order, we are able to determine the direct and indirect materials that we will need to </a:t>
            </a:r>
            <a:r>
              <a:rPr lang="en-US" u="sng" smtClean="0"/>
              <a:t>requisition</a:t>
            </a:r>
            <a:r>
              <a:rPr lang="en-US" smtClean="0"/>
              <a:t> from the store room. We now know that the materials requisition form is a critical source document in the preparation of the job cost sheet. Direct material costs are charged to specific jobs. Indirect material costs are included in manufacturing overhead.</a:t>
            </a:r>
            <a:br>
              <a:rPr lang="en-US" smtClean="0"/>
            </a:b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dt" sz="quarter" idx="1"/>
          </p:nvPr>
        </p:nvSpPr>
        <p:spPr>
          <a:noFill/>
        </p:spPr>
        <p:txBody>
          <a:bodyPr/>
          <a:lstStyle/>
          <a:p>
            <a:r>
              <a:rPr lang="en-US" smtClean="0"/>
              <a:t>3-</a:t>
            </a:r>
            <a:fld id="{316BC0CF-EF43-42C0-ACE6-2E0C6788E894}" type="slidenum">
              <a:rPr lang="en-US" smtClean="0"/>
              <a:pPr/>
              <a:t>24</a:t>
            </a:fld>
            <a:endParaRPr lang="en-US" smtClean="0"/>
          </a:p>
        </p:txBody>
      </p:sp>
      <p:sp>
        <p:nvSpPr>
          <p:cNvPr id="97283" name="Rectangle 7"/>
          <p:cNvSpPr>
            <a:spLocks noGrp="1" noChangeArrowheads="1"/>
          </p:cNvSpPr>
          <p:nvPr>
            <p:ph type="sldNum" sz="quarter" idx="5"/>
          </p:nvPr>
        </p:nvSpPr>
        <p:spPr>
          <a:noFill/>
        </p:spPr>
        <p:txBody>
          <a:bodyPr/>
          <a:lstStyle/>
          <a:p>
            <a:fld id="{287AE090-BD82-40ED-BD10-52B533FD31E5}" type="slidenum">
              <a:rPr lang="en-US" smtClean="0"/>
              <a:pPr/>
              <a:t>24</a:t>
            </a:fld>
            <a:endParaRPr lang="en-US" smtClean="0"/>
          </a:p>
        </p:txBody>
      </p:sp>
      <p:sp>
        <p:nvSpPr>
          <p:cNvPr id="97284" name="Rectangle 2"/>
          <p:cNvSpPr>
            <a:spLocks noRot="1" noChangeArrowheads="1" noTextEdit="1"/>
          </p:cNvSpPr>
          <p:nvPr>
            <p:ph type="sldImg"/>
          </p:nvPr>
        </p:nvSpPr>
        <p:spPr>
          <a:ln/>
        </p:spPr>
      </p:sp>
      <p:sp>
        <p:nvSpPr>
          <p:cNvPr id="97285" name="Rectangle 3"/>
          <p:cNvSpPr>
            <a:spLocks noGrp="1" noChangeArrowheads="1"/>
          </p:cNvSpPr>
          <p:nvPr>
            <p:ph type="body" idx="1"/>
          </p:nvPr>
        </p:nvSpPr>
        <p:spPr>
          <a:noFill/>
          <a:ln/>
        </p:spPr>
        <p:txBody>
          <a:bodyPr/>
          <a:lstStyle/>
          <a:p>
            <a:pPr eaLnBrk="1" hangingPunct="1"/>
            <a:r>
              <a:rPr lang="en-US" smtClean="0"/>
              <a:t>As employees work on the job covered by the production order, time tickets are prepared for recording both direct and indirect labor costs. Direct labor costs are charged to specific jobs. Indirect labor costs are included in manufacturing overhead.</a:t>
            </a:r>
            <a:br>
              <a:rPr lang="en-US" smtClean="0"/>
            </a:b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dt" sz="quarter" idx="1"/>
          </p:nvPr>
        </p:nvSpPr>
        <p:spPr>
          <a:noFill/>
        </p:spPr>
        <p:txBody>
          <a:bodyPr/>
          <a:lstStyle/>
          <a:p>
            <a:r>
              <a:rPr lang="en-US" smtClean="0"/>
              <a:t>3-</a:t>
            </a:r>
            <a:fld id="{5500EA83-9660-4439-B97C-76570B0CAF20}" type="slidenum">
              <a:rPr lang="en-US" smtClean="0"/>
              <a:pPr/>
              <a:t>25</a:t>
            </a:fld>
            <a:endParaRPr lang="en-US" smtClean="0"/>
          </a:p>
        </p:txBody>
      </p:sp>
      <p:sp>
        <p:nvSpPr>
          <p:cNvPr id="98307" name="Rectangle 7"/>
          <p:cNvSpPr>
            <a:spLocks noGrp="1" noChangeArrowheads="1"/>
          </p:cNvSpPr>
          <p:nvPr>
            <p:ph type="sldNum" sz="quarter" idx="5"/>
          </p:nvPr>
        </p:nvSpPr>
        <p:spPr>
          <a:noFill/>
        </p:spPr>
        <p:txBody>
          <a:bodyPr/>
          <a:lstStyle/>
          <a:p>
            <a:fld id="{A7643433-F36E-4838-BC60-4CBA564FD3C7}" type="slidenum">
              <a:rPr lang="en-US" smtClean="0"/>
              <a:pPr/>
              <a:t>25</a:t>
            </a:fld>
            <a:endParaRPr lang="en-US" smtClean="0"/>
          </a:p>
        </p:txBody>
      </p:sp>
      <p:sp>
        <p:nvSpPr>
          <p:cNvPr id="98308" name="Rectangle 2"/>
          <p:cNvSpPr>
            <a:spLocks noRot="1" noChangeArrowheads="1" noTextEdit="1"/>
          </p:cNvSpPr>
          <p:nvPr>
            <p:ph type="sldImg"/>
          </p:nvPr>
        </p:nvSpPr>
        <p:spPr>
          <a:ln/>
        </p:spPr>
      </p:sp>
      <p:sp>
        <p:nvSpPr>
          <p:cNvPr id="98309" name="Rectangle 3"/>
          <p:cNvSpPr>
            <a:spLocks noGrp="1" noChangeArrowheads="1"/>
          </p:cNvSpPr>
          <p:nvPr>
            <p:ph type="body" idx="1"/>
          </p:nvPr>
        </p:nvSpPr>
        <p:spPr>
          <a:noFill/>
          <a:ln/>
        </p:spPr>
        <p:txBody>
          <a:bodyPr/>
          <a:lstStyle/>
          <a:p>
            <a:pPr eaLnBrk="1" hangingPunct="1"/>
            <a:r>
              <a:rPr lang="en-US" smtClean="0"/>
              <a:t>Indirect materials and indirect labor are parts of manufacturing overhead. Other overhead costs are charged to the manufacturing overhead account as incurred.</a:t>
            </a:r>
            <a:br>
              <a:rPr lang="en-US" smtClean="0"/>
            </a:br>
            <a:r>
              <a:rPr lang="en-US" smtClean="0"/>
              <a:t/>
            </a:r>
            <a:br>
              <a:rPr lang="en-US" smtClean="0"/>
            </a:br>
            <a:r>
              <a:rPr lang="en-US" smtClean="0"/>
              <a:t>As we have seen, overhead is applied to the job cost sheet.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dt" sz="quarter" idx="1"/>
          </p:nvPr>
        </p:nvSpPr>
        <p:spPr>
          <a:noFill/>
        </p:spPr>
        <p:txBody>
          <a:bodyPr/>
          <a:lstStyle/>
          <a:p>
            <a:r>
              <a:rPr lang="en-US" smtClean="0"/>
              <a:t>3-</a:t>
            </a:r>
            <a:fld id="{BFC4C11E-B311-4DFA-A7D8-0E162DD76A99}" type="slidenum">
              <a:rPr lang="en-US" smtClean="0"/>
              <a:pPr/>
              <a:t>26</a:t>
            </a:fld>
            <a:endParaRPr lang="en-US" smtClean="0"/>
          </a:p>
        </p:txBody>
      </p:sp>
      <p:sp>
        <p:nvSpPr>
          <p:cNvPr id="99331" name="Rectangle 7"/>
          <p:cNvSpPr>
            <a:spLocks noGrp="1" noChangeArrowheads="1"/>
          </p:cNvSpPr>
          <p:nvPr>
            <p:ph type="sldNum" sz="quarter" idx="5"/>
          </p:nvPr>
        </p:nvSpPr>
        <p:spPr>
          <a:noFill/>
        </p:spPr>
        <p:txBody>
          <a:bodyPr/>
          <a:lstStyle/>
          <a:p>
            <a:fld id="{99634B07-EFF2-4175-90B9-3D3DFBFB27E7}" type="slidenum">
              <a:rPr lang="en-US" smtClean="0"/>
              <a:pPr/>
              <a:t>26</a:t>
            </a:fld>
            <a:endParaRPr lang="en-US" smtClean="0"/>
          </a:p>
        </p:txBody>
      </p:sp>
      <p:sp>
        <p:nvSpPr>
          <p:cNvPr id="99332" name="Rectangle 2"/>
          <p:cNvSpPr>
            <a:spLocks noRot="1" noChangeArrowheads="1" noTextEdit="1"/>
          </p:cNvSpPr>
          <p:nvPr>
            <p:ph type="sldImg"/>
          </p:nvPr>
        </p:nvSpPr>
        <p:spPr>
          <a:ln/>
        </p:spPr>
      </p:sp>
      <p:sp>
        <p:nvSpPr>
          <p:cNvPr id="99333" name="Rectangle 3"/>
          <p:cNvSpPr>
            <a:spLocks noGrp="1" noChangeArrowheads="1"/>
          </p:cNvSpPr>
          <p:nvPr>
            <p:ph type="body" idx="1"/>
          </p:nvPr>
        </p:nvSpPr>
        <p:spPr>
          <a:noFill/>
          <a:ln/>
        </p:spPr>
        <p:txBody>
          <a:bodyPr/>
          <a:lstStyle/>
          <a:p>
            <a:pPr eaLnBrk="1" hangingPunct="1"/>
            <a:r>
              <a:rPr lang="en-US" smtClean="0">
                <a:latin typeface="Arial" charset="0"/>
                <a:cs typeface="Times New Roman" pitchFamily="18" charset="0"/>
              </a:rPr>
              <a:t>The transactions (in T-account and journal entry form) that capture the flow of costs in a job-order costing system are illustrated on the following slides.</a:t>
            </a:r>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dt" sz="quarter" idx="1"/>
          </p:nvPr>
        </p:nvSpPr>
        <p:spPr>
          <a:noFill/>
        </p:spPr>
        <p:txBody>
          <a:bodyPr/>
          <a:lstStyle/>
          <a:p>
            <a:r>
              <a:rPr lang="en-US" smtClean="0"/>
              <a:t>3-</a:t>
            </a:r>
            <a:fld id="{6AF5FE5A-E0F2-424C-A366-E049CB5C38CF}" type="slidenum">
              <a:rPr lang="en-US" smtClean="0"/>
              <a:pPr/>
              <a:t>27</a:t>
            </a:fld>
            <a:endParaRPr lang="en-US" smtClean="0"/>
          </a:p>
        </p:txBody>
      </p:sp>
      <p:sp>
        <p:nvSpPr>
          <p:cNvPr id="100355" name="Rectangle 7"/>
          <p:cNvSpPr>
            <a:spLocks noGrp="1" noChangeArrowheads="1"/>
          </p:cNvSpPr>
          <p:nvPr>
            <p:ph type="sldNum" sz="quarter" idx="5"/>
          </p:nvPr>
        </p:nvSpPr>
        <p:spPr>
          <a:noFill/>
        </p:spPr>
        <p:txBody>
          <a:bodyPr/>
          <a:lstStyle/>
          <a:p>
            <a:fld id="{627FBA19-0087-4DDE-A517-9543A71C3B47}" type="slidenum">
              <a:rPr lang="en-US" smtClean="0"/>
              <a:pPr/>
              <a:t>27</a:t>
            </a:fld>
            <a:endParaRPr lang="en-US" smtClean="0"/>
          </a:p>
        </p:txBody>
      </p:sp>
      <p:sp>
        <p:nvSpPr>
          <p:cNvPr id="100356" name="Rectangle 2"/>
          <p:cNvSpPr>
            <a:spLocks noRot="1" noChangeArrowheads="1" noTextEdit="1"/>
          </p:cNvSpPr>
          <p:nvPr>
            <p:ph type="sldImg"/>
          </p:nvPr>
        </p:nvSpPr>
        <p:spPr>
          <a:ln/>
        </p:spPr>
      </p:sp>
      <p:sp>
        <p:nvSpPr>
          <p:cNvPr id="100357"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When raw materials are purchased they are debited to the raw materials inventory account and credited to accounts payable.</a:t>
            </a:r>
          </a:p>
          <a:p>
            <a:pPr eaLnBrk="1" hangingPunct="1"/>
            <a:endParaRPr lang="en-US" smtClean="0"/>
          </a:p>
          <a:p>
            <a:pPr eaLnBrk="1" hangingPunct="1"/>
            <a:r>
              <a:rPr lang="en-US" smtClean="0"/>
              <a:t>Part II</a:t>
            </a:r>
          </a:p>
          <a:p>
            <a:pPr eaLnBrk="1" hangingPunct="1"/>
            <a:r>
              <a:rPr lang="en-US" smtClean="0"/>
              <a:t>The cost of direct material requisitions is debited to Work in Process and added to the job cost sheet which serve as a subsidiary ledger. </a:t>
            </a:r>
          </a:p>
          <a:p>
            <a:pPr eaLnBrk="1" hangingPunct="1"/>
            <a:endParaRPr lang="en-US" smtClean="0"/>
          </a:p>
          <a:p>
            <a:pPr eaLnBrk="1" hangingPunct="1"/>
            <a:r>
              <a:rPr lang="en-US" smtClean="0"/>
              <a:t>Part III</a:t>
            </a:r>
          </a:p>
          <a:p>
            <a:pPr eaLnBrk="1" hangingPunct="1"/>
            <a:r>
              <a:rPr lang="en-US" smtClean="0"/>
              <a:t>Indirect materials are removed from raw materials inventory with a credit and debited to the manufacturing overhead account.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dt" sz="quarter" idx="1"/>
          </p:nvPr>
        </p:nvSpPr>
        <p:spPr>
          <a:noFill/>
        </p:spPr>
        <p:txBody>
          <a:bodyPr/>
          <a:lstStyle/>
          <a:p>
            <a:r>
              <a:rPr lang="en-US" smtClean="0"/>
              <a:t>3-</a:t>
            </a:r>
            <a:fld id="{4DB6ACB5-FB75-4572-8875-16D28745EDEB}" type="slidenum">
              <a:rPr lang="en-US" smtClean="0"/>
              <a:pPr/>
              <a:t>28</a:t>
            </a:fld>
            <a:endParaRPr lang="en-US" smtClean="0"/>
          </a:p>
        </p:txBody>
      </p:sp>
      <p:sp>
        <p:nvSpPr>
          <p:cNvPr id="101379" name="Rectangle 7"/>
          <p:cNvSpPr>
            <a:spLocks noGrp="1" noChangeArrowheads="1"/>
          </p:cNvSpPr>
          <p:nvPr>
            <p:ph type="sldNum" sz="quarter" idx="5"/>
          </p:nvPr>
        </p:nvSpPr>
        <p:spPr>
          <a:noFill/>
        </p:spPr>
        <p:txBody>
          <a:bodyPr/>
          <a:lstStyle/>
          <a:p>
            <a:fld id="{97A702CE-E319-4611-8BEC-8C37036437D5}" type="slidenum">
              <a:rPr lang="en-US" smtClean="0"/>
              <a:pPr/>
              <a:t>28</a:t>
            </a:fld>
            <a:endParaRPr lang="en-US" smtClean="0"/>
          </a:p>
        </p:txBody>
      </p:sp>
      <p:sp>
        <p:nvSpPr>
          <p:cNvPr id="101380" name="Rectangle 2"/>
          <p:cNvSpPr>
            <a:spLocks noRot="1" noChangeArrowheads="1" noTextEdit="1"/>
          </p:cNvSpPr>
          <p:nvPr>
            <p:ph type="sldImg"/>
          </p:nvPr>
        </p:nvSpPr>
        <p:spPr>
          <a:ln/>
        </p:spPr>
      </p:sp>
      <p:sp>
        <p:nvSpPr>
          <p:cNvPr id="101381" name="Rectangle 3"/>
          <p:cNvSpPr>
            <a:spLocks noGrp="1" noChangeArrowheads="1"/>
          </p:cNvSpPr>
          <p:nvPr>
            <p:ph type="body" idx="1"/>
          </p:nvPr>
        </p:nvSpPr>
        <p:spPr>
          <a:noFill/>
          <a:ln/>
        </p:spPr>
        <p:txBody>
          <a:bodyPr/>
          <a:lstStyle/>
          <a:p>
            <a:pPr eaLnBrk="1" hangingPunct="1"/>
            <a:r>
              <a:rPr lang="en-US" smtClean="0"/>
              <a:t>Here is an example of the general journal entry to record the purchase of raw materials on account. We debit raw materials and credit accounts payable.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dt" sz="quarter" idx="1"/>
          </p:nvPr>
        </p:nvSpPr>
        <p:spPr>
          <a:noFill/>
        </p:spPr>
        <p:txBody>
          <a:bodyPr/>
          <a:lstStyle/>
          <a:p>
            <a:r>
              <a:rPr lang="en-US" smtClean="0"/>
              <a:t>3-</a:t>
            </a:r>
            <a:fld id="{17D8509A-36CC-4DCC-A0EB-320352D1985D}" type="slidenum">
              <a:rPr lang="en-US" smtClean="0"/>
              <a:pPr/>
              <a:t>29</a:t>
            </a:fld>
            <a:endParaRPr lang="en-US" smtClean="0"/>
          </a:p>
        </p:txBody>
      </p:sp>
      <p:sp>
        <p:nvSpPr>
          <p:cNvPr id="102403" name="Rectangle 7"/>
          <p:cNvSpPr>
            <a:spLocks noGrp="1" noChangeArrowheads="1"/>
          </p:cNvSpPr>
          <p:nvPr>
            <p:ph type="sldNum" sz="quarter" idx="5"/>
          </p:nvPr>
        </p:nvSpPr>
        <p:spPr>
          <a:noFill/>
        </p:spPr>
        <p:txBody>
          <a:bodyPr/>
          <a:lstStyle/>
          <a:p>
            <a:fld id="{40493734-940C-426C-BCCF-E71F8B7A8EEB}" type="slidenum">
              <a:rPr lang="en-US" smtClean="0"/>
              <a:pPr/>
              <a:t>29</a:t>
            </a:fld>
            <a:endParaRPr lang="en-US" smtClean="0"/>
          </a:p>
        </p:txBody>
      </p:sp>
      <p:sp>
        <p:nvSpPr>
          <p:cNvPr id="102404" name="Rectangle 2"/>
          <p:cNvSpPr>
            <a:spLocks noRo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r>
              <a:rPr lang="en-US" smtClean="0"/>
              <a:t>When materials are requisitioned from raw materials inventory, we debit work in process (job cost sheet) for direct materials, and debit manufacturing overhead for indirect materials.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r>
              <a:rPr lang="en-US" smtClean="0"/>
              <a:t>3-</a:t>
            </a:r>
            <a:fld id="{5D702BE0-E7DC-42C5-91AF-3C099980024B}" type="slidenum">
              <a:rPr lang="en-US" smtClean="0"/>
              <a:pPr/>
              <a:t>3</a:t>
            </a:fld>
            <a:endParaRPr lang="en-US" smtClean="0"/>
          </a:p>
        </p:txBody>
      </p:sp>
      <p:sp>
        <p:nvSpPr>
          <p:cNvPr id="75779" name="Rectangle 7"/>
          <p:cNvSpPr>
            <a:spLocks noGrp="1" noChangeArrowheads="1"/>
          </p:cNvSpPr>
          <p:nvPr>
            <p:ph type="sldNum" sz="quarter" idx="5"/>
          </p:nvPr>
        </p:nvSpPr>
        <p:spPr>
          <a:noFill/>
        </p:spPr>
        <p:txBody>
          <a:bodyPr/>
          <a:lstStyle/>
          <a:p>
            <a:fld id="{4AC2E0F0-3736-4340-AA0C-456DD771B481}" type="slidenum">
              <a:rPr lang="en-US" smtClean="0"/>
              <a:pPr/>
              <a:t>3</a:t>
            </a:fld>
            <a:endParaRPr lang="en-US" smtClean="0"/>
          </a:p>
        </p:txBody>
      </p:sp>
      <p:sp>
        <p:nvSpPr>
          <p:cNvPr id="75780" name="Rectangle 2"/>
          <p:cNvSpPr>
            <a:spLocks noRot="1" noChangeArrowheads="1" noTextEdit="1"/>
          </p:cNvSpPr>
          <p:nvPr>
            <p:ph type="sldImg"/>
          </p:nvPr>
        </p:nvSpPr>
        <p:spPr>
          <a:ln/>
        </p:spPr>
      </p:sp>
      <p:sp>
        <p:nvSpPr>
          <p:cNvPr id="75781" name="Rectangle 3"/>
          <p:cNvSpPr>
            <a:spLocks noGrp="1" noChangeArrowheads="1"/>
          </p:cNvSpPr>
          <p:nvPr>
            <p:ph type="body" idx="1"/>
          </p:nvPr>
        </p:nvSpPr>
        <p:spPr>
          <a:noFill/>
          <a:ln/>
        </p:spPr>
        <p:txBody>
          <a:bodyPr/>
          <a:lstStyle/>
          <a:p>
            <a:pPr eaLnBrk="1" hangingPunct="1"/>
            <a:r>
              <a:rPr lang="en-US" smtClean="0"/>
              <a:t>A company would use a job order costing system when many different products are produced each period. The products are usually manufactured to customers’ specifications and are unique in nature.</a:t>
            </a:r>
            <a:br>
              <a:rPr lang="en-US" smtClean="0"/>
            </a:b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r>
              <a:rPr lang="en-US" smtClean="0"/>
              <a:t>3-</a:t>
            </a:r>
            <a:fld id="{94A542E2-63EC-42C2-B5BB-909A72CD883A}" type="slidenum">
              <a:rPr lang="en-US" smtClean="0"/>
              <a:pPr/>
              <a:t>30</a:t>
            </a:fld>
            <a:endParaRPr lang="en-US" smtClean="0"/>
          </a:p>
        </p:txBody>
      </p:sp>
      <p:sp>
        <p:nvSpPr>
          <p:cNvPr id="103427" name="Rectangle 7"/>
          <p:cNvSpPr>
            <a:spLocks noGrp="1" noChangeArrowheads="1"/>
          </p:cNvSpPr>
          <p:nvPr>
            <p:ph type="sldNum" sz="quarter" idx="5"/>
          </p:nvPr>
        </p:nvSpPr>
        <p:spPr>
          <a:noFill/>
        </p:spPr>
        <p:txBody>
          <a:bodyPr/>
          <a:lstStyle/>
          <a:p>
            <a:fld id="{D84B11F4-4B0E-4059-885C-E4A6C113570E}" type="slidenum">
              <a:rPr lang="en-US" smtClean="0"/>
              <a:pPr/>
              <a:t>30</a:t>
            </a:fld>
            <a:endParaRPr lang="en-US" smtClean="0"/>
          </a:p>
        </p:txBody>
      </p:sp>
      <p:sp>
        <p:nvSpPr>
          <p:cNvPr id="103428" name="Rectangle 2"/>
          <p:cNvSpPr>
            <a:spLocks noRo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Direct labor is debited to Work in Process and added to the job cost sheet which serves as a subsidiary ledger and credited to salaries and wages payable.</a:t>
            </a:r>
          </a:p>
          <a:p>
            <a:pPr eaLnBrk="1" hangingPunct="1"/>
            <a:endParaRPr lang="en-US" smtClean="0"/>
          </a:p>
          <a:p>
            <a:pPr eaLnBrk="1" hangingPunct="1"/>
            <a:r>
              <a:rPr lang="en-US" smtClean="0"/>
              <a:t>Part II</a:t>
            </a:r>
          </a:p>
          <a:p>
            <a:pPr eaLnBrk="1" hangingPunct="1"/>
            <a:r>
              <a:rPr lang="en-US" smtClean="0"/>
              <a:t>Indirect labor is debited to Manufacturing Overhead and credited to salaries and wages payable.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dt" sz="quarter" idx="1"/>
          </p:nvPr>
        </p:nvSpPr>
        <p:spPr>
          <a:noFill/>
        </p:spPr>
        <p:txBody>
          <a:bodyPr/>
          <a:lstStyle/>
          <a:p>
            <a:r>
              <a:rPr lang="en-US" smtClean="0"/>
              <a:t>3-</a:t>
            </a:r>
            <a:fld id="{50DD1422-D9CB-418B-92AF-4D4FF918C713}" type="slidenum">
              <a:rPr lang="en-US" smtClean="0"/>
              <a:pPr/>
              <a:t>31</a:t>
            </a:fld>
            <a:endParaRPr lang="en-US" smtClean="0"/>
          </a:p>
        </p:txBody>
      </p:sp>
      <p:sp>
        <p:nvSpPr>
          <p:cNvPr id="104451" name="Rectangle 7"/>
          <p:cNvSpPr>
            <a:spLocks noGrp="1" noChangeArrowheads="1"/>
          </p:cNvSpPr>
          <p:nvPr>
            <p:ph type="sldNum" sz="quarter" idx="5"/>
          </p:nvPr>
        </p:nvSpPr>
        <p:spPr>
          <a:noFill/>
        </p:spPr>
        <p:txBody>
          <a:bodyPr/>
          <a:lstStyle/>
          <a:p>
            <a:fld id="{712C6EA0-728E-4AF5-8701-2928ED72D0AC}" type="slidenum">
              <a:rPr lang="en-US" smtClean="0"/>
              <a:pPr/>
              <a:t>31</a:t>
            </a:fld>
            <a:endParaRPr lang="en-US" smtClean="0"/>
          </a:p>
        </p:txBody>
      </p:sp>
      <p:sp>
        <p:nvSpPr>
          <p:cNvPr id="104452" name="Rectangle 2"/>
          <p:cNvSpPr>
            <a:spLocks noRot="1" noChangeArrowheads="1" noTextEdit="1"/>
          </p:cNvSpPr>
          <p:nvPr>
            <p:ph type="sldImg"/>
          </p:nvPr>
        </p:nvSpPr>
        <p:spPr>
          <a:ln/>
        </p:spPr>
      </p:sp>
      <p:sp>
        <p:nvSpPr>
          <p:cNvPr id="104453" name="Rectangle 3"/>
          <p:cNvSpPr>
            <a:spLocks noGrp="1" noChangeArrowheads="1"/>
          </p:cNvSpPr>
          <p:nvPr>
            <p:ph type="body" idx="1"/>
          </p:nvPr>
        </p:nvSpPr>
        <p:spPr>
          <a:noFill/>
          <a:ln/>
        </p:spPr>
        <p:txBody>
          <a:bodyPr/>
          <a:lstStyle/>
          <a:p>
            <a:pPr eaLnBrk="1" hangingPunct="1"/>
            <a:r>
              <a:rPr lang="en-US" smtClean="0"/>
              <a:t>The cost of direct labor is debited to Work in Process account, while the indirect labor is debited to the Manufacturing Overhead account. The cost of labor (direct and indirect) is credited to the Salaries and Wages Payable account.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dt" sz="quarter" idx="1"/>
          </p:nvPr>
        </p:nvSpPr>
        <p:spPr>
          <a:noFill/>
        </p:spPr>
        <p:txBody>
          <a:bodyPr/>
          <a:lstStyle/>
          <a:p>
            <a:r>
              <a:rPr lang="en-US" smtClean="0"/>
              <a:t>3-</a:t>
            </a:r>
            <a:fld id="{D99EE155-CEB4-4364-B3A2-823A46B1E1C0}" type="slidenum">
              <a:rPr lang="en-US" smtClean="0"/>
              <a:pPr/>
              <a:t>32</a:t>
            </a:fld>
            <a:endParaRPr lang="en-US" smtClean="0"/>
          </a:p>
        </p:txBody>
      </p:sp>
      <p:sp>
        <p:nvSpPr>
          <p:cNvPr id="105475" name="Rectangle 7"/>
          <p:cNvSpPr>
            <a:spLocks noGrp="1" noChangeArrowheads="1"/>
          </p:cNvSpPr>
          <p:nvPr>
            <p:ph type="sldNum" sz="quarter" idx="5"/>
          </p:nvPr>
        </p:nvSpPr>
        <p:spPr>
          <a:noFill/>
        </p:spPr>
        <p:txBody>
          <a:bodyPr/>
          <a:lstStyle/>
          <a:p>
            <a:fld id="{CB4C8547-CBCD-4F46-9C6A-683E4E7D87C5}" type="slidenum">
              <a:rPr lang="en-US" smtClean="0"/>
              <a:pPr/>
              <a:t>32</a:t>
            </a:fld>
            <a:endParaRPr lang="en-US" smtClean="0"/>
          </a:p>
        </p:txBody>
      </p:sp>
      <p:sp>
        <p:nvSpPr>
          <p:cNvPr id="105476" name="Rectangle 2"/>
          <p:cNvSpPr>
            <a:spLocks noRot="1" noChangeArrowheads="1" noTextEdit="1"/>
          </p:cNvSpPr>
          <p:nvPr>
            <p:ph type="sldImg"/>
          </p:nvPr>
        </p:nvSpPr>
        <p:spPr>
          <a:ln/>
        </p:spPr>
      </p:sp>
      <p:sp>
        <p:nvSpPr>
          <p:cNvPr id="105477" name="Rectangle 3"/>
          <p:cNvSpPr>
            <a:spLocks noGrp="1" noChangeArrowheads="1"/>
          </p:cNvSpPr>
          <p:nvPr>
            <p:ph type="body" idx="1"/>
          </p:nvPr>
        </p:nvSpPr>
        <p:spPr>
          <a:noFill/>
          <a:ln/>
        </p:spPr>
        <p:txBody>
          <a:bodyPr/>
          <a:lstStyle/>
          <a:p>
            <a:pPr eaLnBrk="1" hangingPunct="1"/>
            <a:r>
              <a:rPr lang="en-US" smtClean="0"/>
              <a:t>Additional manufacturing overhead amounts are debited to the manufacturing overhead account. The debit side of the manufacturing overhead account represents </a:t>
            </a:r>
            <a:r>
              <a:rPr lang="en-US" u="sng" smtClean="0"/>
              <a:t>actual overhead</a:t>
            </a:r>
            <a:r>
              <a:rPr lang="en-US" smtClean="0"/>
              <a:t> incurred during the period. The credit side of the entry is the various liability accounts, for example, accounts payable and property taxes payable. The credit side will also include prepaid assets (like prepaid insurance) and contra accounts for events like depreciation.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p:spPr>
        <p:txBody>
          <a:bodyPr/>
          <a:lstStyle/>
          <a:p>
            <a:r>
              <a:rPr lang="en-US" smtClean="0"/>
              <a:t>3-</a:t>
            </a:r>
            <a:fld id="{70FDFF7C-52F5-4127-B092-94E448E96243}" type="slidenum">
              <a:rPr lang="en-US" smtClean="0"/>
              <a:pPr/>
              <a:t>33</a:t>
            </a:fld>
            <a:endParaRPr lang="en-US" smtClean="0"/>
          </a:p>
        </p:txBody>
      </p:sp>
      <p:sp>
        <p:nvSpPr>
          <p:cNvPr id="106499" name="Rectangle 7"/>
          <p:cNvSpPr>
            <a:spLocks noGrp="1" noChangeArrowheads="1"/>
          </p:cNvSpPr>
          <p:nvPr>
            <p:ph type="sldNum" sz="quarter" idx="5"/>
          </p:nvPr>
        </p:nvSpPr>
        <p:spPr>
          <a:noFill/>
        </p:spPr>
        <p:txBody>
          <a:bodyPr/>
          <a:lstStyle/>
          <a:p>
            <a:fld id="{4603C139-EB34-4D5B-94ED-45363FC5FD28}" type="slidenum">
              <a:rPr lang="en-US" smtClean="0"/>
              <a:pPr/>
              <a:t>33</a:t>
            </a:fld>
            <a:endParaRPr lang="en-US" smtClean="0"/>
          </a:p>
        </p:txBody>
      </p:sp>
      <p:sp>
        <p:nvSpPr>
          <p:cNvPr id="106500" name="Rectangle 2"/>
          <p:cNvSpPr>
            <a:spLocks noRot="1" noChangeArrowheads="1" noTextEdit="1"/>
          </p:cNvSpPr>
          <p:nvPr>
            <p:ph type="sldImg"/>
          </p:nvPr>
        </p:nvSpPr>
        <p:spPr>
          <a:ln/>
        </p:spPr>
      </p:sp>
      <p:sp>
        <p:nvSpPr>
          <p:cNvPr id="106501" name="Rectangle 3"/>
          <p:cNvSpPr>
            <a:spLocks noGrp="1" noChangeArrowheads="1"/>
          </p:cNvSpPr>
          <p:nvPr>
            <p:ph type="body" idx="1"/>
          </p:nvPr>
        </p:nvSpPr>
        <p:spPr>
          <a:noFill/>
          <a:ln/>
        </p:spPr>
        <p:txBody>
          <a:bodyPr/>
          <a:lstStyle/>
          <a:p>
            <a:pPr eaLnBrk="1" hangingPunct="1"/>
            <a:r>
              <a:rPr lang="en-US" smtClean="0"/>
              <a:t>This journal entry represents the accumulation of other actual overhead amounts like property taxes on the manufacturing plant, insurance on the plant structure and depreciation of manufacturing assets.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p:spPr>
        <p:txBody>
          <a:bodyPr/>
          <a:lstStyle/>
          <a:p>
            <a:r>
              <a:rPr lang="en-US" smtClean="0"/>
              <a:t>3-</a:t>
            </a:r>
            <a:fld id="{74E32CFF-5E3A-46CE-A35A-509E3EAE6C93}" type="slidenum">
              <a:rPr lang="en-US" smtClean="0"/>
              <a:pPr/>
              <a:t>34</a:t>
            </a:fld>
            <a:endParaRPr lang="en-US" smtClean="0"/>
          </a:p>
        </p:txBody>
      </p:sp>
      <p:sp>
        <p:nvSpPr>
          <p:cNvPr id="107523" name="Rectangle 7"/>
          <p:cNvSpPr>
            <a:spLocks noGrp="1" noChangeArrowheads="1"/>
          </p:cNvSpPr>
          <p:nvPr>
            <p:ph type="sldNum" sz="quarter" idx="5"/>
          </p:nvPr>
        </p:nvSpPr>
        <p:spPr>
          <a:noFill/>
        </p:spPr>
        <p:txBody>
          <a:bodyPr/>
          <a:lstStyle/>
          <a:p>
            <a:fld id="{99E8D5A5-5459-45A4-9BA6-C553EF52EBDB}" type="slidenum">
              <a:rPr lang="en-US" smtClean="0"/>
              <a:pPr/>
              <a:t>34</a:t>
            </a:fld>
            <a:endParaRPr lang="en-US" smtClean="0"/>
          </a:p>
        </p:txBody>
      </p:sp>
      <p:sp>
        <p:nvSpPr>
          <p:cNvPr id="107524" name="Rectangle 1026"/>
          <p:cNvSpPr>
            <a:spLocks noRot="1" noChangeArrowheads="1" noTextEdit="1"/>
          </p:cNvSpPr>
          <p:nvPr>
            <p:ph type="sldImg"/>
          </p:nvPr>
        </p:nvSpPr>
        <p:spPr>
          <a:ln/>
        </p:spPr>
      </p:sp>
      <p:sp>
        <p:nvSpPr>
          <p:cNvPr id="107525" name="Rectangle 1027"/>
          <p:cNvSpPr>
            <a:spLocks noGrp="1" noChangeArrowheads="1"/>
          </p:cNvSpPr>
          <p:nvPr>
            <p:ph type="body" idx="1"/>
          </p:nvPr>
        </p:nvSpPr>
        <p:spPr>
          <a:noFill/>
          <a:ln/>
        </p:spPr>
        <p:txBody>
          <a:bodyPr/>
          <a:lstStyle/>
          <a:p>
            <a:pPr eaLnBrk="1" hangingPunct="1"/>
            <a:r>
              <a:rPr lang="en-US" smtClean="0"/>
              <a:t>When we apply overhead to a particular job, we debit work in process inventory (through the job cost sheet) and credit the manufacturing overhead account. Amounts on the credit side of the manufacturing overhead account represent overhead </a:t>
            </a:r>
            <a:r>
              <a:rPr lang="en-US" u="sng" smtClean="0"/>
              <a:t>applied</a:t>
            </a:r>
            <a:r>
              <a:rPr lang="en-US" smtClean="0"/>
              <a:t>.</a:t>
            </a:r>
          </a:p>
          <a:p>
            <a:pPr eaLnBrk="1" hangingPunct="1"/>
            <a:endParaRPr lang="en-US" smtClean="0"/>
          </a:p>
          <a:p>
            <a:pPr eaLnBrk="1" hangingPunct="1"/>
            <a:r>
              <a:rPr lang="en-US" smtClean="0"/>
              <a:t>It is not likely that actual and applied overhead will be equal during a period. We normally make an adjusting entry at the end of the period to reconcile actual and applied overhead.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r>
              <a:rPr lang="en-US" smtClean="0"/>
              <a:t>3-</a:t>
            </a:r>
            <a:fld id="{07FB8C6A-E972-4B80-BCEC-3D8B7061970E}" type="slidenum">
              <a:rPr lang="en-US" smtClean="0"/>
              <a:pPr/>
              <a:t>35</a:t>
            </a:fld>
            <a:endParaRPr lang="en-US" smtClean="0"/>
          </a:p>
        </p:txBody>
      </p:sp>
      <p:sp>
        <p:nvSpPr>
          <p:cNvPr id="108547" name="Rectangle 7"/>
          <p:cNvSpPr>
            <a:spLocks noGrp="1" noChangeArrowheads="1"/>
          </p:cNvSpPr>
          <p:nvPr>
            <p:ph type="sldNum" sz="quarter" idx="5"/>
          </p:nvPr>
        </p:nvSpPr>
        <p:spPr>
          <a:noFill/>
        </p:spPr>
        <p:txBody>
          <a:bodyPr/>
          <a:lstStyle/>
          <a:p>
            <a:fld id="{B3283F00-671F-4AB9-A091-8D9BC8744C52}" type="slidenum">
              <a:rPr lang="en-US" smtClean="0"/>
              <a:pPr/>
              <a:t>35</a:t>
            </a:fld>
            <a:endParaRPr lang="en-US" smtClean="0"/>
          </a:p>
        </p:txBody>
      </p:sp>
      <p:sp>
        <p:nvSpPr>
          <p:cNvPr id="108548" name="Rectangle 2"/>
          <p:cNvSpPr>
            <a:spLocks noRo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r>
              <a:rPr lang="en-US" smtClean="0"/>
              <a:t>This journal entry shows the application of overhead to work in process inventory.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p:spPr>
        <p:txBody>
          <a:bodyPr/>
          <a:lstStyle/>
          <a:p>
            <a:r>
              <a:rPr lang="en-US" smtClean="0"/>
              <a:t>3-</a:t>
            </a:r>
            <a:fld id="{D2D7854D-8ACA-4A18-96FB-576C2A114F1E}" type="slidenum">
              <a:rPr lang="en-US" smtClean="0"/>
              <a:pPr/>
              <a:t>36</a:t>
            </a:fld>
            <a:endParaRPr lang="en-US" smtClean="0"/>
          </a:p>
        </p:txBody>
      </p:sp>
      <p:sp>
        <p:nvSpPr>
          <p:cNvPr id="109571" name="Rectangle 7"/>
          <p:cNvSpPr>
            <a:spLocks noGrp="1" noChangeArrowheads="1"/>
          </p:cNvSpPr>
          <p:nvPr>
            <p:ph type="sldNum" sz="quarter" idx="5"/>
          </p:nvPr>
        </p:nvSpPr>
        <p:spPr>
          <a:noFill/>
        </p:spPr>
        <p:txBody>
          <a:bodyPr/>
          <a:lstStyle/>
          <a:p>
            <a:fld id="{196B0913-FDA2-44B0-B332-A266D9E4315F}" type="slidenum">
              <a:rPr lang="en-US" smtClean="0"/>
              <a:pPr/>
              <a:t>36</a:t>
            </a:fld>
            <a:endParaRPr lang="en-US" smtClean="0"/>
          </a:p>
        </p:txBody>
      </p:sp>
      <p:sp>
        <p:nvSpPr>
          <p:cNvPr id="109572" name="Rectangle 2"/>
          <p:cNvSpPr>
            <a:spLocks noRo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r>
              <a:rPr lang="en-US" smtClean="0"/>
              <a:t>We previously discussed the treatment of selling, general, and administrative salaries expense during the period. Nonmanufacturing costs are charged to the respective expense accounts (marketing, selling, administrative) in the period the expenses were incurred.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a:noFill/>
        </p:spPr>
        <p:txBody>
          <a:bodyPr/>
          <a:lstStyle/>
          <a:p>
            <a:r>
              <a:rPr lang="en-US" smtClean="0"/>
              <a:t>3-</a:t>
            </a:r>
            <a:fld id="{8A01A777-E284-46BC-A617-C23A35D8DB2B}" type="slidenum">
              <a:rPr lang="en-US" smtClean="0"/>
              <a:pPr/>
              <a:t>37</a:t>
            </a:fld>
            <a:endParaRPr lang="en-US" smtClean="0"/>
          </a:p>
        </p:txBody>
      </p:sp>
      <p:sp>
        <p:nvSpPr>
          <p:cNvPr id="110595" name="Rectangle 7"/>
          <p:cNvSpPr>
            <a:spLocks noGrp="1" noChangeArrowheads="1"/>
          </p:cNvSpPr>
          <p:nvPr>
            <p:ph type="sldNum" sz="quarter" idx="5"/>
          </p:nvPr>
        </p:nvSpPr>
        <p:spPr>
          <a:noFill/>
        </p:spPr>
        <p:txBody>
          <a:bodyPr/>
          <a:lstStyle/>
          <a:p>
            <a:fld id="{0C9CEE4B-DE63-4390-A348-4F60629E1B37}" type="slidenum">
              <a:rPr lang="en-US" smtClean="0"/>
              <a:pPr/>
              <a:t>37</a:t>
            </a:fld>
            <a:endParaRPr lang="en-US" smtClean="0"/>
          </a:p>
        </p:txBody>
      </p:sp>
      <p:sp>
        <p:nvSpPr>
          <p:cNvPr id="110596" name="Rectangle 2"/>
          <p:cNvSpPr>
            <a:spLocks noRot="1" noChangeArrowheads="1" noTextEdit="1"/>
          </p:cNvSpPr>
          <p:nvPr>
            <p:ph type="sldImg"/>
          </p:nvPr>
        </p:nvSpPr>
        <p:spPr>
          <a:ln/>
        </p:spPr>
      </p:sp>
      <p:sp>
        <p:nvSpPr>
          <p:cNvPr id="110597" name="Rectangle 3"/>
          <p:cNvSpPr>
            <a:spLocks noGrp="1" noChangeArrowheads="1"/>
          </p:cNvSpPr>
          <p:nvPr>
            <p:ph type="body" idx="1"/>
          </p:nvPr>
        </p:nvSpPr>
        <p:spPr>
          <a:noFill/>
          <a:ln/>
        </p:spPr>
        <p:txBody>
          <a:bodyPr/>
          <a:lstStyle/>
          <a:p>
            <a:pPr eaLnBrk="1" hangingPunct="1"/>
            <a:r>
              <a:rPr lang="en-US" smtClean="0"/>
              <a:t>This journal entry illustrates the expensing of nonmanufacturing costs in the current period.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p:spPr>
        <p:txBody>
          <a:bodyPr/>
          <a:lstStyle/>
          <a:p>
            <a:r>
              <a:rPr lang="en-US" smtClean="0"/>
              <a:t>3-</a:t>
            </a:r>
            <a:fld id="{A5A1DF70-118F-40FD-9C1C-5C0327724BFF}" type="slidenum">
              <a:rPr lang="en-US" smtClean="0"/>
              <a:pPr/>
              <a:t>38</a:t>
            </a:fld>
            <a:endParaRPr lang="en-US" smtClean="0"/>
          </a:p>
        </p:txBody>
      </p:sp>
      <p:sp>
        <p:nvSpPr>
          <p:cNvPr id="111619" name="Rectangle 7"/>
          <p:cNvSpPr>
            <a:spLocks noGrp="1" noChangeArrowheads="1"/>
          </p:cNvSpPr>
          <p:nvPr>
            <p:ph type="sldNum" sz="quarter" idx="5"/>
          </p:nvPr>
        </p:nvSpPr>
        <p:spPr>
          <a:noFill/>
        </p:spPr>
        <p:txBody>
          <a:bodyPr/>
          <a:lstStyle/>
          <a:p>
            <a:fld id="{D4B7A99D-FC11-45DF-B4E9-7EDCFD59A54D}" type="slidenum">
              <a:rPr lang="en-US" smtClean="0"/>
              <a:pPr/>
              <a:t>38</a:t>
            </a:fld>
            <a:endParaRPr lang="en-US" smtClean="0"/>
          </a:p>
        </p:txBody>
      </p:sp>
      <p:sp>
        <p:nvSpPr>
          <p:cNvPr id="111620" name="Rectangle 1026"/>
          <p:cNvSpPr>
            <a:spLocks noRot="1" noChangeArrowheads="1" noTextEdit="1"/>
          </p:cNvSpPr>
          <p:nvPr>
            <p:ph type="sldImg"/>
          </p:nvPr>
        </p:nvSpPr>
        <p:spPr>
          <a:ln/>
        </p:spPr>
      </p:sp>
      <p:sp>
        <p:nvSpPr>
          <p:cNvPr id="111621" name="Rectangle 1027"/>
          <p:cNvSpPr>
            <a:spLocks noGrp="1" noChangeArrowheads="1"/>
          </p:cNvSpPr>
          <p:nvPr>
            <p:ph type="body" idx="1"/>
          </p:nvPr>
        </p:nvSpPr>
        <p:spPr>
          <a:noFill/>
          <a:ln/>
        </p:spPr>
        <p:txBody>
          <a:bodyPr/>
          <a:lstStyle/>
          <a:p>
            <a:pPr eaLnBrk="1" hangingPunct="1"/>
            <a:r>
              <a:rPr lang="en-US" smtClean="0"/>
              <a:t>The sum of all amounts transferred from work in process to finished goods represents the cost of goods manufactured for the period. As a job is completed, its costs are transferred from the work in process inventory to finished goods inventory.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p:spPr>
        <p:txBody>
          <a:bodyPr/>
          <a:lstStyle/>
          <a:p>
            <a:r>
              <a:rPr lang="en-US" smtClean="0"/>
              <a:t>3-</a:t>
            </a:r>
            <a:fld id="{036FE840-112F-4CD7-9953-E39C1D726DB3}" type="slidenum">
              <a:rPr lang="en-US" smtClean="0"/>
              <a:pPr/>
              <a:t>39</a:t>
            </a:fld>
            <a:endParaRPr lang="en-US" smtClean="0"/>
          </a:p>
        </p:txBody>
      </p:sp>
      <p:sp>
        <p:nvSpPr>
          <p:cNvPr id="112643" name="Rectangle 7"/>
          <p:cNvSpPr>
            <a:spLocks noGrp="1" noChangeArrowheads="1"/>
          </p:cNvSpPr>
          <p:nvPr>
            <p:ph type="sldNum" sz="quarter" idx="5"/>
          </p:nvPr>
        </p:nvSpPr>
        <p:spPr>
          <a:noFill/>
        </p:spPr>
        <p:txBody>
          <a:bodyPr/>
          <a:lstStyle/>
          <a:p>
            <a:fld id="{3E4E35A9-D05F-496C-ACB0-4E447570505D}" type="slidenum">
              <a:rPr lang="en-US" smtClean="0"/>
              <a:pPr/>
              <a:t>39</a:t>
            </a:fld>
            <a:endParaRPr lang="en-US" smtClean="0"/>
          </a:p>
        </p:txBody>
      </p:sp>
      <p:sp>
        <p:nvSpPr>
          <p:cNvPr id="112644" name="Rectangle 2"/>
          <p:cNvSpPr>
            <a:spLocks noRot="1" noChangeArrowheads="1" noTextEdit="1"/>
          </p:cNvSpPr>
          <p:nvPr>
            <p:ph type="sldImg"/>
          </p:nvPr>
        </p:nvSpPr>
        <p:spPr>
          <a:ln/>
        </p:spPr>
      </p:sp>
      <p:sp>
        <p:nvSpPr>
          <p:cNvPr id="112645" name="Rectangle 3"/>
          <p:cNvSpPr>
            <a:spLocks noGrp="1" noChangeArrowheads="1"/>
          </p:cNvSpPr>
          <p:nvPr>
            <p:ph type="body" idx="1"/>
          </p:nvPr>
        </p:nvSpPr>
        <p:spPr>
          <a:noFill/>
          <a:ln/>
        </p:spPr>
        <p:txBody>
          <a:bodyPr/>
          <a:lstStyle/>
          <a:p>
            <a:pPr eaLnBrk="1" hangingPunct="1"/>
            <a:r>
              <a:rPr lang="en-US" smtClean="0"/>
              <a:t>The transfer is accomplished with a debit to finished goods inventory and a credit to work in process inventory.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dt" sz="quarter" idx="1"/>
          </p:nvPr>
        </p:nvSpPr>
        <p:spPr>
          <a:noFill/>
        </p:spPr>
        <p:txBody>
          <a:bodyPr/>
          <a:lstStyle/>
          <a:p>
            <a:r>
              <a:rPr lang="en-US" smtClean="0"/>
              <a:t>3-</a:t>
            </a:r>
            <a:fld id="{8EC26CD7-7089-487D-A315-7DFAE185FCDF}" type="slidenum">
              <a:rPr lang="en-US" smtClean="0"/>
              <a:pPr/>
              <a:t>4</a:t>
            </a:fld>
            <a:endParaRPr lang="en-US" smtClean="0"/>
          </a:p>
        </p:txBody>
      </p:sp>
      <p:sp>
        <p:nvSpPr>
          <p:cNvPr id="76803" name="Rectangle 7"/>
          <p:cNvSpPr>
            <a:spLocks noGrp="1" noChangeArrowheads="1"/>
          </p:cNvSpPr>
          <p:nvPr>
            <p:ph type="sldNum" sz="quarter" idx="5"/>
          </p:nvPr>
        </p:nvSpPr>
        <p:spPr>
          <a:noFill/>
        </p:spPr>
        <p:txBody>
          <a:bodyPr/>
          <a:lstStyle/>
          <a:p>
            <a:fld id="{C2F51990-7B78-482D-B49A-946E2988599C}" type="slidenum">
              <a:rPr lang="en-US" smtClean="0"/>
              <a:pPr/>
              <a:t>4</a:t>
            </a:fld>
            <a:endParaRPr lang="en-US" smtClean="0"/>
          </a:p>
        </p:txBody>
      </p:sp>
      <p:sp>
        <p:nvSpPr>
          <p:cNvPr id="76804" name="Rectangle 2"/>
          <p:cNvSpPr>
            <a:spLocks noRot="1" noChangeArrowheads="1" noTextEdit="1"/>
          </p:cNvSpPr>
          <p:nvPr>
            <p:ph type="sldImg"/>
          </p:nvPr>
        </p:nvSpPr>
        <p:spPr>
          <a:ln/>
        </p:spPr>
      </p:sp>
      <p:sp>
        <p:nvSpPr>
          <p:cNvPr id="76805" name="Rectangle 3"/>
          <p:cNvSpPr>
            <a:spLocks noGrp="1" noChangeArrowheads="1"/>
          </p:cNvSpPr>
          <p:nvPr>
            <p:ph type="body" idx="1"/>
          </p:nvPr>
        </p:nvSpPr>
        <p:spPr>
          <a:noFill/>
          <a:ln/>
        </p:spPr>
        <p:txBody>
          <a:bodyPr/>
          <a:lstStyle/>
          <a:p>
            <a:pPr eaLnBrk="1" hangingPunct="1"/>
            <a:r>
              <a:rPr lang="en-US" smtClean="0"/>
              <a:t>This table presents an overview of the differences between a job-order and process costing system. Notice that costs are accumulated by the job in a job-order system and by department in the process system. If you think of building a house, you can see how easy it is to accumulate costs for a particular house, even though you may be building more than one house at a time. If you think of mixing Coca-Cola, costs would naturally be accumulated by the department working on the current batch.</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p:spPr>
        <p:txBody>
          <a:bodyPr/>
          <a:lstStyle/>
          <a:p>
            <a:r>
              <a:rPr lang="en-US" smtClean="0"/>
              <a:t>3-</a:t>
            </a:r>
            <a:fld id="{DE5AF9F4-26AF-4403-B796-C872C85B4D98}" type="slidenum">
              <a:rPr lang="en-US" smtClean="0"/>
              <a:pPr/>
              <a:t>40</a:t>
            </a:fld>
            <a:endParaRPr lang="en-US" smtClean="0"/>
          </a:p>
        </p:txBody>
      </p:sp>
      <p:sp>
        <p:nvSpPr>
          <p:cNvPr id="113667" name="Rectangle 7"/>
          <p:cNvSpPr>
            <a:spLocks noGrp="1" noChangeArrowheads="1"/>
          </p:cNvSpPr>
          <p:nvPr>
            <p:ph type="sldNum" sz="quarter" idx="5"/>
          </p:nvPr>
        </p:nvSpPr>
        <p:spPr>
          <a:noFill/>
        </p:spPr>
        <p:txBody>
          <a:bodyPr/>
          <a:lstStyle/>
          <a:p>
            <a:fld id="{A82B934C-0CB4-4895-A923-E4DA89630F54}" type="slidenum">
              <a:rPr lang="en-US" smtClean="0"/>
              <a:pPr/>
              <a:t>40</a:t>
            </a:fld>
            <a:endParaRPr lang="en-US" smtClean="0"/>
          </a:p>
        </p:txBody>
      </p:sp>
      <p:sp>
        <p:nvSpPr>
          <p:cNvPr id="113668" name="Rectangle 2"/>
          <p:cNvSpPr>
            <a:spLocks noRot="1" noChangeArrowheads="1" noTextEdit="1"/>
          </p:cNvSpPr>
          <p:nvPr>
            <p:ph type="sldImg"/>
          </p:nvPr>
        </p:nvSpPr>
        <p:spPr>
          <a:ln/>
        </p:spPr>
      </p:sp>
      <p:sp>
        <p:nvSpPr>
          <p:cNvPr id="113669" name="Rectangle 3"/>
          <p:cNvSpPr>
            <a:spLocks noGrp="1" noChangeArrowheads="1"/>
          </p:cNvSpPr>
          <p:nvPr>
            <p:ph type="body" idx="1"/>
          </p:nvPr>
        </p:nvSpPr>
        <p:spPr>
          <a:noFill/>
          <a:ln/>
        </p:spPr>
        <p:txBody>
          <a:bodyPr/>
          <a:lstStyle/>
          <a:p>
            <a:pPr eaLnBrk="1" hangingPunct="1"/>
            <a:r>
              <a:rPr lang="en-US" smtClean="0"/>
              <a:t>When a finished job is sold to the customer, the cost of that job is transferred from finished goods inventory to cost of good sold. Recall that cost of goods sold is an income statement account. If only a portion of the units associated with a particular job are shipped, then the unit cost figure from the job cost sheet is used to determine the amount of the journal entry.</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p:spPr>
        <p:txBody>
          <a:bodyPr/>
          <a:lstStyle/>
          <a:p>
            <a:r>
              <a:rPr lang="en-US" smtClean="0"/>
              <a:t>3-</a:t>
            </a:r>
            <a:fld id="{8DAB3359-051C-46DC-8FAA-5F5C430391CF}" type="slidenum">
              <a:rPr lang="en-US" smtClean="0"/>
              <a:pPr/>
              <a:t>41</a:t>
            </a:fld>
            <a:endParaRPr lang="en-US" smtClean="0"/>
          </a:p>
        </p:txBody>
      </p:sp>
      <p:sp>
        <p:nvSpPr>
          <p:cNvPr id="114691" name="Rectangle 7"/>
          <p:cNvSpPr>
            <a:spLocks noGrp="1" noChangeArrowheads="1"/>
          </p:cNvSpPr>
          <p:nvPr>
            <p:ph type="sldNum" sz="quarter" idx="5"/>
          </p:nvPr>
        </p:nvSpPr>
        <p:spPr>
          <a:noFill/>
        </p:spPr>
        <p:txBody>
          <a:bodyPr/>
          <a:lstStyle/>
          <a:p>
            <a:fld id="{E9D6A813-D40B-4554-8294-A1A3759C70B3}" type="slidenum">
              <a:rPr lang="en-US" smtClean="0"/>
              <a:pPr/>
              <a:t>41</a:t>
            </a:fld>
            <a:endParaRPr lang="en-US" smtClean="0"/>
          </a:p>
        </p:txBody>
      </p:sp>
      <p:sp>
        <p:nvSpPr>
          <p:cNvPr id="114692" name="Rectangle 2"/>
          <p:cNvSpPr>
            <a:spLocks noRot="1" noChangeArrowheads="1" noTextEdit="1"/>
          </p:cNvSpPr>
          <p:nvPr>
            <p:ph type="sldImg"/>
          </p:nvPr>
        </p:nvSpPr>
        <p:spPr>
          <a:ln/>
        </p:spPr>
      </p:sp>
      <p:sp>
        <p:nvSpPr>
          <p:cNvPr id="114693" name="Rectangle 3"/>
          <p:cNvSpPr>
            <a:spLocks noGrp="1" noChangeArrowheads="1"/>
          </p:cNvSpPr>
          <p:nvPr>
            <p:ph type="body" idx="1"/>
          </p:nvPr>
        </p:nvSpPr>
        <p:spPr>
          <a:noFill/>
          <a:ln/>
        </p:spPr>
        <p:txBody>
          <a:bodyPr/>
          <a:lstStyle/>
          <a:p>
            <a:pPr eaLnBrk="1" hangingPunct="1"/>
            <a:r>
              <a:rPr lang="en-US" smtClean="0"/>
              <a:t>Assuming the company uses a perpetual inventory system, two journal entries are required to record the sale.</a:t>
            </a:r>
          </a:p>
          <a:p>
            <a:pPr eaLnBrk="1" hangingPunct="1"/>
            <a:endParaRPr lang="en-US" smtClean="0"/>
          </a:p>
          <a:p>
            <a:pPr eaLnBrk="1" hangingPunct="1"/>
            <a:r>
              <a:rPr lang="en-US" smtClean="0"/>
              <a:t>The first entry is to debit either accounts receivable or cash and credit sales for the selling price of the job completed.</a:t>
            </a:r>
          </a:p>
          <a:p>
            <a:pPr eaLnBrk="1" hangingPunct="1"/>
            <a:endParaRPr lang="en-US" smtClean="0"/>
          </a:p>
          <a:p>
            <a:pPr eaLnBrk="1" hangingPunct="1"/>
            <a:r>
              <a:rPr lang="en-US" smtClean="0"/>
              <a:t>The second entry is to debit cost of goods sold and credit finished goods inventory for the cost incurred to complete the job.</a:t>
            </a:r>
          </a:p>
          <a:p>
            <a:pPr eaLnBrk="1" hangingPunct="1"/>
            <a:endParaRPr lang="en-US" smtClean="0"/>
          </a:p>
          <a:p>
            <a:pPr eaLnBrk="1" hangingPunct="1"/>
            <a:r>
              <a:rPr lang="en-US" smtClean="0"/>
              <a:t>The difference between the selling price and cost is the company’s gross margin on the job.</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dt" sz="quarter" idx="1"/>
          </p:nvPr>
        </p:nvSpPr>
        <p:spPr>
          <a:noFill/>
        </p:spPr>
        <p:txBody>
          <a:bodyPr/>
          <a:lstStyle/>
          <a:p>
            <a:r>
              <a:rPr lang="en-US" smtClean="0"/>
              <a:t>3-</a:t>
            </a:r>
            <a:fld id="{DBDC834A-35BE-43CE-996D-1841DAD920CD}" type="slidenum">
              <a:rPr lang="en-US" smtClean="0"/>
              <a:pPr/>
              <a:t>42</a:t>
            </a:fld>
            <a:endParaRPr lang="en-US" smtClean="0"/>
          </a:p>
        </p:txBody>
      </p:sp>
      <p:sp>
        <p:nvSpPr>
          <p:cNvPr id="115715" name="Rectangle 7"/>
          <p:cNvSpPr>
            <a:spLocks noGrp="1" noChangeArrowheads="1"/>
          </p:cNvSpPr>
          <p:nvPr>
            <p:ph type="sldNum" sz="quarter" idx="5"/>
          </p:nvPr>
        </p:nvSpPr>
        <p:spPr>
          <a:noFill/>
        </p:spPr>
        <p:txBody>
          <a:bodyPr/>
          <a:lstStyle/>
          <a:p>
            <a:fld id="{9841BAD6-5642-4E14-8218-9699AE371B3F}" type="slidenum">
              <a:rPr lang="en-US" smtClean="0"/>
              <a:pPr/>
              <a:t>42</a:t>
            </a:fld>
            <a:endParaRPr lang="en-US" smtClean="0"/>
          </a:p>
        </p:txBody>
      </p:sp>
      <p:sp>
        <p:nvSpPr>
          <p:cNvPr id="115716" name="Rectangle 2"/>
          <p:cNvSpPr>
            <a:spLocks noChangeArrowheads="1" noTextEdit="1"/>
          </p:cNvSpPr>
          <p:nvPr>
            <p:ph type="sldImg"/>
          </p:nvPr>
        </p:nvSpPr>
        <p:spPr>
          <a:solidFill>
            <a:srgbClr val="FFFFFF"/>
          </a:solidFill>
          <a:ln/>
        </p:spPr>
      </p:sp>
      <p:sp>
        <p:nvSpPr>
          <p:cNvPr id="115717"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cs typeface="Times New Roman" pitchFamily="18" charset="0"/>
              </a:rPr>
              <a:t>The schedule of cost of goods manufactured contains the three elements of costs mentioned previously, namely direct materials, direct labor, and manufacturing overhead.  It calculates the cost of raw material, direct labor and manufacturing overhead used in production. It also calculates the manufacturing costs associated with goods that were finished during the period.</a:t>
            </a: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dt" sz="quarter" idx="1"/>
          </p:nvPr>
        </p:nvSpPr>
        <p:spPr>
          <a:noFill/>
        </p:spPr>
        <p:txBody>
          <a:bodyPr/>
          <a:lstStyle/>
          <a:p>
            <a:r>
              <a:rPr lang="en-US" smtClean="0"/>
              <a:t>3-</a:t>
            </a:r>
            <a:fld id="{78C65372-4F04-4181-A941-F63D874B9EAB}" type="slidenum">
              <a:rPr lang="en-US" smtClean="0"/>
              <a:pPr/>
              <a:t>43</a:t>
            </a:fld>
            <a:endParaRPr lang="en-US" smtClean="0"/>
          </a:p>
        </p:txBody>
      </p:sp>
      <p:sp>
        <p:nvSpPr>
          <p:cNvPr id="116739" name="Rectangle 7"/>
          <p:cNvSpPr>
            <a:spLocks noGrp="1" noChangeArrowheads="1"/>
          </p:cNvSpPr>
          <p:nvPr>
            <p:ph type="sldNum" sz="quarter" idx="5"/>
          </p:nvPr>
        </p:nvSpPr>
        <p:spPr>
          <a:noFill/>
        </p:spPr>
        <p:txBody>
          <a:bodyPr/>
          <a:lstStyle/>
          <a:p>
            <a:fld id="{D03A2B83-BBF4-462C-90C7-98EDA7EA4181}" type="slidenum">
              <a:rPr lang="en-US" smtClean="0"/>
              <a:pPr/>
              <a:t>43</a:t>
            </a:fld>
            <a:endParaRPr lang="en-US" smtClean="0"/>
          </a:p>
        </p:txBody>
      </p:sp>
      <p:sp>
        <p:nvSpPr>
          <p:cNvPr id="116740" name="Rectangle 2"/>
          <p:cNvSpPr>
            <a:spLocks noChangeArrowheads="1" noTextEdit="1"/>
          </p:cNvSpPr>
          <p:nvPr>
            <p:ph type="sldImg"/>
          </p:nvPr>
        </p:nvSpPr>
        <p:spPr>
          <a:solidFill>
            <a:srgbClr val="FFFFFF"/>
          </a:solidFill>
          <a:ln/>
        </p:spPr>
      </p:sp>
      <p:sp>
        <p:nvSpPr>
          <p:cNvPr id="116741"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cs typeface="Times New Roman" pitchFamily="18" charset="0"/>
              </a:rPr>
              <a:t>To create a schedule of cost of goods manufactured, as well as a balance sheet and income statement, it is important to understand the flow of product costs. </a:t>
            </a:r>
            <a:r>
              <a:rPr lang="en-US" smtClean="0"/>
              <a:t>Raw material purchases made during the period are added to beginning raw materials inventory.  The ending raw materials inventory is deducted to arrive at the raw materials used in production. </a:t>
            </a:r>
            <a:r>
              <a:rPr lang="en-US" smtClean="0">
                <a:cs typeface="Times New Roman" pitchFamily="18" charset="0"/>
              </a:rPr>
              <a:t>As items are removed from the raw materials inventory and placed into the production process, they are called direct materials.</a:t>
            </a:r>
            <a:r>
              <a:rPr lang="en-US" smtClean="0"/>
              <a:t>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p:spPr>
        <p:txBody>
          <a:bodyPr/>
          <a:lstStyle/>
          <a:p>
            <a:r>
              <a:rPr lang="en-US" smtClean="0"/>
              <a:t>3-</a:t>
            </a:r>
            <a:fld id="{D82D6490-286E-444A-8CB8-3E951BE58737}" type="slidenum">
              <a:rPr lang="en-US" smtClean="0"/>
              <a:pPr/>
              <a:t>44</a:t>
            </a:fld>
            <a:endParaRPr lang="en-US" smtClean="0"/>
          </a:p>
        </p:txBody>
      </p:sp>
      <p:sp>
        <p:nvSpPr>
          <p:cNvPr id="117763" name="Rectangle 7"/>
          <p:cNvSpPr>
            <a:spLocks noGrp="1" noChangeArrowheads="1"/>
          </p:cNvSpPr>
          <p:nvPr>
            <p:ph type="sldNum" sz="quarter" idx="5"/>
          </p:nvPr>
        </p:nvSpPr>
        <p:spPr>
          <a:noFill/>
        </p:spPr>
        <p:txBody>
          <a:bodyPr/>
          <a:lstStyle/>
          <a:p>
            <a:fld id="{491341E4-C178-4116-9FAB-BA77083832F9}" type="slidenum">
              <a:rPr lang="en-US" smtClean="0"/>
              <a:pPr/>
              <a:t>44</a:t>
            </a:fld>
            <a:endParaRPr lang="en-US" smtClean="0"/>
          </a:p>
        </p:txBody>
      </p:sp>
      <p:sp>
        <p:nvSpPr>
          <p:cNvPr id="117764" name="Rectangle 1026"/>
          <p:cNvSpPr>
            <a:spLocks noChangeArrowheads="1" noTextEdit="1"/>
          </p:cNvSpPr>
          <p:nvPr>
            <p:ph type="sldImg"/>
          </p:nvPr>
        </p:nvSpPr>
        <p:spPr>
          <a:solidFill>
            <a:srgbClr val="FFFFFF"/>
          </a:solidFill>
          <a:ln/>
        </p:spPr>
      </p:sp>
      <p:sp>
        <p:nvSpPr>
          <p:cNvPr id="117765" name="Rectangle 1027"/>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cs typeface="Times New Roman" pitchFamily="18" charset="0"/>
              </a:rPr>
              <a:t>Direct</a:t>
            </a:r>
            <a:r>
              <a:rPr lang="en-US" smtClean="0"/>
              <a:t> labor and manufacturing overhead (also called conversion costs) used in production are added to direct materials to arrive at total manufacturing costs.</a:t>
            </a:r>
          </a:p>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p:spPr>
        <p:txBody>
          <a:bodyPr/>
          <a:lstStyle/>
          <a:p>
            <a:r>
              <a:rPr lang="en-US" smtClean="0"/>
              <a:t>3-</a:t>
            </a:r>
            <a:fld id="{302C7447-EAB9-4993-8C2C-8D3816082CA3}" type="slidenum">
              <a:rPr lang="en-US" smtClean="0"/>
              <a:pPr/>
              <a:t>45</a:t>
            </a:fld>
            <a:endParaRPr lang="en-US" smtClean="0"/>
          </a:p>
        </p:txBody>
      </p:sp>
      <p:sp>
        <p:nvSpPr>
          <p:cNvPr id="118787" name="Rectangle 7"/>
          <p:cNvSpPr>
            <a:spLocks noGrp="1" noChangeArrowheads="1"/>
          </p:cNvSpPr>
          <p:nvPr>
            <p:ph type="sldNum" sz="quarter" idx="5"/>
          </p:nvPr>
        </p:nvSpPr>
        <p:spPr>
          <a:noFill/>
        </p:spPr>
        <p:txBody>
          <a:bodyPr/>
          <a:lstStyle/>
          <a:p>
            <a:fld id="{56085050-6D1F-4B03-9C48-AB1646760352}" type="slidenum">
              <a:rPr lang="en-US" smtClean="0"/>
              <a:pPr/>
              <a:t>45</a:t>
            </a:fld>
            <a:endParaRPr lang="en-US" smtClean="0"/>
          </a:p>
        </p:txBody>
      </p:sp>
      <p:sp>
        <p:nvSpPr>
          <p:cNvPr id="118788" name="Rectangle 2"/>
          <p:cNvSpPr>
            <a:spLocks noChangeArrowheads="1" noTextEdit="1"/>
          </p:cNvSpPr>
          <p:nvPr>
            <p:ph type="sldImg"/>
          </p:nvPr>
        </p:nvSpPr>
        <p:spPr>
          <a:solidFill>
            <a:srgbClr val="FFFFFF"/>
          </a:solidFill>
          <a:ln/>
        </p:spPr>
      </p:sp>
      <p:sp>
        <p:nvSpPr>
          <p:cNvPr id="118789"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Total manufacturing costs are added to the beginning work in process to arrive at total work in process.</a:t>
            </a:r>
          </a:p>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p:spPr>
        <p:txBody>
          <a:bodyPr/>
          <a:lstStyle/>
          <a:p>
            <a:r>
              <a:rPr lang="en-US" smtClean="0"/>
              <a:t>3-</a:t>
            </a:r>
            <a:fld id="{22ED71A1-E781-4CA9-8463-9F2DC2668FFA}" type="slidenum">
              <a:rPr lang="en-US" smtClean="0"/>
              <a:pPr/>
              <a:t>46</a:t>
            </a:fld>
            <a:endParaRPr lang="en-US" smtClean="0"/>
          </a:p>
        </p:txBody>
      </p:sp>
      <p:sp>
        <p:nvSpPr>
          <p:cNvPr id="119811" name="Rectangle 7"/>
          <p:cNvSpPr>
            <a:spLocks noGrp="1" noChangeArrowheads="1"/>
          </p:cNvSpPr>
          <p:nvPr>
            <p:ph type="sldNum" sz="quarter" idx="5"/>
          </p:nvPr>
        </p:nvSpPr>
        <p:spPr>
          <a:noFill/>
        </p:spPr>
        <p:txBody>
          <a:bodyPr/>
          <a:lstStyle/>
          <a:p>
            <a:fld id="{CAA17A58-91D3-46CC-B400-F8F37C5EC746}" type="slidenum">
              <a:rPr lang="en-US" smtClean="0"/>
              <a:pPr/>
              <a:t>46</a:t>
            </a:fld>
            <a:endParaRPr lang="en-US" smtClean="0"/>
          </a:p>
        </p:txBody>
      </p:sp>
      <p:sp>
        <p:nvSpPr>
          <p:cNvPr id="119812" name="Rectangle 1026"/>
          <p:cNvSpPr>
            <a:spLocks noChangeArrowheads="1" noTextEdit="1"/>
          </p:cNvSpPr>
          <p:nvPr>
            <p:ph type="sldImg"/>
          </p:nvPr>
        </p:nvSpPr>
        <p:spPr>
          <a:solidFill>
            <a:srgbClr val="FFFFFF"/>
          </a:solidFill>
          <a:ln/>
        </p:spPr>
      </p:sp>
      <p:sp>
        <p:nvSpPr>
          <p:cNvPr id="119813" name="Rectangle 1027"/>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The ending work in process inventory is deducted from the total work in process for the period to arrive at the cost of goods manufactured.</a:t>
            </a:r>
          </a:p>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dt" sz="quarter" idx="1"/>
          </p:nvPr>
        </p:nvSpPr>
        <p:spPr>
          <a:noFill/>
        </p:spPr>
        <p:txBody>
          <a:bodyPr/>
          <a:lstStyle/>
          <a:p>
            <a:r>
              <a:rPr lang="en-US" smtClean="0"/>
              <a:t>3-</a:t>
            </a:r>
            <a:fld id="{42CA44E7-9F94-446C-8D94-7E8E3F8DA1A2}" type="slidenum">
              <a:rPr lang="en-US" smtClean="0"/>
              <a:pPr/>
              <a:t>47</a:t>
            </a:fld>
            <a:endParaRPr lang="en-US" smtClean="0"/>
          </a:p>
        </p:txBody>
      </p:sp>
      <p:sp>
        <p:nvSpPr>
          <p:cNvPr id="120835" name="Rectangle 7"/>
          <p:cNvSpPr>
            <a:spLocks noGrp="1" noChangeArrowheads="1"/>
          </p:cNvSpPr>
          <p:nvPr>
            <p:ph type="sldNum" sz="quarter" idx="5"/>
          </p:nvPr>
        </p:nvSpPr>
        <p:spPr>
          <a:noFill/>
        </p:spPr>
        <p:txBody>
          <a:bodyPr/>
          <a:lstStyle/>
          <a:p>
            <a:fld id="{C8660E7C-227E-482C-AB67-FD76484F6674}" type="slidenum">
              <a:rPr lang="en-US" smtClean="0"/>
              <a:pPr/>
              <a:t>47</a:t>
            </a:fld>
            <a:endParaRPr lang="en-US" smtClean="0"/>
          </a:p>
        </p:txBody>
      </p:sp>
      <p:sp>
        <p:nvSpPr>
          <p:cNvPr id="120836" name="Rectangle 2"/>
          <p:cNvSpPr>
            <a:spLocks noChangeArrowheads="1" noTextEdit="1"/>
          </p:cNvSpPr>
          <p:nvPr>
            <p:ph type="sldImg"/>
          </p:nvPr>
        </p:nvSpPr>
        <p:spPr>
          <a:solidFill>
            <a:srgbClr val="FFFFFF"/>
          </a:solidFill>
          <a:ln/>
        </p:spPr>
      </p:sp>
      <p:sp>
        <p:nvSpPr>
          <p:cNvPr id="120837"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cs typeface="Times New Roman" pitchFamily="18" charset="0"/>
              </a:rPr>
              <a:t>The cost of goods manufactured is added to the beginning finished goods inventory to arrive at cost of goods available for sale.  The ending finished goods inventory is deducted from this figure to arrive at cost of goods sold.</a:t>
            </a:r>
            <a:r>
              <a:rPr lang="en-US" smtClean="0"/>
              <a:t>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p:spPr>
        <p:txBody>
          <a:bodyPr/>
          <a:lstStyle/>
          <a:p>
            <a:r>
              <a:rPr lang="en-US" smtClean="0"/>
              <a:t>3-</a:t>
            </a:r>
            <a:fld id="{A7EAE9A6-79A2-4D47-8054-D90296206BE4}" type="slidenum">
              <a:rPr lang="en-US" smtClean="0"/>
              <a:pPr/>
              <a:t>48</a:t>
            </a:fld>
            <a:endParaRPr lang="en-US" smtClean="0"/>
          </a:p>
        </p:txBody>
      </p:sp>
      <p:sp>
        <p:nvSpPr>
          <p:cNvPr id="121859" name="Rectangle 7"/>
          <p:cNvSpPr>
            <a:spLocks noGrp="1" noChangeArrowheads="1"/>
          </p:cNvSpPr>
          <p:nvPr>
            <p:ph type="sldNum" sz="quarter" idx="5"/>
          </p:nvPr>
        </p:nvSpPr>
        <p:spPr>
          <a:noFill/>
        </p:spPr>
        <p:txBody>
          <a:bodyPr/>
          <a:lstStyle/>
          <a:p>
            <a:fld id="{EB4B9238-72F7-49C1-85EE-8331A077B9C3}" type="slidenum">
              <a:rPr lang="en-US" smtClean="0"/>
              <a:pPr/>
              <a:t>48</a:t>
            </a:fld>
            <a:endParaRPr lang="en-US" smtClean="0"/>
          </a:p>
        </p:txBody>
      </p:sp>
      <p:sp>
        <p:nvSpPr>
          <p:cNvPr id="121860" name="Rectangle 1026"/>
          <p:cNvSpPr>
            <a:spLocks noChangeArrowheads="1" noTextEdit="1"/>
          </p:cNvSpPr>
          <p:nvPr>
            <p:ph type="sldImg"/>
          </p:nvPr>
        </p:nvSpPr>
        <p:spPr>
          <a:solidFill>
            <a:srgbClr val="FFFFFF"/>
          </a:solidFill>
          <a:ln/>
        </p:spPr>
      </p:sp>
      <p:sp>
        <p:nvSpPr>
          <p:cNvPr id="121861" name="Rectangle 1027"/>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cs typeface="Times New Roman" pitchFamily="18" charset="0"/>
              </a:rPr>
              <a:t>Part I</a:t>
            </a:r>
          </a:p>
          <a:p>
            <a:pPr eaLnBrk="1" hangingPunct="1"/>
            <a:r>
              <a:rPr lang="en-US" smtClean="0">
                <a:cs typeface="Times New Roman" pitchFamily="18" charset="0"/>
              </a:rPr>
              <a:t>All raw materials, work in process, and unsold finished goods at the end of the period are shown as inventoriable costs in the asset section of the balance sheet. </a:t>
            </a:r>
          </a:p>
          <a:p>
            <a:pPr eaLnBrk="1" hangingPunct="1"/>
            <a:endParaRPr lang="en-US" smtClean="0">
              <a:cs typeface="Times New Roman" pitchFamily="18" charset="0"/>
            </a:endParaRPr>
          </a:p>
          <a:p>
            <a:pPr eaLnBrk="1" hangingPunct="1"/>
            <a:r>
              <a:rPr lang="en-US" smtClean="0"/>
              <a:t>Part II</a:t>
            </a:r>
          </a:p>
          <a:p>
            <a:pPr eaLnBrk="1" hangingPunct="1"/>
            <a:r>
              <a:rPr lang="en-US" smtClean="0"/>
              <a:t>As finished goods are sold, their costs are transferred to cost of goods sold on the income statement. </a:t>
            </a:r>
          </a:p>
          <a:p>
            <a:pPr eaLnBrk="1" hangingPunct="1"/>
            <a:endParaRPr lang="en-US" smtClean="0"/>
          </a:p>
          <a:p>
            <a:pPr eaLnBrk="1" hangingPunct="1"/>
            <a:r>
              <a:rPr lang="en-US" smtClean="0"/>
              <a:t>Part III</a:t>
            </a:r>
          </a:p>
          <a:p>
            <a:pPr eaLnBrk="1" hangingPunct="1"/>
            <a:r>
              <a:rPr lang="en-US" smtClean="0"/>
              <a:t>Selling </a:t>
            </a:r>
            <a:r>
              <a:rPr lang="en-US" smtClean="0">
                <a:cs typeface="Times New Roman" pitchFamily="18" charset="0"/>
              </a:rPr>
              <a:t>and administrative expenses are not involved in making the product; therefore, they are treated as period costs and reported on the income statement for the period the cost is incurred.</a:t>
            </a:r>
          </a:p>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dt" sz="quarter" idx="1"/>
          </p:nvPr>
        </p:nvSpPr>
        <p:spPr>
          <a:noFill/>
        </p:spPr>
        <p:txBody>
          <a:bodyPr/>
          <a:lstStyle/>
          <a:p>
            <a:r>
              <a:rPr lang="en-US" smtClean="0"/>
              <a:t>3-</a:t>
            </a:r>
            <a:fld id="{10AC3CAB-BF11-4269-99E2-393B044B9205}" type="slidenum">
              <a:rPr lang="en-US" smtClean="0"/>
              <a:pPr/>
              <a:t>49</a:t>
            </a:fld>
            <a:endParaRPr lang="en-US" smtClean="0"/>
          </a:p>
        </p:txBody>
      </p:sp>
      <p:sp>
        <p:nvSpPr>
          <p:cNvPr id="122883" name="Rectangle 7"/>
          <p:cNvSpPr>
            <a:spLocks noGrp="1" noChangeArrowheads="1"/>
          </p:cNvSpPr>
          <p:nvPr>
            <p:ph type="sldNum" sz="quarter" idx="5"/>
          </p:nvPr>
        </p:nvSpPr>
        <p:spPr>
          <a:noFill/>
        </p:spPr>
        <p:txBody>
          <a:bodyPr/>
          <a:lstStyle/>
          <a:p>
            <a:fld id="{C6863D8F-EA38-4355-AEF1-BDF98483EC87}" type="slidenum">
              <a:rPr lang="en-US" smtClean="0"/>
              <a:pPr/>
              <a:t>49</a:t>
            </a:fld>
            <a:endParaRPr lang="en-US" smtClean="0"/>
          </a:p>
        </p:txBody>
      </p:sp>
      <p:sp>
        <p:nvSpPr>
          <p:cNvPr id="122884" name="Rectangle 2"/>
          <p:cNvSpPr>
            <a:spLocks noChangeArrowheads="1" noTextEdit="1"/>
          </p:cNvSpPr>
          <p:nvPr>
            <p:ph type="sldImg"/>
          </p:nvPr>
        </p:nvSpPr>
        <p:spPr>
          <a:solidFill>
            <a:srgbClr val="FFFFFF"/>
          </a:solidFill>
          <a:ln/>
        </p:spPr>
      </p:sp>
      <p:sp>
        <p:nvSpPr>
          <p:cNvPr id="122885"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Beginning raw materials inventory was $32,000.  During the month, $276,000 of raw material was purchased.  A count at the end of the month revealed that $28,000 of raw material was still present.  What is the cost of direct material used?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r>
              <a:rPr lang="en-US" smtClean="0"/>
              <a:t>3-</a:t>
            </a:r>
            <a:fld id="{16BD2E91-948B-4389-B0D6-35A6C75DD3F0}" type="slidenum">
              <a:rPr lang="en-US" smtClean="0"/>
              <a:pPr/>
              <a:t>5</a:t>
            </a:fld>
            <a:endParaRPr lang="en-US" smtClean="0"/>
          </a:p>
        </p:txBody>
      </p:sp>
      <p:sp>
        <p:nvSpPr>
          <p:cNvPr id="77827" name="Rectangle 7"/>
          <p:cNvSpPr>
            <a:spLocks noGrp="1" noChangeArrowheads="1"/>
          </p:cNvSpPr>
          <p:nvPr>
            <p:ph type="sldNum" sz="quarter" idx="5"/>
          </p:nvPr>
        </p:nvSpPr>
        <p:spPr>
          <a:noFill/>
        </p:spPr>
        <p:txBody>
          <a:bodyPr/>
          <a:lstStyle/>
          <a:p>
            <a:fld id="{DC28C287-C6EB-47F4-8ADE-B6D5A416A30B}" type="slidenum">
              <a:rPr lang="en-US" smtClean="0"/>
              <a:pPr/>
              <a:t>5</a:t>
            </a:fld>
            <a:endParaRPr lang="en-US" smtClean="0"/>
          </a:p>
        </p:txBody>
      </p:sp>
      <p:sp>
        <p:nvSpPr>
          <p:cNvPr id="77828" name="Rectangle 2"/>
          <p:cNvSpPr>
            <a:spLocks noRo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pPr eaLnBrk="1" hangingPunct="1"/>
            <a:r>
              <a:rPr lang="en-US" smtClean="0"/>
              <a:t>In a job-order costing system, direct materials and direct labor are traced directly to each job as the work is preformed.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p:spPr>
        <p:txBody>
          <a:bodyPr/>
          <a:lstStyle/>
          <a:p>
            <a:r>
              <a:rPr lang="en-US" smtClean="0"/>
              <a:t>3-</a:t>
            </a:r>
            <a:fld id="{9EF201F8-E07C-4811-B7A0-59A83632AC92}" type="slidenum">
              <a:rPr lang="en-US" smtClean="0"/>
              <a:pPr/>
              <a:t>50</a:t>
            </a:fld>
            <a:endParaRPr lang="en-US" smtClean="0"/>
          </a:p>
        </p:txBody>
      </p:sp>
      <p:sp>
        <p:nvSpPr>
          <p:cNvPr id="123907" name="Rectangle 7"/>
          <p:cNvSpPr>
            <a:spLocks noGrp="1" noChangeArrowheads="1"/>
          </p:cNvSpPr>
          <p:nvPr>
            <p:ph type="sldNum" sz="quarter" idx="5"/>
          </p:nvPr>
        </p:nvSpPr>
        <p:spPr>
          <a:noFill/>
        </p:spPr>
        <p:txBody>
          <a:bodyPr/>
          <a:lstStyle/>
          <a:p>
            <a:fld id="{72F55984-257A-4041-A85A-43BA8FF4D4D8}" type="slidenum">
              <a:rPr lang="en-US" smtClean="0"/>
              <a:pPr/>
              <a:t>50</a:t>
            </a:fld>
            <a:endParaRPr lang="en-US" smtClean="0"/>
          </a:p>
        </p:txBody>
      </p:sp>
      <p:sp>
        <p:nvSpPr>
          <p:cNvPr id="123908" name="Rectangle 2"/>
          <p:cNvSpPr>
            <a:spLocks noChangeArrowheads="1" noTextEdit="1"/>
          </p:cNvSpPr>
          <p:nvPr>
            <p:ph type="sldImg"/>
          </p:nvPr>
        </p:nvSpPr>
        <p:spPr>
          <a:solidFill>
            <a:srgbClr val="FFFFFF"/>
          </a:solidFill>
          <a:ln/>
        </p:spPr>
      </p:sp>
      <p:sp>
        <p:nvSpPr>
          <p:cNvPr id="123909"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Right.  $280,000.  Take a minute and review the solution before proceeding.</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type="dt" sz="quarter" idx="1"/>
          </p:nvPr>
        </p:nvSpPr>
        <p:spPr>
          <a:noFill/>
        </p:spPr>
        <p:txBody>
          <a:bodyPr/>
          <a:lstStyle/>
          <a:p>
            <a:r>
              <a:rPr lang="en-US" smtClean="0"/>
              <a:t>3-</a:t>
            </a:r>
            <a:fld id="{029B26C5-EEC9-4F77-ABDD-DE79FFE4EE39}" type="slidenum">
              <a:rPr lang="en-US" smtClean="0"/>
              <a:pPr/>
              <a:t>51</a:t>
            </a:fld>
            <a:endParaRPr lang="en-US" smtClean="0"/>
          </a:p>
        </p:txBody>
      </p:sp>
      <p:sp>
        <p:nvSpPr>
          <p:cNvPr id="124931" name="Rectangle 7"/>
          <p:cNvSpPr>
            <a:spLocks noGrp="1" noChangeArrowheads="1"/>
          </p:cNvSpPr>
          <p:nvPr>
            <p:ph type="sldNum" sz="quarter" idx="5"/>
          </p:nvPr>
        </p:nvSpPr>
        <p:spPr>
          <a:noFill/>
        </p:spPr>
        <p:txBody>
          <a:bodyPr/>
          <a:lstStyle/>
          <a:p>
            <a:fld id="{97B8B606-00A5-43AB-A913-EAFA84D101D0}" type="slidenum">
              <a:rPr lang="en-US" smtClean="0"/>
              <a:pPr/>
              <a:t>51</a:t>
            </a:fld>
            <a:endParaRPr lang="en-US" smtClean="0"/>
          </a:p>
        </p:txBody>
      </p:sp>
      <p:sp>
        <p:nvSpPr>
          <p:cNvPr id="124932" name="Rectangle 2"/>
          <p:cNvSpPr>
            <a:spLocks noChangeArrowheads="1" noTextEdit="1"/>
          </p:cNvSpPr>
          <p:nvPr>
            <p:ph type="sldImg"/>
          </p:nvPr>
        </p:nvSpPr>
        <p:spPr>
          <a:solidFill>
            <a:srgbClr val="FFFFFF"/>
          </a:solidFill>
          <a:ln/>
        </p:spPr>
      </p:sp>
      <p:sp>
        <p:nvSpPr>
          <p:cNvPr id="124933"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Direct materials used in production totaled $280,000.  Direct labor was $375,000 and factory overhead was $180,000.  What were total manufacturing costs incurred for the month?</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p:spPr>
        <p:txBody>
          <a:bodyPr/>
          <a:lstStyle/>
          <a:p>
            <a:r>
              <a:rPr lang="en-US" smtClean="0"/>
              <a:t>3-</a:t>
            </a:r>
            <a:fld id="{141063C4-696A-49AA-BEA5-CC16EDCC62DE}" type="slidenum">
              <a:rPr lang="en-US" smtClean="0"/>
              <a:pPr/>
              <a:t>52</a:t>
            </a:fld>
            <a:endParaRPr lang="en-US" smtClean="0"/>
          </a:p>
        </p:txBody>
      </p:sp>
      <p:sp>
        <p:nvSpPr>
          <p:cNvPr id="125955" name="Rectangle 7"/>
          <p:cNvSpPr>
            <a:spLocks noGrp="1" noChangeArrowheads="1"/>
          </p:cNvSpPr>
          <p:nvPr>
            <p:ph type="sldNum" sz="quarter" idx="5"/>
          </p:nvPr>
        </p:nvSpPr>
        <p:spPr>
          <a:noFill/>
        </p:spPr>
        <p:txBody>
          <a:bodyPr/>
          <a:lstStyle/>
          <a:p>
            <a:fld id="{44A415AA-2EAC-4895-9886-2147BA7AF8E3}" type="slidenum">
              <a:rPr lang="en-US" smtClean="0"/>
              <a:pPr/>
              <a:t>52</a:t>
            </a:fld>
            <a:endParaRPr lang="en-US" smtClean="0"/>
          </a:p>
        </p:txBody>
      </p:sp>
      <p:sp>
        <p:nvSpPr>
          <p:cNvPr id="125956" name="Rectangle 2"/>
          <p:cNvSpPr>
            <a:spLocks noChangeArrowheads="1" noTextEdit="1"/>
          </p:cNvSpPr>
          <p:nvPr>
            <p:ph type="sldImg"/>
          </p:nvPr>
        </p:nvSpPr>
        <p:spPr>
          <a:solidFill>
            <a:srgbClr val="FFFFFF"/>
          </a:solidFill>
          <a:ln/>
        </p:spPr>
      </p:sp>
      <p:sp>
        <p:nvSpPr>
          <p:cNvPr id="125957"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Right.  $835,000.  Take a minute and review the solution before proceeding.</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Grp="1" noChangeArrowheads="1"/>
          </p:cNvSpPr>
          <p:nvPr>
            <p:ph type="dt" sz="quarter" idx="1"/>
          </p:nvPr>
        </p:nvSpPr>
        <p:spPr>
          <a:noFill/>
        </p:spPr>
        <p:txBody>
          <a:bodyPr/>
          <a:lstStyle/>
          <a:p>
            <a:r>
              <a:rPr lang="en-US" smtClean="0"/>
              <a:t>3-</a:t>
            </a:r>
            <a:fld id="{5DDF0B6F-4954-43EC-A9D4-BE5157EF42EE}" type="slidenum">
              <a:rPr lang="en-US" smtClean="0"/>
              <a:pPr/>
              <a:t>53</a:t>
            </a:fld>
            <a:endParaRPr lang="en-US" smtClean="0"/>
          </a:p>
        </p:txBody>
      </p:sp>
      <p:sp>
        <p:nvSpPr>
          <p:cNvPr id="126979" name="Rectangle 7"/>
          <p:cNvSpPr>
            <a:spLocks noGrp="1" noChangeArrowheads="1"/>
          </p:cNvSpPr>
          <p:nvPr>
            <p:ph type="sldNum" sz="quarter" idx="5"/>
          </p:nvPr>
        </p:nvSpPr>
        <p:spPr>
          <a:noFill/>
        </p:spPr>
        <p:txBody>
          <a:bodyPr/>
          <a:lstStyle/>
          <a:p>
            <a:fld id="{7643860A-C899-4C33-9E59-629DC560E73F}" type="slidenum">
              <a:rPr lang="en-US" smtClean="0"/>
              <a:pPr/>
              <a:t>53</a:t>
            </a:fld>
            <a:endParaRPr lang="en-US" smtClean="0"/>
          </a:p>
        </p:txBody>
      </p:sp>
      <p:sp>
        <p:nvSpPr>
          <p:cNvPr id="126980" name="Rectangle 2"/>
          <p:cNvSpPr>
            <a:spLocks noChangeArrowheads="1" noTextEdit="1"/>
          </p:cNvSpPr>
          <p:nvPr>
            <p:ph type="sldImg"/>
          </p:nvPr>
        </p:nvSpPr>
        <p:spPr>
          <a:solidFill>
            <a:srgbClr val="FFFFFF"/>
          </a:solidFill>
          <a:ln/>
        </p:spPr>
      </p:sp>
      <p:sp>
        <p:nvSpPr>
          <p:cNvPr id="126981"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Beginning work in process was $125,000.  Manufacturing costs incurred for the month were $835,000.  There were $200,000 of partially finished goods remaining in work in process inventory at the end of the month.  What was the cost of goods manufactured during the month?</a:t>
            </a:r>
          </a:p>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type="dt" sz="quarter" idx="1"/>
          </p:nvPr>
        </p:nvSpPr>
        <p:spPr>
          <a:noFill/>
        </p:spPr>
        <p:txBody>
          <a:bodyPr/>
          <a:lstStyle/>
          <a:p>
            <a:r>
              <a:rPr lang="en-US" smtClean="0"/>
              <a:t>3-</a:t>
            </a:r>
            <a:fld id="{3A4C9CAD-062F-4C3D-BEA6-32048A2A12CD}" type="slidenum">
              <a:rPr lang="en-US" smtClean="0"/>
              <a:pPr/>
              <a:t>54</a:t>
            </a:fld>
            <a:endParaRPr lang="en-US" smtClean="0"/>
          </a:p>
        </p:txBody>
      </p:sp>
      <p:sp>
        <p:nvSpPr>
          <p:cNvPr id="128003" name="Rectangle 7"/>
          <p:cNvSpPr>
            <a:spLocks noGrp="1" noChangeArrowheads="1"/>
          </p:cNvSpPr>
          <p:nvPr>
            <p:ph type="sldNum" sz="quarter" idx="5"/>
          </p:nvPr>
        </p:nvSpPr>
        <p:spPr>
          <a:noFill/>
        </p:spPr>
        <p:txBody>
          <a:bodyPr/>
          <a:lstStyle/>
          <a:p>
            <a:fld id="{9689AB5C-DDB2-4010-B855-F25DB98E06FA}" type="slidenum">
              <a:rPr lang="en-US" smtClean="0"/>
              <a:pPr/>
              <a:t>54</a:t>
            </a:fld>
            <a:endParaRPr lang="en-US" smtClean="0"/>
          </a:p>
        </p:txBody>
      </p:sp>
      <p:sp>
        <p:nvSpPr>
          <p:cNvPr id="128004" name="Rectangle 2"/>
          <p:cNvSpPr>
            <a:spLocks noChangeArrowheads="1" noTextEdit="1"/>
          </p:cNvSpPr>
          <p:nvPr>
            <p:ph type="sldImg"/>
          </p:nvPr>
        </p:nvSpPr>
        <p:spPr>
          <a:solidFill>
            <a:srgbClr val="FFFFFF"/>
          </a:solidFill>
          <a:ln/>
        </p:spPr>
      </p:sp>
      <p:sp>
        <p:nvSpPr>
          <p:cNvPr id="128005"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Right.  $760,000.  Take a minute and review the solution before proceeding.</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dt" sz="quarter" idx="1"/>
          </p:nvPr>
        </p:nvSpPr>
        <p:spPr>
          <a:noFill/>
        </p:spPr>
        <p:txBody>
          <a:bodyPr/>
          <a:lstStyle/>
          <a:p>
            <a:r>
              <a:rPr lang="en-US" smtClean="0"/>
              <a:t>3-</a:t>
            </a:r>
            <a:fld id="{2B7CBE69-B1B4-41E8-97E1-7B9894EAAF21}" type="slidenum">
              <a:rPr lang="en-US" smtClean="0"/>
              <a:pPr/>
              <a:t>55</a:t>
            </a:fld>
            <a:endParaRPr lang="en-US" smtClean="0"/>
          </a:p>
        </p:txBody>
      </p:sp>
      <p:sp>
        <p:nvSpPr>
          <p:cNvPr id="129027" name="Rectangle 7"/>
          <p:cNvSpPr>
            <a:spLocks noGrp="1" noChangeArrowheads="1"/>
          </p:cNvSpPr>
          <p:nvPr>
            <p:ph type="sldNum" sz="quarter" idx="5"/>
          </p:nvPr>
        </p:nvSpPr>
        <p:spPr>
          <a:noFill/>
        </p:spPr>
        <p:txBody>
          <a:bodyPr/>
          <a:lstStyle/>
          <a:p>
            <a:fld id="{983586AE-2A1F-4BDA-94D9-1DE22DFEFFB5}" type="slidenum">
              <a:rPr lang="en-US" smtClean="0"/>
              <a:pPr/>
              <a:t>55</a:t>
            </a:fld>
            <a:endParaRPr lang="en-US" smtClean="0"/>
          </a:p>
        </p:txBody>
      </p:sp>
      <p:sp>
        <p:nvSpPr>
          <p:cNvPr id="129028" name="Rectangle 2"/>
          <p:cNvSpPr>
            <a:spLocks noChangeArrowheads="1" noTextEdit="1"/>
          </p:cNvSpPr>
          <p:nvPr>
            <p:ph type="sldImg"/>
          </p:nvPr>
        </p:nvSpPr>
        <p:spPr>
          <a:solidFill>
            <a:srgbClr val="FFFFFF"/>
          </a:solidFill>
          <a:ln/>
        </p:spPr>
      </p:sp>
      <p:sp>
        <p:nvSpPr>
          <p:cNvPr id="129029"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Beginning finished goods inventory was $130,000. The cost of goods manufactured for the month was $760,000. And the ending finished goods inventory was $150,000. What was the cost of goods sold for the month?</a:t>
            </a:r>
          </a:p>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type="dt" sz="quarter" idx="1"/>
          </p:nvPr>
        </p:nvSpPr>
        <p:spPr>
          <a:noFill/>
        </p:spPr>
        <p:txBody>
          <a:bodyPr/>
          <a:lstStyle/>
          <a:p>
            <a:r>
              <a:rPr lang="en-US" smtClean="0"/>
              <a:t>3-</a:t>
            </a:r>
            <a:fld id="{B20776CC-A501-49F9-B87F-784B457EF356}" type="slidenum">
              <a:rPr lang="en-US" smtClean="0"/>
              <a:pPr/>
              <a:t>56</a:t>
            </a:fld>
            <a:endParaRPr lang="en-US" smtClean="0"/>
          </a:p>
        </p:txBody>
      </p:sp>
      <p:sp>
        <p:nvSpPr>
          <p:cNvPr id="130051" name="Rectangle 7"/>
          <p:cNvSpPr>
            <a:spLocks noGrp="1" noChangeArrowheads="1"/>
          </p:cNvSpPr>
          <p:nvPr>
            <p:ph type="sldNum" sz="quarter" idx="5"/>
          </p:nvPr>
        </p:nvSpPr>
        <p:spPr>
          <a:noFill/>
        </p:spPr>
        <p:txBody>
          <a:bodyPr/>
          <a:lstStyle/>
          <a:p>
            <a:fld id="{03EB8C75-5766-4DCD-90D1-CB9365EA116E}" type="slidenum">
              <a:rPr lang="en-US" smtClean="0"/>
              <a:pPr/>
              <a:t>56</a:t>
            </a:fld>
            <a:endParaRPr lang="en-US" smtClean="0"/>
          </a:p>
        </p:txBody>
      </p:sp>
      <p:sp>
        <p:nvSpPr>
          <p:cNvPr id="130052" name="Rectangle 2"/>
          <p:cNvSpPr>
            <a:spLocks noChangeArrowheads="1" noTextEdit="1"/>
          </p:cNvSpPr>
          <p:nvPr>
            <p:ph type="sldImg"/>
          </p:nvPr>
        </p:nvSpPr>
        <p:spPr>
          <a:solidFill>
            <a:srgbClr val="FFFFFF"/>
          </a:solidFill>
          <a:ln/>
        </p:spPr>
      </p:sp>
      <p:sp>
        <p:nvSpPr>
          <p:cNvPr id="130053" name="Rectangle 3"/>
          <p:cNvSpPr>
            <a:spLocks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r>
              <a:rPr lang="en-US" smtClean="0"/>
              <a:t>Right.  $740,000.  Take a minute and review the solution before proceeding.</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dt" sz="quarter" idx="1"/>
          </p:nvPr>
        </p:nvSpPr>
        <p:spPr>
          <a:noFill/>
        </p:spPr>
        <p:txBody>
          <a:bodyPr/>
          <a:lstStyle/>
          <a:p>
            <a:r>
              <a:rPr lang="en-US" smtClean="0"/>
              <a:t>3-</a:t>
            </a:r>
            <a:fld id="{63A27038-D2C1-4E6B-8B69-860EB2862948}" type="slidenum">
              <a:rPr lang="en-US" smtClean="0"/>
              <a:pPr/>
              <a:t>57</a:t>
            </a:fld>
            <a:endParaRPr lang="en-US" smtClean="0"/>
          </a:p>
        </p:txBody>
      </p:sp>
      <p:sp>
        <p:nvSpPr>
          <p:cNvPr id="131075" name="Rectangle 7"/>
          <p:cNvSpPr>
            <a:spLocks noGrp="1" noChangeArrowheads="1"/>
          </p:cNvSpPr>
          <p:nvPr>
            <p:ph type="sldNum" sz="quarter" idx="5"/>
          </p:nvPr>
        </p:nvSpPr>
        <p:spPr>
          <a:noFill/>
        </p:spPr>
        <p:txBody>
          <a:bodyPr/>
          <a:lstStyle/>
          <a:p>
            <a:fld id="{2D3667F0-AE64-4F88-B862-4EC069FA8FA6}" type="slidenum">
              <a:rPr lang="en-US" smtClean="0"/>
              <a:pPr/>
              <a:t>57</a:t>
            </a:fld>
            <a:endParaRPr lang="en-US" smtClean="0"/>
          </a:p>
        </p:txBody>
      </p:sp>
      <p:sp>
        <p:nvSpPr>
          <p:cNvPr id="131076" name="Rectangle 2"/>
          <p:cNvSpPr>
            <a:spLocks noRot="1" noChangeArrowheads="1" noTextEdit="1"/>
          </p:cNvSpPr>
          <p:nvPr>
            <p:ph type="sldImg"/>
          </p:nvPr>
        </p:nvSpPr>
        <p:spPr>
          <a:ln/>
        </p:spPr>
      </p:sp>
      <p:sp>
        <p:nvSpPr>
          <p:cNvPr id="398339" name="Rectangle 3"/>
          <p:cNvSpPr>
            <a:spLocks noGrp="1" noChangeArrowheads="1"/>
          </p:cNvSpPr>
          <p:nvPr>
            <p:ph type="body" idx="1"/>
          </p:nvPr>
        </p:nvSpPr>
        <p:spPr/>
        <p:txBody>
          <a:bodyPr/>
          <a:lstStyle/>
          <a:p>
            <a:pPr eaLnBrk="1" hangingPunct="1">
              <a:defRPr/>
            </a:pPr>
            <a:r>
              <a:rPr lang="en-US" smtClean="0">
                <a:latin typeface="Arial" charset="0"/>
              </a:rPr>
              <a:t>When we apply overhead on the basis of a predetermined overhead rate, there is always the chance that the amount of overhead applied will be different from the amount of overhead actually incurred during the period. When there is a difference we refer to the amount as either underapplied overhead or overapplied overhead.</a:t>
            </a:r>
          </a:p>
          <a:p>
            <a:pPr eaLnBrk="1" hangingPunct="1">
              <a:defRPr/>
            </a:pPr>
            <a:endParaRPr lang="en-US" smtClean="0">
              <a:latin typeface="Arial" charset="0"/>
            </a:endParaRPr>
          </a:p>
          <a:p>
            <a:pPr eaLnBrk="1" hangingPunct="1">
              <a:defRPr/>
            </a:pPr>
            <a:r>
              <a:rPr lang="en-US" smtClean="0">
                <a:latin typeface="Arial" charset="0"/>
              </a:rPr>
              <a:t>Underapplied overhead exists when the amount of overhead applied to jobs during the period using the predetermined overhead rate is less than the total amount of overhead actually incurred during the period.</a:t>
            </a:r>
          </a:p>
          <a:p>
            <a:pPr eaLnBrk="1" hangingPunct="1">
              <a:defRPr/>
            </a:pPr>
            <a:endParaRPr lang="en-US" smtClean="0">
              <a:latin typeface="Arial" charset="0"/>
            </a:endParaRPr>
          </a:p>
          <a:p>
            <a:pPr>
              <a:spcBef>
                <a:spcPct val="50000"/>
              </a:spcBef>
              <a:defRPr/>
            </a:pPr>
            <a:r>
              <a:rPr lang="en-US" smtClean="0">
                <a:effectLst>
                  <a:outerShdw blurRad="38100" dist="38100" dir="2700000" algn="tl">
                    <a:srgbClr val="C0C0C0"/>
                  </a:outerShdw>
                </a:effectLst>
                <a:latin typeface="Arial" charset="0"/>
              </a:rPr>
              <a:t>Overapplied overhead exists when the amount of overhead applied to jobs during the period using the predetermined overhead rate is greater than the total amount of overhead actually incurred during the period.</a:t>
            </a:r>
          </a:p>
          <a:p>
            <a:pPr eaLnBrk="1" hangingPunct="1">
              <a:defRPr/>
            </a:pPr>
            <a:endParaRPr lang="en-US" smtClean="0">
              <a:latin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p:spPr>
        <p:txBody>
          <a:bodyPr/>
          <a:lstStyle/>
          <a:p>
            <a:r>
              <a:rPr lang="en-US" smtClean="0"/>
              <a:t>3-</a:t>
            </a:r>
            <a:fld id="{89DA6290-B113-4E15-9609-51F3928913B2}" type="slidenum">
              <a:rPr lang="en-US" smtClean="0"/>
              <a:pPr/>
              <a:t>58</a:t>
            </a:fld>
            <a:endParaRPr lang="en-US" smtClean="0"/>
          </a:p>
        </p:txBody>
      </p:sp>
      <p:sp>
        <p:nvSpPr>
          <p:cNvPr id="132099" name="Rectangle 7"/>
          <p:cNvSpPr>
            <a:spLocks noGrp="1" noChangeArrowheads="1"/>
          </p:cNvSpPr>
          <p:nvPr>
            <p:ph type="sldNum" sz="quarter" idx="5"/>
          </p:nvPr>
        </p:nvSpPr>
        <p:spPr>
          <a:noFill/>
        </p:spPr>
        <p:txBody>
          <a:bodyPr/>
          <a:lstStyle/>
          <a:p>
            <a:fld id="{8D69A1BC-B69E-429D-A087-F0CDB8E1C636}" type="slidenum">
              <a:rPr lang="en-US" smtClean="0"/>
              <a:pPr/>
              <a:t>58</a:t>
            </a:fld>
            <a:endParaRPr lang="en-US" smtClean="0"/>
          </a:p>
        </p:txBody>
      </p:sp>
      <p:sp>
        <p:nvSpPr>
          <p:cNvPr id="132100" name="Rectangle 2"/>
          <p:cNvSpPr>
            <a:spLocks noRot="1" noChangeArrowheads="1" noTextEdit="1"/>
          </p:cNvSpPr>
          <p:nvPr>
            <p:ph type="sldImg"/>
          </p:nvPr>
        </p:nvSpPr>
        <p:spPr>
          <a:ln/>
        </p:spPr>
      </p:sp>
      <p:sp>
        <p:nvSpPr>
          <p:cNvPr id="132101"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Let’s assume that PearCo incurred </a:t>
            </a:r>
            <a:r>
              <a:rPr lang="en-US" u="sng" smtClean="0"/>
              <a:t>actual</a:t>
            </a:r>
            <a:r>
              <a:rPr lang="en-US" smtClean="0"/>
              <a:t> overhead of $650,000 during the period and worked a total of 170,000 direct labor hours. PearCo applies overhead at the rate of $4 per direct labor hour worked. How much overhead did PearCo </a:t>
            </a:r>
            <a:r>
              <a:rPr lang="en-US" u="sng" smtClean="0"/>
              <a:t>apply</a:t>
            </a:r>
            <a:r>
              <a:rPr lang="en-US" smtClean="0"/>
              <a:t> to jobs during the period?</a:t>
            </a:r>
            <a:br>
              <a:rPr lang="en-US" smtClean="0"/>
            </a:br>
            <a:r>
              <a:rPr lang="en-US" smtClean="0"/>
              <a:t/>
            </a:r>
            <a:br>
              <a:rPr lang="en-US" smtClean="0"/>
            </a:br>
            <a:r>
              <a:rPr lang="en-US" smtClean="0"/>
              <a:t>Part II</a:t>
            </a:r>
          </a:p>
          <a:p>
            <a:pPr eaLnBrk="1" hangingPunct="1"/>
            <a:r>
              <a:rPr lang="en-US" smtClean="0"/>
              <a:t>PearCo would have applied $680,000 of overhead during the period. That is $4 per direct labor hour times the 170,000 direct labor hours actually worked. Can you see our problem?</a:t>
            </a:r>
          </a:p>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noChangeArrowheads="1"/>
          </p:cNvSpPr>
          <p:nvPr>
            <p:ph type="dt" sz="quarter" idx="1"/>
          </p:nvPr>
        </p:nvSpPr>
        <p:spPr>
          <a:noFill/>
        </p:spPr>
        <p:txBody>
          <a:bodyPr/>
          <a:lstStyle/>
          <a:p>
            <a:r>
              <a:rPr lang="en-US" smtClean="0"/>
              <a:t>3-</a:t>
            </a:r>
            <a:fld id="{99C67D9A-413C-4C60-923F-A504DF717A80}" type="slidenum">
              <a:rPr lang="en-US" smtClean="0"/>
              <a:pPr/>
              <a:t>59</a:t>
            </a:fld>
            <a:endParaRPr lang="en-US" smtClean="0"/>
          </a:p>
        </p:txBody>
      </p:sp>
      <p:sp>
        <p:nvSpPr>
          <p:cNvPr id="133123" name="Rectangle 7"/>
          <p:cNvSpPr>
            <a:spLocks noGrp="1" noChangeArrowheads="1"/>
          </p:cNvSpPr>
          <p:nvPr>
            <p:ph type="sldNum" sz="quarter" idx="5"/>
          </p:nvPr>
        </p:nvSpPr>
        <p:spPr>
          <a:noFill/>
        </p:spPr>
        <p:txBody>
          <a:bodyPr/>
          <a:lstStyle/>
          <a:p>
            <a:fld id="{92D13062-CB1C-421D-AE0D-6FC7C09836D0}" type="slidenum">
              <a:rPr lang="en-US" smtClean="0"/>
              <a:pPr/>
              <a:t>59</a:t>
            </a:fld>
            <a:endParaRPr lang="en-US" smtClean="0"/>
          </a:p>
        </p:txBody>
      </p:sp>
      <p:sp>
        <p:nvSpPr>
          <p:cNvPr id="133124" name="Rectangle 2"/>
          <p:cNvSpPr>
            <a:spLocks noRot="1" noChangeArrowheads="1" noTextEdit="1"/>
          </p:cNvSpPr>
          <p:nvPr>
            <p:ph type="sldImg"/>
          </p:nvPr>
        </p:nvSpPr>
        <p:spPr>
          <a:ln/>
        </p:spPr>
      </p:sp>
      <p:sp>
        <p:nvSpPr>
          <p:cNvPr id="133125" name="Rectangle 3"/>
          <p:cNvSpPr>
            <a:spLocks noGrp="1" noChangeArrowheads="1"/>
          </p:cNvSpPr>
          <p:nvPr>
            <p:ph type="body" idx="1"/>
          </p:nvPr>
        </p:nvSpPr>
        <p:spPr>
          <a:noFill/>
          <a:ln/>
        </p:spPr>
        <p:txBody>
          <a:bodyPr/>
          <a:lstStyle/>
          <a:p>
            <a:pPr eaLnBrk="1" hangingPunct="1"/>
            <a:r>
              <a:rPr lang="en-US" smtClean="0"/>
              <a:t>The difference between the overhead cost applied to Work in Process and the actual overhead costs of a period is termed either underapplied or overapplied overhead. PearCo incurred actual overhead of $650,000 and applied $680,000, so the company </a:t>
            </a:r>
            <a:r>
              <a:rPr lang="en-US" u="sng" smtClean="0"/>
              <a:t>overapplied</a:t>
            </a:r>
            <a:r>
              <a:rPr lang="en-US" smtClean="0"/>
              <a:t> $30,000 of overhead for the year. How do we dispose of this overapplied overhead?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p:spPr>
        <p:txBody>
          <a:bodyPr/>
          <a:lstStyle/>
          <a:p>
            <a:r>
              <a:rPr lang="en-US" smtClean="0"/>
              <a:t>3-</a:t>
            </a:r>
            <a:fld id="{E36D1E7A-FBA9-4A87-8668-0B0A15F7169F}" type="slidenum">
              <a:rPr lang="en-US" smtClean="0"/>
              <a:pPr/>
              <a:t>6</a:t>
            </a:fld>
            <a:endParaRPr lang="en-US" smtClean="0"/>
          </a:p>
        </p:txBody>
      </p:sp>
      <p:sp>
        <p:nvSpPr>
          <p:cNvPr id="78851" name="Rectangle 7"/>
          <p:cNvSpPr>
            <a:spLocks noGrp="1" noChangeArrowheads="1"/>
          </p:cNvSpPr>
          <p:nvPr>
            <p:ph type="sldNum" sz="quarter" idx="5"/>
          </p:nvPr>
        </p:nvSpPr>
        <p:spPr>
          <a:noFill/>
        </p:spPr>
        <p:txBody>
          <a:bodyPr/>
          <a:lstStyle/>
          <a:p>
            <a:fld id="{07F69662-2F46-4354-8426-7E7E7665B71F}" type="slidenum">
              <a:rPr lang="en-US" smtClean="0"/>
              <a:pPr/>
              <a:t>6</a:t>
            </a:fld>
            <a:endParaRPr lang="en-US" smtClean="0"/>
          </a:p>
        </p:txBody>
      </p:sp>
      <p:sp>
        <p:nvSpPr>
          <p:cNvPr id="78852" name="Rectangle 2"/>
          <p:cNvSpPr>
            <a:spLocks noRo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en-US" smtClean="0"/>
              <a:t>Manufacturing overhead (including indirect materials and indirect labor) represents other manufacturing costs like the power used to run the machinery in the factory. Manufacturing overhead cannot be traced directly to specific jobs. Rather, it is allocated to jobs on the basis of a predetermined rate.</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noChangeArrowheads="1"/>
          </p:cNvSpPr>
          <p:nvPr>
            <p:ph type="dt" sz="quarter" idx="1"/>
          </p:nvPr>
        </p:nvSpPr>
        <p:spPr>
          <a:noFill/>
        </p:spPr>
        <p:txBody>
          <a:bodyPr/>
          <a:lstStyle/>
          <a:p>
            <a:r>
              <a:rPr lang="en-US" smtClean="0"/>
              <a:t>3-</a:t>
            </a:r>
            <a:fld id="{CB1B3D45-EF74-4EE9-8CCD-4AB91D702487}" type="slidenum">
              <a:rPr lang="en-US" smtClean="0"/>
              <a:pPr/>
              <a:t>60</a:t>
            </a:fld>
            <a:endParaRPr lang="en-US" smtClean="0"/>
          </a:p>
        </p:txBody>
      </p:sp>
      <p:sp>
        <p:nvSpPr>
          <p:cNvPr id="134147" name="Rectangle 7"/>
          <p:cNvSpPr>
            <a:spLocks noGrp="1" noChangeArrowheads="1"/>
          </p:cNvSpPr>
          <p:nvPr>
            <p:ph type="sldNum" sz="quarter" idx="5"/>
          </p:nvPr>
        </p:nvSpPr>
        <p:spPr>
          <a:noFill/>
        </p:spPr>
        <p:txBody>
          <a:bodyPr/>
          <a:lstStyle/>
          <a:p>
            <a:fld id="{1888C888-6238-4678-8E82-263BD7981C85}" type="slidenum">
              <a:rPr lang="en-US" smtClean="0"/>
              <a:pPr/>
              <a:t>60</a:t>
            </a:fld>
            <a:endParaRPr lang="en-US" smtClean="0"/>
          </a:p>
        </p:txBody>
      </p:sp>
      <p:sp>
        <p:nvSpPr>
          <p:cNvPr id="134148" name="Rectangle 2"/>
          <p:cNvSpPr>
            <a:spLocks noRot="1" noChangeArrowheads="1" noTextEdit="1"/>
          </p:cNvSpPr>
          <p:nvPr>
            <p:ph type="sldImg"/>
          </p:nvPr>
        </p:nvSpPr>
        <p:spPr>
          <a:ln/>
        </p:spPr>
      </p:sp>
      <p:sp>
        <p:nvSpPr>
          <p:cNvPr id="134149" name="Rectangle 3"/>
          <p:cNvSpPr>
            <a:spLocks noGrp="1" noChangeArrowheads="1"/>
          </p:cNvSpPr>
          <p:nvPr>
            <p:ph type="body" idx="1"/>
          </p:nvPr>
        </p:nvSpPr>
        <p:spPr>
          <a:noFill/>
          <a:ln/>
        </p:spPr>
        <p:txBody>
          <a:bodyPr/>
          <a:lstStyle/>
          <a:p>
            <a:pPr eaLnBrk="1" hangingPunct="1"/>
            <a:r>
              <a:rPr lang="en-US" smtClean="0"/>
              <a:t>There are two ways to dispose of over- or underapplied overhead. The more complex approach is to allocate a portion of the over- or underapplied overhead to work in process inventory, finished goods inventory, and cost of goods sold. The allocation would be based on the relative dollar value in each of the three accounts involved.</a:t>
            </a:r>
          </a:p>
          <a:p>
            <a:pPr eaLnBrk="1" hangingPunct="1"/>
            <a:endParaRPr lang="en-US" smtClean="0"/>
          </a:p>
          <a:p>
            <a:pPr eaLnBrk="1" hangingPunct="1"/>
            <a:r>
              <a:rPr lang="en-US" smtClean="0"/>
              <a:t>An easier way to deal with the problem, and the method PearCo uses, is to adjust cost of goods sold for the entire amount of the over- or underapplied overhead.</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dt" sz="quarter" idx="1"/>
          </p:nvPr>
        </p:nvSpPr>
        <p:spPr>
          <a:noFill/>
        </p:spPr>
        <p:txBody>
          <a:bodyPr/>
          <a:lstStyle/>
          <a:p>
            <a:r>
              <a:rPr lang="en-US" smtClean="0"/>
              <a:t>3-</a:t>
            </a:r>
            <a:fld id="{ABA2B01D-0699-439A-9E0F-334E110E9078}" type="slidenum">
              <a:rPr lang="en-US" smtClean="0"/>
              <a:pPr/>
              <a:t>61</a:t>
            </a:fld>
            <a:endParaRPr lang="en-US" smtClean="0"/>
          </a:p>
        </p:txBody>
      </p:sp>
      <p:sp>
        <p:nvSpPr>
          <p:cNvPr id="135171" name="Rectangle 7"/>
          <p:cNvSpPr>
            <a:spLocks noGrp="1" noChangeArrowheads="1"/>
          </p:cNvSpPr>
          <p:nvPr>
            <p:ph type="sldNum" sz="quarter" idx="5"/>
          </p:nvPr>
        </p:nvSpPr>
        <p:spPr>
          <a:noFill/>
        </p:spPr>
        <p:txBody>
          <a:bodyPr/>
          <a:lstStyle/>
          <a:p>
            <a:fld id="{BFBA267A-F05B-4FCF-B5FA-E82042955ADC}" type="slidenum">
              <a:rPr lang="en-US" smtClean="0"/>
              <a:pPr/>
              <a:t>61</a:t>
            </a:fld>
            <a:endParaRPr lang="en-US" smtClean="0"/>
          </a:p>
        </p:txBody>
      </p:sp>
      <p:sp>
        <p:nvSpPr>
          <p:cNvPr id="135172" name="Rectangle 2"/>
          <p:cNvSpPr>
            <a:spLocks noRo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pPr eaLnBrk="1" hangingPunct="1"/>
            <a:r>
              <a:rPr lang="en-US" smtClean="0"/>
              <a:t>The correct answer is $50,000 underapplied overhead. Tiger incurred $1,210,000 of actual overhead but applied only $1,160,000, thus the company underapplied its overhead costs during the period.</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dt" sz="quarter" idx="1"/>
          </p:nvPr>
        </p:nvSpPr>
        <p:spPr>
          <a:noFill/>
        </p:spPr>
        <p:txBody>
          <a:bodyPr/>
          <a:lstStyle/>
          <a:p>
            <a:r>
              <a:rPr lang="en-US" smtClean="0"/>
              <a:t>3-</a:t>
            </a:r>
            <a:fld id="{0CC8C2D2-15DB-49DD-A8B6-E1A4D829566D}" type="slidenum">
              <a:rPr lang="en-US" smtClean="0"/>
              <a:pPr/>
              <a:t>62</a:t>
            </a:fld>
            <a:endParaRPr lang="en-US" smtClean="0"/>
          </a:p>
        </p:txBody>
      </p:sp>
      <p:sp>
        <p:nvSpPr>
          <p:cNvPr id="136195" name="Rectangle 7"/>
          <p:cNvSpPr>
            <a:spLocks noGrp="1" noChangeArrowheads="1"/>
          </p:cNvSpPr>
          <p:nvPr>
            <p:ph type="sldNum" sz="quarter" idx="5"/>
          </p:nvPr>
        </p:nvSpPr>
        <p:spPr>
          <a:noFill/>
        </p:spPr>
        <p:txBody>
          <a:bodyPr/>
          <a:lstStyle/>
          <a:p>
            <a:fld id="{78FE41D9-323F-4391-AA0D-4833155D1AFC}" type="slidenum">
              <a:rPr lang="en-US" smtClean="0"/>
              <a:pPr/>
              <a:t>62</a:t>
            </a:fld>
            <a:endParaRPr lang="en-US" smtClean="0"/>
          </a:p>
        </p:txBody>
      </p:sp>
      <p:sp>
        <p:nvSpPr>
          <p:cNvPr id="136196" name="Rectangle 2"/>
          <p:cNvSpPr>
            <a:spLocks noRot="1" noChangeArrowheads="1" noTextEdit="1"/>
          </p:cNvSpPr>
          <p:nvPr>
            <p:ph type="sldImg"/>
          </p:nvPr>
        </p:nvSpPr>
        <p:spPr>
          <a:ln/>
        </p:spPr>
      </p:sp>
      <p:sp>
        <p:nvSpPr>
          <p:cNvPr id="136197" name="Rectangle 3"/>
          <p:cNvSpPr>
            <a:spLocks noGrp="1" noChangeArrowheads="1"/>
          </p:cNvSpPr>
          <p:nvPr>
            <p:ph type="body" idx="1"/>
          </p:nvPr>
        </p:nvSpPr>
        <p:spPr>
          <a:noFill/>
          <a:ln/>
        </p:spPr>
        <p:txBody>
          <a:bodyPr/>
          <a:lstStyle/>
          <a:p>
            <a:pPr eaLnBrk="1" hangingPunct="1"/>
            <a:r>
              <a:rPr lang="en-US" smtClean="0"/>
              <a:t>We may elect to allocate the over- or underapplied overhead to ending Work in Process Inventory, ending Finished Goods Inventory, and Cost of Goods Sold. Let’s assume that at the end of the period PearCo had the following overhead costs in each of the accounts shown.</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dt" sz="quarter" idx="1"/>
          </p:nvPr>
        </p:nvSpPr>
        <p:spPr>
          <a:noFill/>
        </p:spPr>
        <p:txBody>
          <a:bodyPr/>
          <a:lstStyle/>
          <a:p>
            <a:r>
              <a:rPr lang="en-US" smtClean="0"/>
              <a:t>3-</a:t>
            </a:r>
            <a:fld id="{DA2F949E-035D-41A9-A620-BEC0C9578089}" type="slidenum">
              <a:rPr lang="en-US" smtClean="0"/>
              <a:pPr/>
              <a:t>63</a:t>
            </a:fld>
            <a:endParaRPr lang="en-US" smtClean="0"/>
          </a:p>
        </p:txBody>
      </p:sp>
      <p:sp>
        <p:nvSpPr>
          <p:cNvPr id="137219" name="Rectangle 7"/>
          <p:cNvSpPr>
            <a:spLocks noGrp="1" noChangeArrowheads="1"/>
          </p:cNvSpPr>
          <p:nvPr>
            <p:ph type="sldNum" sz="quarter" idx="5"/>
          </p:nvPr>
        </p:nvSpPr>
        <p:spPr>
          <a:noFill/>
        </p:spPr>
        <p:txBody>
          <a:bodyPr/>
          <a:lstStyle/>
          <a:p>
            <a:fld id="{7185D382-B220-480C-B8DD-F8AAE81EE566}" type="slidenum">
              <a:rPr lang="en-US" smtClean="0"/>
              <a:pPr/>
              <a:t>63</a:t>
            </a:fld>
            <a:endParaRPr lang="en-US" smtClean="0"/>
          </a:p>
        </p:txBody>
      </p:sp>
      <p:sp>
        <p:nvSpPr>
          <p:cNvPr id="137220" name="Rectangle 2"/>
          <p:cNvSpPr>
            <a:spLocks noRo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eaLnBrk="1" hangingPunct="1"/>
            <a:r>
              <a:rPr lang="en-US" smtClean="0"/>
              <a:t>We will complete the following allocation of the $30,000 of overapplied overhead. We will reduce ending Work in Process Inventory by $3,000, Finished Goods Inventory by $9,000, and Cost of Goods Sold for the period by $18,000.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type="dt" sz="quarter" idx="1"/>
          </p:nvPr>
        </p:nvSpPr>
        <p:spPr>
          <a:noFill/>
        </p:spPr>
        <p:txBody>
          <a:bodyPr/>
          <a:lstStyle/>
          <a:p>
            <a:r>
              <a:rPr lang="en-US" smtClean="0"/>
              <a:t>3-</a:t>
            </a:r>
            <a:fld id="{E82BFC5B-BBB6-4305-9CF3-04E832BF768A}" type="slidenum">
              <a:rPr lang="en-US" smtClean="0"/>
              <a:pPr/>
              <a:t>64</a:t>
            </a:fld>
            <a:endParaRPr lang="en-US" smtClean="0"/>
          </a:p>
        </p:txBody>
      </p:sp>
      <p:sp>
        <p:nvSpPr>
          <p:cNvPr id="138243" name="Rectangle 7"/>
          <p:cNvSpPr>
            <a:spLocks noGrp="1" noChangeArrowheads="1"/>
          </p:cNvSpPr>
          <p:nvPr>
            <p:ph type="sldNum" sz="quarter" idx="5"/>
          </p:nvPr>
        </p:nvSpPr>
        <p:spPr>
          <a:noFill/>
        </p:spPr>
        <p:txBody>
          <a:bodyPr/>
          <a:lstStyle/>
          <a:p>
            <a:fld id="{499D703C-C902-4F42-90C0-B7CD34EE3050}" type="slidenum">
              <a:rPr lang="en-US" smtClean="0"/>
              <a:pPr/>
              <a:t>64</a:t>
            </a:fld>
            <a:endParaRPr lang="en-US" smtClean="0"/>
          </a:p>
        </p:txBody>
      </p:sp>
      <p:sp>
        <p:nvSpPr>
          <p:cNvPr id="138244" name="Rectangle 2"/>
          <p:cNvSpPr>
            <a:spLocks noRot="1" noChangeArrowheads="1" noTextEdit="1"/>
          </p:cNvSpPr>
          <p:nvPr>
            <p:ph type="sldImg"/>
          </p:nvPr>
        </p:nvSpPr>
        <p:spPr>
          <a:ln/>
        </p:spPr>
      </p:sp>
      <p:sp>
        <p:nvSpPr>
          <p:cNvPr id="138245" name="Rectangle 3"/>
          <p:cNvSpPr>
            <a:spLocks noGrp="1" noChangeArrowheads="1"/>
          </p:cNvSpPr>
          <p:nvPr>
            <p:ph type="body" idx="1"/>
          </p:nvPr>
        </p:nvSpPr>
        <p:spPr>
          <a:noFill/>
          <a:ln/>
        </p:spPr>
        <p:txBody>
          <a:bodyPr/>
          <a:lstStyle/>
          <a:p>
            <a:pPr eaLnBrk="1" hangingPunct="1"/>
            <a:r>
              <a:rPr lang="en-US" smtClean="0"/>
              <a:t>The journal entry to record the allocation is to debit Manufacturing Overhead for $30,000, credit Work in Process Inventory for $3,000, credit Finished Goods Inventory for $9,000, and credit Cost of Goods Sold for $18,000.</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type="dt" sz="quarter" idx="1"/>
          </p:nvPr>
        </p:nvSpPr>
        <p:spPr>
          <a:noFill/>
        </p:spPr>
        <p:txBody>
          <a:bodyPr/>
          <a:lstStyle/>
          <a:p>
            <a:r>
              <a:rPr lang="en-US" smtClean="0"/>
              <a:t>3-</a:t>
            </a:r>
            <a:fld id="{A2619E84-C6AE-4E2E-B4AF-E5DF7A6FDEF9}" type="slidenum">
              <a:rPr lang="en-US" smtClean="0"/>
              <a:pPr/>
              <a:t>65</a:t>
            </a:fld>
            <a:endParaRPr lang="en-US" smtClean="0"/>
          </a:p>
        </p:txBody>
      </p:sp>
      <p:sp>
        <p:nvSpPr>
          <p:cNvPr id="139267" name="Rectangle 7"/>
          <p:cNvSpPr>
            <a:spLocks noGrp="1" noChangeArrowheads="1"/>
          </p:cNvSpPr>
          <p:nvPr>
            <p:ph type="sldNum" sz="quarter" idx="5"/>
          </p:nvPr>
        </p:nvSpPr>
        <p:spPr>
          <a:noFill/>
        </p:spPr>
        <p:txBody>
          <a:bodyPr/>
          <a:lstStyle/>
          <a:p>
            <a:fld id="{745D24C7-0359-43C3-ADFC-88860C5ABE9B}" type="slidenum">
              <a:rPr lang="en-US" smtClean="0"/>
              <a:pPr/>
              <a:t>65</a:t>
            </a:fld>
            <a:endParaRPr lang="en-US" smtClean="0"/>
          </a:p>
        </p:txBody>
      </p:sp>
      <p:sp>
        <p:nvSpPr>
          <p:cNvPr id="139268" name="Rectangle 2"/>
          <p:cNvSpPr>
            <a:spLocks noRo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eaLnBrk="1" hangingPunct="1"/>
            <a:r>
              <a:rPr lang="en-US" smtClean="0"/>
              <a:t>We have provided a good study aid for dealing with overapplied or underapplied overhead. We have shown the impact of both the allocation approach to the solution to the problem and the direct adjustment to cost of goods sold approach. It is a good idea to review this chart before your next exam.</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dt" sz="quarter" idx="1"/>
          </p:nvPr>
        </p:nvSpPr>
        <p:spPr>
          <a:noFill/>
        </p:spPr>
        <p:txBody>
          <a:bodyPr/>
          <a:lstStyle/>
          <a:p>
            <a:r>
              <a:rPr lang="en-US" smtClean="0"/>
              <a:t>3-</a:t>
            </a:r>
            <a:fld id="{9C062AE9-3BCE-480B-987F-6A10FAB7CB85}" type="slidenum">
              <a:rPr lang="en-US" smtClean="0"/>
              <a:pPr/>
              <a:t>66</a:t>
            </a:fld>
            <a:endParaRPr lang="en-US" smtClean="0"/>
          </a:p>
        </p:txBody>
      </p:sp>
      <p:sp>
        <p:nvSpPr>
          <p:cNvPr id="140291" name="Rectangle 7"/>
          <p:cNvSpPr>
            <a:spLocks noGrp="1" noChangeArrowheads="1"/>
          </p:cNvSpPr>
          <p:nvPr>
            <p:ph type="sldNum" sz="quarter" idx="5"/>
          </p:nvPr>
        </p:nvSpPr>
        <p:spPr>
          <a:noFill/>
        </p:spPr>
        <p:txBody>
          <a:bodyPr/>
          <a:lstStyle/>
          <a:p>
            <a:fld id="{648DEC87-6FB6-4225-A401-3477F1C07A70}" type="slidenum">
              <a:rPr lang="en-US" smtClean="0"/>
              <a:pPr/>
              <a:t>66</a:t>
            </a:fld>
            <a:endParaRPr lang="en-US" smtClean="0"/>
          </a:p>
        </p:txBody>
      </p:sp>
      <p:sp>
        <p:nvSpPr>
          <p:cNvPr id="140292" name="Rectangle 2"/>
          <p:cNvSpPr>
            <a:spLocks noRot="1" noChangeArrowheads="1" noTextEdit="1"/>
          </p:cNvSpPr>
          <p:nvPr>
            <p:ph type="sldImg"/>
          </p:nvPr>
        </p:nvSpPr>
        <p:spPr>
          <a:ln/>
        </p:spPr>
      </p:sp>
      <p:sp>
        <p:nvSpPr>
          <p:cNvPr id="140293" name="Rectangle 3"/>
          <p:cNvSpPr>
            <a:spLocks noGrp="1" noChangeArrowheads="1"/>
          </p:cNvSpPr>
          <p:nvPr>
            <p:ph type="body" idx="1"/>
          </p:nvPr>
        </p:nvSpPr>
        <p:spPr>
          <a:noFill/>
          <a:ln/>
        </p:spPr>
        <p:txBody>
          <a:bodyPr/>
          <a:lstStyle/>
          <a:p>
            <a:pPr eaLnBrk="1" hangingPunct="1"/>
            <a:r>
              <a:rPr lang="en-US" smtClean="0"/>
              <a:t>Part I</a:t>
            </a:r>
          </a:p>
          <a:p>
            <a:pPr eaLnBrk="1" hangingPunct="1"/>
            <a:r>
              <a:rPr lang="en-US" smtClean="0"/>
              <a:t>We have assumed that the company has used one single predetermined overhead rate for the entire factory.</a:t>
            </a:r>
          </a:p>
          <a:p>
            <a:pPr eaLnBrk="1" hangingPunct="1"/>
            <a:endParaRPr lang="en-US" smtClean="0"/>
          </a:p>
          <a:p>
            <a:pPr eaLnBrk="1" hangingPunct="1"/>
            <a:r>
              <a:rPr lang="en-US" smtClean="0"/>
              <a:t>Part II</a:t>
            </a:r>
          </a:p>
          <a:p>
            <a:pPr eaLnBrk="1" hangingPunct="1"/>
            <a:r>
              <a:rPr lang="en-US" smtClean="0"/>
              <a:t>Many large companies use multiple predetermined overhead rates.</a:t>
            </a:r>
          </a:p>
          <a:p>
            <a:pPr eaLnBrk="1" hangingPunct="1"/>
            <a:endParaRPr lang="en-US" smtClean="0"/>
          </a:p>
          <a:p>
            <a:pPr eaLnBrk="1" hangingPunct="1"/>
            <a:r>
              <a:rPr lang="en-US" smtClean="0"/>
              <a:t>Part III</a:t>
            </a:r>
          </a:p>
          <a:p>
            <a:pPr eaLnBrk="1" hangingPunct="1"/>
            <a:r>
              <a:rPr lang="en-US" smtClean="0"/>
              <a:t>Using multiple overhead rates can create more complexity. However, the use of multiple rates promotes greater accuracy in the allocation process because it gives formal recognition to differences across departments in how overhead costs are incurred.</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dt" sz="quarter" idx="1"/>
          </p:nvPr>
        </p:nvSpPr>
        <p:spPr>
          <a:noFill/>
        </p:spPr>
        <p:txBody>
          <a:bodyPr/>
          <a:lstStyle/>
          <a:p>
            <a:r>
              <a:rPr lang="en-US" smtClean="0"/>
              <a:t>3-</a:t>
            </a:r>
            <a:fld id="{4E1EE514-22FA-4745-A2A0-B7D9E953DBD8}" type="slidenum">
              <a:rPr lang="en-US" smtClean="0"/>
              <a:pPr/>
              <a:t>67</a:t>
            </a:fld>
            <a:endParaRPr lang="en-US" smtClean="0"/>
          </a:p>
        </p:txBody>
      </p:sp>
      <p:sp>
        <p:nvSpPr>
          <p:cNvPr id="141315" name="Rectangle 7"/>
          <p:cNvSpPr>
            <a:spLocks noGrp="1" noChangeArrowheads="1"/>
          </p:cNvSpPr>
          <p:nvPr>
            <p:ph type="sldNum" sz="quarter" idx="5"/>
          </p:nvPr>
        </p:nvSpPr>
        <p:spPr>
          <a:noFill/>
        </p:spPr>
        <p:txBody>
          <a:bodyPr/>
          <a:lstStyle/>
          <a:p>
            <a:fld id="{E9466B11-2460-4EB6-A5C3-4D445CE257B0}" type="slidenum">
              <a:rPr lang="en-US" smtClean="0"/>
              <a:pPr/>
              <a:t>67</a:t>
            </a:fld>
            <a:endParaRPr lang="en-US" smtClean="0"/>
          </a:p>
        </p:txBody>
      </p:sp>
      <p:sp>
        <p:nvSpPr>
          <p:cNvPr id="141316" name="Rectangle 2"/>
          <p:cNvSpPr>
            <a:spLocks noRo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eaLnBrk="1" hangingPunct="1"/>
            <a:r>
              <a:rPr lang="en-US" smtClean="0"/>
              <a:t>In a law firm, each client represents a </a:t>
            </a:r>
            <a:r>
              <a:rPr lang="en-US" u="sng" smtClean="0"/>
              <a:t>job</a:t>
            </a:r>
            <a:r>
              <a:rPr lang="en-US" smtClean="0"/>
              <a:t>. Legal forms and similar inputs represent direct materials. The time expended by attorneys represents direct labor. The costs of secretaries, clerks, rent, depreciation, and so forth, represent the overhead.</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p:spPr>
        <p:txBody>
          <a:bodyPr/>
          <a:lstStyle/>
          <a:p>
            <a:r>
              <a:rPr lang="en-US" smtClean="0"/>
              <a:t>3-</a:t>
            </a:r>
            <a:fld id="{E221C943-A039-4C76-95A0-74484115E225}" type="slidenum">
              <a:rPr lang="en-US" smtClean="0"/>
              <a:pPr/>
              <a:t>68</a:t>
            </a:fld>
            <a:endParaRPr lang="en-US" smtClean="0"/>
          </a:p>
        </p:txBody>
      </p:sp>
      <p:sp>
        <p:nvSpPr>
          <p:cNvPr id="142339" name="Rectangle 7"/>
          <p:cNvSpPr>
            <a:spLocks noGrp="1" noChangeArrowheads="1"/>
          </p:cNvSpPr>
          <p:nvPr>
            <p:ph type="sldNum" sz="quarter" idx="5"/>
          </p:nvPr>
        </p:nvSpPr>
        <p:spPr>
          <a:noFill/>
        </p:spPr>
        <p:txBody>
          <a:bodyPr/>
          <a:lstStyle/>
          <a:p>
            <a:fld id="{E8771FC1-CEDE-4DA9-AE19-EDF8D40300DE}" type="slidenum">
              <a:rPr lang="en-US" smtClean="0"/>
              <a:pPr/>
              <a:t>68</a:t>
            </a:fld>
            <a:endParaRPr lang="en-US" smtClean="0"/>
          </a:p>
        </p:txBody>
      </p:sp>
      <p:sp>
        <p:nvSpPr>
          <p:cNvPr id="142340" name="Rectangle 2"/>
          <p:cNvSpPr>
            <a:spLocks noRot="1" noChangeArrowheads="1" noTextEdit="1"/>
          </p:cNvSpPr>
          <p:nvPr>
            <p:ph type="sldImg"/>
          </p:nvPr>
        </p:nvSpPr>
        <p:spPr>
          <a:ln/>
        </p:spPr>
      </p:sp>
      <p:sp>
        <p:nvSpPr>
          <p:cNvPr id="142341" name="Rectangle 3"/>
          <p:cNvSpPr>
            <a:spLocks noGrp="1" noChangeArrowheads="1"/>
          </p:cNvSpPr>
          <p:nvPr>
            <p:ph type="body" idx="1"/>
          </p:nvPr>
        </p:nvSpPr>
        <p:spPr>
          <a:noFill/>
          <a:ln/>
        </p:spPr>
        <p:txBody>
          <a:bodyPr/>
          <a:lstStyle/>
          <a:p>
            <a:pPr eaLnBrk="1" hangingPunct="1"/>
            <a:r>
              <a:rPr lang="en-US" smtClean="0"/>
              <a:t>End of chapter 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dt" sz="quarter" idx="1"/>
          </p:nvPr>
        </p:nvSpPr>
        <p:spPr>
          <a:noFill/>
        </p:spPr>
        <p:txBody>
          <a:bodyPr/>
          <a:lstStyle/>
          <a:p>
            <a:r>
              <a:rPr lang="en-US" smtClean="0"/>
              <a:t>3-</a:t>
            </a:r>
            <a:fld id="{7B0DB5A7-9FFD-4F81-988B-394305009933}" type="slidenum">
              <a:rPr lang="en-US" smtClean="0"/>
              <a:pPr/>
              <a:t>7</a:t>
            </a:fld>
            <a:endParaRPr lang="en-US" smtClean="0"/>
          </a:p>
        </p:txBody>
      </p:sp>
      <p:sp>
        <p:nvSpPr>
          <p:cNvPr id="79875" name="Rectangle 7"/>
          <p:cNvSpPr>
            <a:spLocks noGrp="1" noChangeArrowheads="1"/>
          </p:cNvSpPr>
          <p:nvPr>
            <p:ph type="sldNum" sz="quarter" idx="5"/>
          </p:nvPr>
        </p:nvSpPr>
        <p:spPr>
          <a:noFill/>
        </p:spPr>
        <p:txBody>
          <a:bodyPr/>
          <a:lstStyle/>
          <a:p>
            <a:fld id="{319AE399-6FA3-4BD6-9F64-D39356CED727}" type="slidenum">
              <a:rPr lang="en-US" smtClean="0"/>
              <a:pPr/>
              <a:t>7</a:t>
            </a:fld>
            <a:endParaRPr lang="en-US" smtClean="0"/>
          </a:p>
        </p:txBody>
      </p:sp>
      <p:sp>
        <p:nvSpPr>
          <p:cNvPr id="79876" name="Rectangle 2"/>
          <p:cNvSpPr>
            <a:spLocks noRo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pPr eaLnBrk="1" hangingPunct="1">
              <a:lnSpc>
                <a:spcPct val="85000"/>
              </a:lnSpc>
            </a:pPr>
            <a:r>
              <a:rPr lang="en-US" smtClean="0"/>
              <a:t>The </a:t>
            </a:r>
            <a:r>
              <a:rPr lang="en-US" i="1" smtClean="0"/>
              <a:t>job cost sheet</a:t>
            </a:r>
            <a:r>
              <a:rPr lang="en-US" smtClean="0"/>
              <a:t> is used by the accounting department to track the direct and indirect costs associated with a given job. We will look at a job cost sheet used by a hypothetical company called PearCo. The company has a job that calls for the construction of wooden cargo crates. You can see the separate sections for direct materials, direct labor, and manufacturing overhead. In addition, we have a section to summarize total costs of the job. A job number uniquely identifies each job. Direct material, direct labor and manufacturing overhead costs are accumulated for each job. The job cost sheet is a subsidiary ledger to the Work in Process account.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US" smtClean="0"/>
              <a:t>3-</a:t>
            </a:r>
            <a:fld id="{E87DC877-8E0F-4550-8043-E83B03515E23}" type="slidenum">
              <a:rPr lang="en-US" smtClean="0"/>
              <a:pPr/>
              <a:t>8</a:t>
            </a:fld>
            <a:endParaRPr lang="en-US" smtClean="0"/>
          </a:p>
        </p:txBody>
      </p:sp>
      <p:sp>
        <p:nvSpPr>
          <p:cNvPr id="80899" name="Rectangle 7"/>
          <p:cNvSpPr>
            <a:spLocks noGrp="1" noChangeArrowheads="1"/>
          </p:cNvSpPr>
          <p:nvPr>
            <p:ph type="sldNum" sz="quarter" idx="5"/>
          </p:nvPr>
        </p:nvSpPr>
        <p:spPr>
          <a:noFill/>
        </p:spPr>
        <p:txBody>
          <a:bodyPr/>
          <a:lstStyle/>
          <a:p>
            <a:fld id="{6A8B2AC3-0DF4-4810-9C54-80C368B2E419}" type="slidenum">
              <a:rPr lang="en-US" smtClean="0"/>
              <a:pPr/>
              <a:t>8</a:t>
            </a:fld>
            <a:endParaRPr lang="en-US" smtClean="0"/>
          </a:p>
        </p:txBody>
      </p:sp>
      <p:sp>
        <p:nvSpPr>
          <p:cNvPr id="80900" name="Rectangle 1026"/>
          <p:cNvSpPr>
            <a:spLocks noRot="1" noChangeArrowheads="1" noTextEdit="1"/>
          </p:cNvSpPr>
          <p:nvPr>
            <p:ph type="sldImg"/>
          </p:nvPr>
        </p:nvSpPr>
        <p:spPr>
          <a:ln/>
        </p:spPr>
      </p:sp>
      <p:sp>
        <p:nvSpPr>
          <p:cNvPr id="80901" name="Rectangle 1027"/>
          <p:cNvSpPr>
            <a:spLocks noGrp="1" noChangeArrowheads="1"/>
          </p:cNvSpPr>
          <p:nvPr>
            <p:ph type="body" idx="1"/>
          </p:nvPr>
        </p:nvSpPr>
        <p:spPr>
          <a:noFill/>
          <a:ln/>
        </p:spPr>
        <p:txBody>
          <a:bodyPr/>
          <a:lstStyle/>
          <a:p>
            <a:pPr eaLnBrk="1" hangingPunct="1"/>
            <a:r>
              <a:rPr lang="en-US" smtClean="0"/>
              <a:t>Once a sales order has been received and a production order issued, the Production Department prepares a materials requisition form to specify the type, quantity, and total cost of materials.  Here is the materials requisition form completed for job A - 143. The requisition is number X7 - 6890. The worker has requested twelve 2 x 4s, 12 feet long, and twenty 1 x 6s, 12 feet long. The unit cost of the lumber is shown in the unit cost column. The quantity requested is multiplied by the unit cost to arrive at the total cost for materials. The person in charge of the store room will issue the lumber once the materials requisition form has been properly authorized.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dt" sz="quarter" idx="1"/>
          </p:nvPr>
        </p:nvSpPr>
        <p:spPr>
          <a:noFill/>
        </p:spPr>
        <p:txBody>
          <a:bodyPr/>
          <a:lstStyle/>
          <a:p>
            <a:r>
              <a:rPr lang="en-US" smtClean="0"/>
              <a:t>3-</a:t>
            </a:r>
            <a:fld id="{5F94F742-DD6A-4E51-9AE2-743241C7AC40}" type="slidenum">
              <a:rPr lang="en-US" smtClean="0"/>
              <a:pPr/>
              <a:t>9</a:t>
            </a:fld>
            <a:endParaRPr lang="en-US" smtClean="0"/>
          </a:p>
        </p:txBody>
      </p:sp>
      <p:sp>
        <p:nvSpPr>
          <p:cNvPr id="81923" name="Rectangle 7"/>
          <p:cNvSpPr>
            <a:spLocks noGrp="1" noChangeArrowheads="1"/>
          </p:cNvSpPr>
          <p:nvPr>
            <p:ph type="sldNum" sz="quarter" idx="5"/>
          </p:nvPr>
        </p:nvSpPr>
        <p:spPr>
          <a:noFill/>
        </p:spPr>
        <p:txBody>
          <a:bodyPr/>
          <a:lstStyle/>
          <a:p>
            <a:fld id="{E91B4E4D-4818-4C1D-A723-958F072B361B}" type="slidenum">
              <a:rPr lang="en-US" smtClean="0"/>
              <a:pPr/>
              <a:t>9</a:t>
            </a:fld>
            <a:endParaRPr lang="en-US" smtClean="0"/>
          </a:p>
        </p:txBody>
      </p:sp>
      <p:sp>
        <p:nvSpPr>
          <p:cNvPr id="81924" name="Rectangle 2"/>
          <p:cNvSpPr>
            <a:spLocks noRot="1" noChangeArrowheads="1" noTextEdit="1"/>
          </p:cNvSpPr>
          <p:nvPr>
            <p:ph type="sldImg"/>
          </p:nvPr>
        </p:nvSpPr>
        <p:spPr>
          <a:ln/>
        </p:spPr>
      </p:sp>
      <p:sp>
        <p:nvSpPr>
          <p:cNvPr id="81925" name="Rectangle 3"/>
          <p:cNvSpPr>
            <a:spLocks noGrp="1" noChangeArrowheads="1"/>
          </p:cNvSpPr>
          <p:nvPr>
            <p:ph type="body" idx="1"/>
          </p:nvPr>
        </p:nvSpPr>
        <p:spPr>
          <a:noFill/>
          <a:ln/>
        </p:spPr>
        <p:txBody>
          <a:bodyPr/>
          <a:lstStyle/>
          <a:p>
            <a:pPr eaLnBrk="1" hangingPunct="1"/>
            <a:r>
              <a:rPr lang="en-US" smtClean="0"/>
              <a:t>Once the materials have been issued by the store room, they are charged to the job cost sheet for job number A – 143. We have a proper reference for the requisition number and the total amount. If we need to look at the details of the $116 cost, we can ask to see materials requisition form X7-6890.</a:t>
            </a:r>
          </a:p>
          <a:p>
            <a:pPr eaLnBrk="1" hangingPunct="1"/>
            <a:endParaRPr lang="en-US" smtClean="0"/>
          </a:p>
          <a:p>
            <a:pPr eaLnBrk="1" hangingPunct="1"/>
            <a:r>
              <a:rPr lang="en-US" smtClean="0"/>
              <a:t>The direct materials were posted to the summary section of the job cost sheet.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Pic"/>
          <p:cNvPicPr>
            <a:picLocks noChangeAspect="1" noChangeArrowheads="1"/>
          </p:cNvPicPr>
          <p:nvPr userDrawn="1"/>
        </p:nvPicPr>
        <p:blipFill>
          <a:blip r:embed="rId2"/>
          <a:srcRect/>
          <a:stretch>
            <a:fillRect/>
          </a:stretch>
        </p:blipFill>
        <p:spPr bwMode="auto">
          <a:xfrm>
            <a:off x="0" y="5029200"/>
            <a:ext cx="1447800" cy="1828800"/>
          </a:xfrm>
          <a:prstGeom prst="rect">
            <a:avLst/>
          </a:prstGeom>
          <a:noFill/>
          <a:ln w="9525">
            <a:noFill/>
            <a:miter lim="800000"/>
            <a:headEnd/>
            <a:tailEnd/>
          </a:ln>
        </p:spPr>
      </p:pic>
      <p:sp>
        <p:nvSpPr>
          <p:cNvPr id="9231" name="Rectangle 15"/>
          <p:cNvSpPr>
            <a:spLocks noGrp="1" noChangeArrowheads="1"/>
          </p:cNvSpPr>
          <p:nvPr>
            <p:ph type="ctrTitle"/>
          </p:nvPr>
        </p:nvSpPr>
        <p:spPr>
          <a:xfrm>
            <a:off x="685800" y="1752600"/>
            <a:ext cx="7772400" cy="1470025"/>
          </a:xfrm>
        </p:spPr>
        <p:txBody>
          <a:bodyPr/>
          <a:lstStyle>
            <a:lvl1pPr>
              <a:defRPr sz="2100"/>
            </a:lvl1pPr>
          </a:lstStyle>
          <a:p>
            <a:r>
              <a:rPr lang="en-US"/>
              <a:t>Chapter Title</a:t>
            </a:r>
          </a:p>
        </p:txBody>
      </p:sp>
      <p:sp>
        <p:nvSpPr>
          <p:cNvPr id="9232" name="Rectangle 16"/>
          <p:cNvSpPr>
            <a:spLocks noGrp="1" noChangeArrowheads="1"/>
          </p:cNvSpPr>
          <p:nvPr>
            <p:ph type="subTitle" idx="1"/>
          </p:nvPr>
        </p:nvSpPr>
        <p:spPr>
          <a:xfrm>
            <a:off x="1371600" y="4114800"/>
            <a:ext cx="6400800" cy="1752600"/>
          </a:xfrm>
        </p:spPr>
        <p:txBody>
          <a:bodyPr/>
          <a:lstStyle>
            <a:lvl1pPr marL="0" indent="0" algn="ctr">
              <a:buFont typeface="Times" pitchFamily="34" charset="0"/>
              <a:buNone/>
              <a:defRPr sz="1800">
                <a:latin typeface="Verdana" pitchFamily="34" charset="0"/>
              </a:defRPr>
            </a:lvl1pPr>
          </a:lstStyle>
          <a:p>
            <a:r>
              <a:rPr lang="en-US"/>
              <a:t>Chapter Number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7"/>
          <p:cNvSpPr>
            <a:spLocks noGrp="1" noChangeArrowheads="1"/>
          </p:cNvSpPr>
          <p:nvPr>
            <p:ph type="title"/>
          </p:nvPr>
        </p:nvSpPr>
        <p:spPr bwMode="auto">
          <a:xfrm>
            <a:off x="152400" y="7620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67" name="Rectangle 18"/>
          <p:cNvSpPr>
            <a:spLocks noGrp="1" noChangeArrowheads="1"/>
          </p:cNvSpPr>
          <p:nvPr>
            <p:ph type="body" idx="1"/>
          </p:nvPr>
        </p:nvSpPr>
        <p:spPr bwMode="auto">
          <a:xfrm>
            <a:off x="228600" y="12192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215" name="Text Box 23"/>
          <p:cNvSpPr txBox="1">
            <a:spLocks noChangeArrowheads="1"/>
          </p:cNvSpPr>
          <p:nvPr userDrawn="1"/>
        </p:nvSpPr>
        <p:spPr bwMode="auto">
          <a:xfrm>
            <a:off x="104775" y="0"/>
            <a:ext cx="504825" cy="274638"/>
          </a:xfrm>
          <a:prstGeom prst="rect">
            <a:avLst/>
          </a:prstGeom>
          <a:noFill/>
          <a:ln w="9525">
            <a:noFill/>
            <a:miter lim="800000"/>
            <a:headEnd/>
            <a:tailEnd/>
          </a:ln>
          <a:effectLst/>
        </p:spPr>
        <p:txBody>
          <a:bodyPr wrap="none">
            <a:spAutoFit/>
          </a:bodyPr>
          <a:lstStyle/>
          <a:p>
            <a:pPr algn="r">
              <a:defRPr/>
            </a:pPr>
            <a:r>
              <a:rPr lang="en-US" sz="1200" b="1"/>
              <a:t>3-</a:t>
            </a:r>
            <a:fld id="{294251D6-CED5-44A6-961D-8F83F901BAF6}" type="slidenum">
              <a:rPr lang="en-US" sz="1200" b="1"/>
              <a:pPr algn="r">
                <a:defRPr/>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ctr" rtl="0" eaLnBrk="0" fontAlgn="base" hangingPunct="0">
        <a:spcBef>
          <a:spcPct val="0"/>
        </a:spcBef>
        <a:spcAft>
          <a:spcPct val="0"/>
        </a:spcAft>
        <a:defRPr sz="2500" b="1">
          <a:solidFill>
            <a:schemeClr val="accent1"/>
          </a:solidFill>
          <a:latin typeface="+mj-lt"/>
          <a:ea typeface="+mj-ea"/>
          <a:cs typeface="+mj-cs"/>
        </a:defRPr>
      </a:lvl1pPr>
      <a:lvl2pPr algn="ctr" rtl="0" eaLnBrk="0" fontAlgn="base" hangingPunct="0">
        <a:spcBef>
          <a:spcPct val="0"/>
        </a:spcBef>
        <a:spcAft>
          <a:spcPct val="0"/>
        </a:spcAft>
        <a:defRPr sz="2500" b="1">
          <a:solidFill>
            <a:schemeClr val="accent1"/>
          </a:solidFill>
          <a:latin typeface="Verdana" pitchFamily="34" charset="0"/>
        </a:defRPr>
      </a:lvl2pPr>
      <a:lvl3pPr algn="ctr" rtl="0" eaLnBrk="0" fontAlgn="base" hangingPunct="0">
        <a:spcBef>
          <a:spcPct val="0"/>
        </a:spcBef>
        <a:spcAft>
          <a:spcPct val="0"/>
        </a:spcAft>
        <a:defRPr sz="2500" b="1">
          <a:solidFill>
            <a:schemeClr val="accent1"/>
          </a:solidFill>
          <a:latin typeface="Verdana" pitchFamily="34" charset="0"/>
        </a:defRPr>
      </a:lvl3pPr>
      <a:lvl4pPr algn="ctr" rtl="0" eaLnBrk="0" fontAlgn="base" hangingPunct="0">
        <a:spcBef>
          <a:spcPct val="0"/>
        </a:spcBef>
        <a:spcAft>
          <a:spcPct val="0"/>
        </a:spcAft>
        <a:defRPr sz="2500" b="1">
          <a:solidFill>
            <a:schemeClr val="accent1"/>
          </a:solidFill>
          <a:latin typeface="Verdana" pitchFamily="34" charset="0"/>
        </a:defRPr>
      </a:lvl4pPr>
      <a:lvl5pPr algn="ctr" rtl="0" eaLnBrk="0" fontAlgn="base" hangingPunct="0">
        <a:spcBef>
          <a:spcPct val="0"/>
        </a:spcBef>
        <a:spcAft>
          <a:spcPct val="0"/>
        </a:spcAft>
        <a:defRPr sz="2500" b="1">
          <a:solidFill>
            <a:schemeClr val="accent1"/>
          </a:solidFill>
          <a:latin typeface="Verdana" pitchFamily="34" charset="0"/>
        </a:defRPr>
      </a:lvl5pPr>
      <a:lvl6pPr marL="457200" algn="ctr" rtl="0" fontAlgn="base">
        <a:spcBef>
          <a:spcPct val="0"/>
        </a:spcBef>
        <a:spcAft>
          <a:spcPct val="0"/>
        </a:spcAft>
        <a:defRPr sz="2500" b="1">
          <a:solidFill>
            <a:schemeClr val="accent1"/>
          </a:solidFill>
          <a:latin typeface="Verdana" pitchFamily="34" charset="0"/>
        </a:defRPr>
      </a:lvl6pPr>
      <a:lvl7pPr marL="914400" algn="ctr" rtl="0" fontAlgn="base">
        <a:spcBef>
          <a:spcPct val="0"/>
        </a:spcBef>
        <a:spcAft>
          <a:spcPct val="0"/>
        </a:spcAft>
        <a:defRPr sz="2500" b="1">
          <a:solidFill>
            <a:schemeClr val="accent1"/>
          </a:solidFill>
          <a:latin typeface="Verdana" pitchFamily="34" charset="0"/>
        </a:defRPr>
      </a:lvl7pPr>
      <a:lvl8pPr marL="1371600" algn="ctr" rtl="0" fontAlgn="base">
        <a:spcBef>
          <a:spcPct val="0"/>
        </a:spcBef>
        <a:spcAft>
          <a:spcPct val="0"/>
        </a:spcAft>
        <a:defRPr sz="2500" b="1">
          <a:solidFill>
            <a:schemeClr val="accent1"/>
          </a:solidFill>
          <a:latin typeface="Verdana" pitchFamily="34" charset="0"/>
        </a:defRPr>
      </a:lvl8pPr>
      <a:lvl9pPr marL="1828800" algn="ctr" rtl="0" fontAlgn="base">
        <a:spcBef>
          <a:spcPct val="0"/>
        </a:spcBef>
        <a:spcAft>
          <a:spcPct val="0"/>
        </a:spcAft>
        <a:defRPr sz="2500" b="1">
          <a:solidFill>
            <a:schemeClr val="accent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Times" pitchFamily="34" charset="0"/>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200">
          <a:solidFill>
            <a:schemeClr val="tx1"/>
          </a:solidFill>
          <a:latin typeface="+mn-lt"/>
        </a:defRPr>
      </a:lvl2pPr>
      <a:lvl3pPr marL="108585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3pPr>
      <a:lvl4pPr marL="1428750" indent="-228600" algn="l" rtl="0" eaLnBrk="0" fontAlgn="base" hangingPunct="0">
        <a:spcBef>
          <a:spcPct val="20000"/>
        </a:spcBef>
        <a:spcAft>
          <a:spcPct val="0"/>
        </a:spcAft>
        <a:buClr>
          <a:schemeClr val="accent2"/>
        </a:buClr>
        <a:buFont typeface="Times" pitchFamily="34" charset="0"/>
        <a:buChar char="•"/>
        <a:defRPr sz="2000">
          <a:solidFill>
            <a:schemeClr val="tx1"/>
          </a:solidFill>
          <a:latin typeface="+mn-lt"/>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Microsoft_Office_Excel_97-2003_Worksheet6.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Microsoft_Office_Excel_97-2003_Worksheet7.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Microsoft_Office_Excel_97-2003_Worksheet8.xls"/><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Microsoft_Office_Excel_97-2003_Worksheet9.xls"/></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Microsoft_Office_Excel_97-2003_Worksheet10.xls"/></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Microsoft_Office_Excel_97-2003_Worksheet11.xls"/></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Microsoft_Office_Excel_97-2003_Worksheet12.xls"/></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Microsoft_Office_Excel_97-2003_Worksheet13.xls"/></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Microsoft_Office_Excel_97-2003_Worksheet14.xls"/></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Microsoft_Office_Excel_97-2003_Worksheet15.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Office_Excel_97-2003_Worksheet1.xls"/></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Microsoft_Office_Excel_97-2003_Worksheet16.xls"/></Relationships>
</file>

<file path=ppt/slides/_rels/slide4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22.vml"/><Relationship Id="rId4" Type="http://schemas.openxmlformats.org/officeDocument/2006/relationships/oleObject" Target="../embeddings/Microsoft_Office_Excel_97-2003_Worksheet17.xls"/></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oleObject" Target="../embeddings/Microsoft_Office_Excel_97-2003_Worksheet18.xls"/></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oleObject" Target="../embeddings/Microsoft_Office_Excel_97-2003_Worksheet19.xls"/></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6.xml"/><Relationship Id="rId1" Type="http://schemas.openxmlformats.org/officeDocument/2006/relationships/vmlDrawing" Target="../drawings/vmlDrawing25.vml"/><Relationship Id="rId4" Type="http://schemas.openxmlformats.org/officeDocument/2006/relationships/oleObject" Target="../embeddings/Microsoft_Office_Excel_97-2003_Worksheet20.xls"/></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6.xml"/><Relationship Id="rId1" Type="http://schemas.openxmlformats.org/officeDocument/2006/relationships/vmlDrawing" Target="../drawings/vmlDrawing26.vml"/><Relationship Id="rId4" Type="http://schemas.openxmlformats.org/officeDocument/2006/relationships/oleObject" Target="../embeddings/Microsoft_Office_Excel_97-2003_Worksheet21.xls"/></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27.vml"/><Relationship Id="rId4" Type="http://schemas.openxmlformats.org/officeDocument/2006/relationships/oleObject" Target="../embeddings/Microsoft_Office_Excel_97-2003_Worksheet22.xls"/></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oleObject" Target="../embeddings/Microsoft_Office_Excel_97-2003_Worksheet23.xls"/></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oleObject" Target="../embeddings/Microsoft_Office_Excel_97-2003_Worksheet24.xls"/></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image" Target="../media/image38.wmf"/><Relationship Id="rId4" Type="http://schemas.openxmlformats.org/officeDocument/2006/relationships/oleObject" Target="../embeddings/Microsoft_Office_Excel_97-2003_Worksheet25.xls"/></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6.xml"/><Relationship Id="rId1" Type="http://schemas.openxmlformats.org/officeDocument/2006/relationships/vmlDrawing" Target="../drawings/vmlDrawing32.vml"/><Relationship Id="rId5" Type="http://schemas.openxmlformats.org/officeDocument/2006/relationships/image" Target="../media/image38.wmf"/><Relationship Id="rId4" Type="http://schemas.openxmlformats.org/officeDocument/2006/relationships/oleObject" Target="../embeddings/Microsoft_Office_Excel_97-2003_Worksheet26.xls"/></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6.xml"/><Relationship Id="rId1" Type="http://schemas.openxmlformats.org/officeDocument/2006/relationships/vmlDrawing" Target="../drawings/vmlDrawing33.vml"/><Relationship Id="rId5" Type="http://schemas.openxmlformats.org/officeDocument/2006/relationships/oleObject" Target="../embeddings/Microsoft_Office_Excel_97-2003_Worksheet28.xls"/><Relationship Id="rId4" Type="http://schemas.openxmlformats.org/officeDocument/2006/relationships/oleObject" Target="../embeddings/Microsoft_Office_Excel_97-2003_Worksheet27.xls"/></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6.xml"/><Relationship Id="rId1" Type="http://schemas.openxmlformats.org/officeDocument/2006/relationships/vmlDrawing" Target="../drawings/vmlDrawing34.vml"/><Relationship Id="rId4" Type="http://schemas.openxmlformats.org/officeDocument/2006/relationships/oleObject" Target="../embeddings/Microsoft_Office_Excel_97-2003_Worksheet29.xls"/></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notesSlide" Target="../notesSlides/notesSlide67.xml"/><Relationship Id="rId1" Type="http://schemas.openxmlformats.org/officeDocument/2006/relationships/slideLayout" Target="../slideLayouts/slideLayout6.xml"/><Relationship Id="rId5" Type="http://schemas.openxmlformats.org/officeDocument/2006/relationships/image" Target="../media/image44.wmf"/><Relationship Id="rId4" Type="http://schemas.openxmlformats.org/officeDocument/2006/relationships/image" Target="../media/image43.wmf"/></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492125" y="3962400"/>
            <a:ext cx="8153400" cy="838200"/>
          </a:xfrm>
          <a:noFill/>
        </p:spPr>
        <p:txBody>
          <a:bodyPr lIns="90488" tIns="44450" rIns="90488" bIns="44450"/>
          <a:lstStyle/>
          <a:p>
            <a:pPr eaLnBrk="1" hangingPunct="1"/>
            <a:r>
              <a:rPr lang="en-US" sz="1400" smtClean="0">
                <a:solidFill>
                  <a:schemeClr val="tx1"/>
                </a:solidFill>
              </a:rPr>
              <a:t>Chapter Three</a:t>
            </a:r>
          </a:p>
        </p:txBody>
      </p:sp>
      <p:sp>
        <p:nvSpPr>
          <p:cNvPr id="38915" name="Rectangle 3"/>
          <p:cNvSpPr>
            <a:spLocks noChangeArrowheads="1"/>
          </p:cNvSpPr>
          <p:nvPr/>
        </p:nvSpPr>
        <p:spPr bwMode="auto">
          <a:xfrm>
            <a:off x="76200" y="152400"/>
            <a:ext cx="1371600" cy="1295400"/>
          </a:xfrm>
          <a:prstGeom prst="rect">
            <a:avLst/>
          </a:prstGeom>
          <a:noFill/>
          <a:ln w="12700">
            <a:noFill/>
            <a:miter lim="800000"/>
            <a:headEnd/>
            <a:tailEnd/>
          </a:ln>
        </p:spPr>
        <p:txBody>
          <a:bodyPr wrap="none" anchor="ctr"/>
          <a:lstStyle/>
          <a:p>
            <a:endParaRPr lang="en-US"/>
          </a:p>
        </p:txBody>
      </p:sp>
      <p:sp>
        <p:nvSpPr>
          <p:cNvPr id="38916" name="Text Box 4"/>
          <p:cNvSpPr txBox="1">
            <a:spLocks noChangeArrowheads="1"/>
          </p:cNvSpPr>
          <p:nvPr/>
        </p:nvSpPr>
        <p:spPr bwMode="auto">
          <a:xfrm>
            <a:off x="685800" y="1676400"/>
            <a:ext cx="7772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chemeClr val="accent1"/>
                </a:solidFill>
                <a:latin typeface="Verdana" pitchFamily="34" charset="0"/>
              </a:rPr>
              <a:t>Job-Order Costing</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lIns="90488" tIns="44450" rIns="90488" bIns="44450"/>
          <a:lstStyle/>
          <a:p>
            <a:pPr eaLnBrk="1" hangingPunct="1"/>
            <a:r>
              <a:rPr lang="en-US" smtClean="0"/>
              <a:t>Measuring Direct Labor Costs</a:t>
            </a:r>
          </a:p>
        </p:txBody>
      </p:sp>
      <p:graphicFrame>
        <p:nvGraphicFramePr>
          <p:cNvPr id="4098" name="Object 3"/>
          <p:cNvGraphicFramePr>
            <a:graphicFrameLocks/>
          </p:cNvGraphicFramePr>
          <p:nvPr/>
        </p:nvGraphicFramePr>
        <p:xfrm>
          <a:off x="914400" y="1506538"/>
          <a:ext cx="7691438" cy="5029200"/>
        </p:xfrm>
        <a:graphic>
          <a:graphicData uri="http://schemas.openxmlformats.org/presentationml/2006/ole">
            <p:oleObj spid="_x0000_s4098" name="Worksheet" r:id="rId4" imgW="4657601" imgH="3038583" progId="Excel.Sheet.8">
              <p:embed/>
            </p:oleObj>
          </a:graphicData>
        </a:graphic>
      </p:graphicFrame>
      <p:sp>
        <p:nvSpPr>
          <p:cNvPr id="4100" name="Line 4"/>
          <p:cNvSpPr>
            <a:spLocks noChangeShapeType="1"/>
          </p:cNvSpPr>
          <p:nvPr/>
        </p:nvSpPr>
        <p:spPr bwMode="auto">
          <a:xfrm>
            <a:off x="2825750" y="2409825"/>
            <a:ext cx="1663700" cy="0"/>
          </a:xfrm>
          <a:prstGeom prst="line">
            <a:avLst/>
          </a:prstGeom>
          <a:noFill/>
          <a:ln w="12700">
            <a:solidFill>
              <a:schemeClr val="tx1"/>
            </a:solidFill>
            <a:round/>
            <a:headEnd/>
            <a:tailEnd/>
          </a:ln>
        </p:spPr>
        <p:txBody>
          <a:bodyPr wrap="none" anchor="ctr"/>
          <a:lstStyle/>
          <a:p>
            <a:endParaRPr lang="en-US"/>
          </a:p>
        </p:txBody>
      </p:sp>
      <p:sp>
        <p:nvSpPr>
          <p:cNvPr id="4101" name="Line 5"/>
          <p:cNvSpPr>
            <a:spLocks noChangeShapeType="1"/>
          </p:cNvSpPr>
          <p:nvPr/>
        </p:nvSpPr>
        <p:spPr bwMode="auto">
          <a:xfrm>
            <a:off x="2292350" y="2730500"/>
            <a:ext cx="2197100" cy="0"/>
          </a:xfrm>
          <a:prstGeom prst="line">
            <a:avLst/>
          </a:prstGeom>
          <a:noFill/>
          <a:ln w="12700">
            <a:solidFill>
              <a:schemeClr val="tx1"/>
            </a:solidFill>
            <a:round/>
            <a:headEnd/>
            <a:tailEnd/>
          </a:ln>
        </p:spPr>
        <p:txBody>
          <a:bodyPr wrap="none" anchor="ctr"/>
          <a:lstStyle/>
          <a:p>
            <a:endParaRPr lang="en-US"/>
          </a:p>
        </p:txBody>
      </p:sp>
      <p:sp>
        <p:nvSpPr>
          <p:cNvPr id="4102" name="Line 6"/>
          <p:cNvSpPr>
            <a:spLocks noChangeShapeType="1"/>
          </p:cNvSpPr>
          <p:nvPr/>
        </p:nvSpPr>
        <p:spPr bwMode="auto">
          <a:xfrm>
            <a:off x="5645150" y="2390775"/>
            <a:ext cx="2654300" cy="0"/>
          </a:xfrm>
          <a:prstGeom prst="line">
            <a:avLst/>
          </a:prstGeom>
          <a:noFill/>
          <a:ln w="12700">
            <a:solidFill>
              <a:schemeClr val="tx1"/>
            </a:solidFill>
            <a:round/>
            <a:headEnd/>
            <a:tailEnd/>
          </a:ln>
        </p:spPr>
        <p:txBody>
          <a:bodyPr wrap="none" anchor="ctr"/>
          <a:lstStyle/>
          <a:p>
            <a:endParaRPr lang="en-US"/>
          </a:p>
        </p:txBody>
      </p:sp>
      <p:sp>
        <p:nvSpPr>
          <p:cNvPr id="4103" name="Line 7"/>
          <p:cNvSpPr>
            <a:spLocks noChangeShapeType="1"/>
          </p:cNvSpPr>
          <p:nvPr/>
        </p:nvSpPr>
        <p:spPr bwMode="auto">
          <a:xfrm>
            <a:off x="5797550" y="2730500"/>
            <a:ext cx="2501900" cy="0"/>
          </a:xfrm>
          <a:prstGeom prst="line">
            <a:avLst/>
          </a:prstGeom>
          <a:noFill/>
          <a:ln w="12700">
            <a:solidFill>
              <a:schemeClr val="tx1"/>
            </a:solidFill>
            <a:round/>
            <a:headEnd/>
            <a:tailEnd/>
          </a:ln>
        </p:spPr>
        <p:txBody>
          <a:bodyPr wrap="none" anchor="ctr"/>
          <a:lstStyle/>
          <a:p>
            <a:endParaRPr lang="en-US"/>
          </a:p>
        </p:txBody>
      </p:sp>
      <p:sp>
        <p:nvSpPr>
          <p:cNvPr id="4104" name="Line 8"/>
          <p:cNvSpPr>
            <a:spLocks noChangeShapeType="1"/>
          </p:cNvSpPr>
          <p:nvPr/>
        </p:nvSpPr>
        <p:spPr bwMode="auto">
          <a:xfrm>
            <a:off x="2368550" y="6248400"/>
            <a:ext cx="2959100" cy="0"/>
          </a:xfrm>
          <a:prstGeom prst="line">
            <a:avLst/>
          </a:prstGeom>
          <a:noFill/>
          <a:ln w="12700">
            <a:solidFill>
              <a:schemeClr val="tx1"/>
            </a:solidFill>
            <a:round/>
            <a:headEnd/>
            <a:tailEnd/>
          </a:ln>
        </p:spPr>
        <p:txBody>
          <a:bodyPr wrap="none" anchor="ctr"/>
          <a:lstStyle/>
          <a:p>
            <a:endParaRPr lang="en-US"/>
          </a:p>
        </p:txBody>
      </p:sp>
      <p:grpSp>
        <p:nvGrpSpPr>
          <p:cNvPr id="4105" name="Group 9"/>
          <p:cNvGrpSpPr>
            <a:grpSpLocks/>
          </p:cNvGrpSpPr>
          <p:nvPr/>
        </p:nvGrpSpPr>
        <p:grpSpPr bwMode="auto">
          <a:xfrm>
            <a:off x="8158163" y="90488"/>
            <a:ext cx="681037" cy="976312"/>
            <a:chOff x="4714" y="57"/>
            <a:chExt cx="611" cy="700"/>
          </a:xfrm>
        </p:grpSpPr>
        <p:sp>
          <p:nvSpPr>
            <p:cNvPr id="4106" name="Freeform 10"/>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4107" name="Freeform 11"/>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4108" name="Freeform 12"/>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4109" name="Freeform 13"/>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4110" name="Freeform 14"/>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4111" name="Freeform 15"/>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noFill/>
        </p:spPr>
        <p:txBody>
          <a:bodyPr lIns="90488" tIns="44450" rIns="90488" bIns="44450"/>
          <a:lstStyle/>
          <a:p>
            <a:pPr eaLnBrk="1" hangingPunct="1"/>
            <a:r>
              <a:rPr lang="en-US" smtClean="0"/>
              <a:t>Job-Order Cost Accounting</a:t>
            </a:r>
          </a:p>
        </p:txBody>
      </p:sp>
      <p:graphicFrame>
        <p:nvGraphicFramePr>
          <p:cNvPr id="5122" name="Object 3"/>
          <p:cNvGraphicFramePr>
            <a:graphicFrameLocks/>
          </p:cNvGraphicFramePr>
          <p:nvPr/>
        </p:nvGraphicFramePr>
        <p:xfrm>
          <a:off x="838200" y="1438275"/>
          <a:ext cx="7758113" cy="4821238"/>
        </p:xfrm>
        <a:graphic>
          <a:graphicData uri="http://schemas.openxmlformats.org/presentationml/2006/ole">
            <p:oleObj spid="_x0000_s5122" name="Worksheet" r:id="rId4" imgW="4667354" imgH="2981322" progId="Excel.Sheet.8">
              <p:embed/>
            </p:oleObj>
          </a:graphicData>
        </a:graphic>
      </p:graphicFrame>
      <p:sp>
        <p:nvSpPr>
          <p:cNvPr id="5124" name="Line 4"/>
          <p:cNvSpPr>
            <a:spLocks noChangeShapeType="1"/>
          </p:cNvSpPr>
          <p:nvPr/>
        </p:nvSpPr>
        <p:spPr bwMode="auto">
          <a:xfrm>
            <a:off x="2444750" y="2209800"/>
            <a:ext cx="1739900" cy="0"/>
          </a:xfrm>
          <a:prstGeom prst="line">
            <a:avLst/>
          </a:prstGeom>
          <a:noFill/>
          <a:ln w="12700">
            <a:solidFill>
              <a:schemeClr val="tx2"/>
            </a:solidFill>
            <a:round/>
            <a:headEnd/>
            <a:tailEnd/>
          </a:ln>
        </p:spPr>
        <p:txBody>
          <a:bodyPr wrap="none" anchor="ctr"/>
          <a:lstStyle/>
          <a:p>
            <a:endParaRPr lang="en-US"/>
          </a:p>
        </p:txBody>
      </p:sp>
      <p:sp>
        <p:nvSpPr>
          <p:cNvPr id="5125" name="Line 5"/>
          <p:cNvSpPr>
            <a:spLocks noChangeShapeType="1"/>
          </p:cNvSpPr>
          <p:nvPr/>
        </p:nvSpPr>
        <p:spPr bwMode="auto">
          <a:xfrm>
            <a:off x="2444750" y="2722563"/>
            <a:ext cx="1739900" cy="0"/>
          </a:xfrm>
          <a:prstGeom prst="line">
            <a:avLst/>
          </a:prstGeom>
          <a:noFill/>
          <a:ln w="12700">
            <a:solidFill>
              <a:schemeClr val="tx2"/>
            </a:solidFill>
            <a:round/>
            <a:headEnd/>
            <a:tailEnd/>
          </a:ln>
        </p:spPr>
        <p:txBody>
          <a:bodyPr wrap="none" anchor="ctr"/>
          <a:lstStyle/>
          <a:p>
            <a:endParaRPr lang="en-US"/>
          </a:p>
        </p:txBody>
      </p:sp>
      <p:sp>
        <p:nvSpPr>
          <p:cNvPr id="5126" name="Line 6"/>
          <p:cNvSpPr>
            <a:spLocks noChangeShapeType="1"/>
          </p:cNvSpPr>
          <p:nvPr/>
        </p:nvSpPr>
        <p:spPr bwMode="auto">
          <a:xfrm>
            <a:off x="1682750" y="2992438"/>
            <a:ext cx="2501900" cy="0"/>
          </a:xfrm>
          <a:prstGeom prst="line">
            <a:avLst/>
          </a:prstGeom>
          <a:noFill/>
          <a:ln w="12700">
            <a:solidFill>
              <a:schemeClr val="tx2"/>
            </a:solidFill>
            <a:round/>
            <a:headEnd/>
            <a:tailEnd/>
          </a:ln>
        </p:spPr>
        <p:txBody>
          <a:bodyPr wrap="none" anchor="ctr"/>
          <a:lstStyle/>
          <a:p>
            <a:endParaRPr lang="en-US"/>
          </a:p>
        </p:txBody>
      </p:sp>
      <p:sp>
        <p:nvSpPr>
          <p:cNvPr id="5127" name="Line 7"/>
          <p:cNvSpPr>
            <a:spLocks noChangeShapeType="1"/>
          </p:cNvSpPr>
          <p:nvPr/>
        </p:nvSpPr>
        <p:spPr bwMode="auto">
          <a:xfrm>
            <a:off x="6178550" y="2195513"/>
            <a:ext cx="2120900" cy="0"/>
          </a:xfrm>
          <a:prstGeom prst="line">
            <a:avLst/>
          </a:prstGeom>
          <a:noFill/>
          <a:ln w="12700">
            <a:solidFill>
              <a:schemeClr val="tx2"/>
            </a:solidFill>
            <a:round/>
            <a:headEnd/>
            <a:tailEnd/>
          </a:ln>
        </p:spPr>
        <p:txBody>
          <a:bodyPr wrap="none" anchor="ctr"/>
          <a:lstStyle/>
          <a:p>
            <a:endParaRPr lang="en-US"/>
          </a:p>
        </p:txBody>
      </p:sp>
      <p:sp>
        <p:nvSpPr>
          <p:cNvPr id="5128" name="Line 8"/>
          <p:cNvSpPr>
            <a:spLocks noChangeShapeType="1"/>
          </p:cNvSpPr>
          <p:nvPr/>
        </p:nvSpPr>
        <p:spPr bwMode="auto">
          <a:xfrm>
            <a:off x="6407150" y="2459038"/>
            <a:ext cx="1892300" cy="0"/>
          </a:xfrm>
          <a:prstGeom prst="line">
            <a:avLst/>
          </a:prstGeom>
          <a:noFill/>
          <a:ln w="12700">
            <a:solidFill>
              <a:schemeClr val="tx2"/>
            </a:solidFill>
            <a:round/>
            <a:headEnd/>
            <a:tailEnd/>
          </a:ln>
        </p:spPr>
        <p:txBody>
          <a:bodyPr wrap="none" anchor="ctr"/>
          <a:lstStyle/>
          <a:p>
            <a:endParaRPr lang="en-US"/>
          </a:p>
        </p:txBody>
      </p:sp>
      <p:sp>
        <p:nvSpPr>
          <p:cNvPr id="5129" name="Line 9"/>
          <p:cNvSpPr>
            <a:spLocks noChangeShapeType="1"/>
          </p:cNvSpPr>
          <p:nvPr/>
        </p:nvSpPr>
        <p:spPr bwMode="auto">
          <a:xfrm>
            <a:off x="6483350" y="2722563"/>
            <a:ext cx="1816100" cy="0"/>
          </a:xfrm>
          <a:prstGeom prst="line">
            <a:avLst/>
          </a:prstGeom>
          <a:noFill/>
          <a:ln w="12700">
            <a:solidFill>
              <a:schemeClr val="tx2"/>
            </a:solidFill>
            <a:round/>
            <a:headEnd/>
            <a:tailEnd/>
          </a:ln>
        </p:spPr>
        <p:txBody>
          <a:bodyPr wrap="none" anchor="ctr"/>
          <a:lstStyle/>
          <a:p>
            <a:endParaRPr lang="en-US"/>
          </a:p>
        </p:txBody>
      </p:sp>
      <p:grpSp>
        <p:nvGrpSpPr>
          <p:cNvPr id="5130" name="Group 10"/>
          <p:cNvGrpSpPr>
            <a:grpSpLocks/>
          </p:cNvGrpSpPr>
          <p:nvPr/>
        </p:nvGrpSpPr>
        <p:grpSpPr bwMode="auto">
          <a:xfrm>
            <a:off x="8158163" y="90488"/>
            <a:ext cx="681037" cy="976312"/>
            <a:chOff x="4714" y="57"/>
            <a:chExt cx="611" cy="700"/>
          </a:xfrm>
        </p:grpSpPr>
        <p:sp>
          <p:nvSpPr>
            <p:cNvPr id="5131" name="Freeform 11"/>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5132" name="Freeform 12"/>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5133" name="Freeform 13"/>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5134" name="Freeform 14"/>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5135" name="Freeform 15"/>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5136" name="Freeform 16"/>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Why Use an Allocation Base?</a:t>
            </a:r>
          </a:p>
        </p:txBody>
      </p:sp>
      <p:sp>
        <p:nvSpPr>
          <p:cNvPr id="333827" name="Text Box 3"/>
          <p:cNvSpPr txBox="1">
            <a:spLocks noChangeArrowheads="1"/>
          </p:cNvSpPr>
          <p:nvPr/>
        </p:nvSpPr>
        <p:spPr bwMode="auto">
          <a:xfrm>
            <a:off x="533400" y="1219200"/>
            <a:ext cx="8153400" cy="1997075"/>
          </a:xfrm>
          <a:prstGeom prst="rect">
            <a:avLst/>
          </a:prstGeom>
          <a:solidFill>
            <a:schemeClr val="accent1"/>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500" dirty="0">
                <a:solidFill>
                  <a:srgbClr val="FFFFFF"/>
                </a:solidFill>
                <a:effectLst>
                  <a:outerShdw blurRad="38100" dist="38100" dir="2700000" algn="tl">
                    <a:srgbClr val="000000"/>
                  </a:outerShdw>
                </a:effectLst>
                <a:latin typeface="Verdana" pitchFamily="34" charset="0"/>
              </a:rPr>
              <a:t>Manufacturing overhead is applied to jobs that are in process. An allocation </a:t>
            </a:r>
            <a:r>
              <a:rPr lang="en-US" sz="2500" dirty="0">
                <a:solidFill>
                  <a:srgbClr val="FFFFFF"/>
                </a:solidFill>
                <a:effectLst>
                  <a:outerShdw blurRad="38100" dist="38100" dir="2700000" algn="tl">
                    <a:srgbClr val="000000"/>
                  </a:outerShdw>
                </a:effectLst>
                <a:latin typeface="Verdana" pitchFamily="34" charset="0"/>
              </a:rPr>
              <a:t>base is a measure, </a:t>
            </a:r>
            <a:r>
              <a:rPr lang="en-US" sz="2500" dirty="0">
                <a:solidFill>
                  <a:srgbClr val="FFFFFF"/>
                </a:solidFill>
                <a:effectLst>
                  <a:outerShdw blurRad="38100" dist="38100" dir="2700000" algn="tl">
                    <a:srgbClr val="000000"/>
                  </a:outerShdw>
                </a:effectLst>
                <a:latin typeface="Verdana" pitchFamily="34" charset="0"/>
              </a:rPr>
              <a:t>such as direct labor hours, direct labor dollars, or machine hours, is used to assign manufacturing overhead to individual jobs.</a:t>
            </a:r>
          </a:p>
        </p:txBody>
      </p:sp>
      <p:sp>
        <p:nvSpPr>
          <p:cNvPr id="333828" name="Text Box 4"/>
          <p:cNvSpPr txBox="1">
            <a:spLocks noChangeArrowheads="1"/>
          </p:cNvSpPr>
          <p:nvPr/>
        </p:nvSpPr>
        <p:spPr bwMode="auto">
          <a:xfrm>
            <a:off x="457200" y="3657600"/>
            <a:ext cx="8229600" cy="3000375"/>
          </a:xfrm>
          <a:prstGeom prst="rect">
            <a:avLst/>
          </a:prstGeom>
          <a:solidFill>
            <a:schemeClr val="folHlink"/>
          </a:solidFill>
          <a:ln w="9525">
            <a:noFill/>
            <a:miter lim="800000"/>
            <a:headEnd/>
            <a:tailEnd/>
          </a:ln>
        </p:spPr>
        <p:txBody>
          <a:bodyPr>
            <a:spAutoFit/>
          </a:bodyPr>
          <a:lstStyle/>
          <a:p>
            <a:pPr marL="457200" indent="-457200">
              <a:spcBef>
                <a:spcPct val="50000"/>
              </a:spcBef>
            </a:pPr>
            <a:r>
              <a:rPr lang="en-US" sz="1800">
                <a:latin typeface="Verdana" pitchFamily="34" charset="0"/>
              </a:rPr>
              <a:t>We use an allocation base because:</a:t>
            </a:r>
          </a:p>
          <a:p>
            <a:pPr marL="457200" indent="-457200">
              <a:spcBef>
                <a:spcPct val="50000"/>
              </a:spcBef>
              <a:buFontTx/>
              <a:buAutoNum type="arabicPeriod"/>
            </a:pPr>
            <a:r>
              <a:rPr lang="en-US" sz="1800">
                <a:latin typeface="Verdana" pitchFamily="34" charset="0"/>
              </a:rPr>
              <a:t>MOH is an indirect cost. It is impossible or difficult to trace overhead costs to particular jobs.</a:t>
            </a:r>
          </a:p>
          <a:p>
            <a:pPr marL="457200" indent="-457200">
              <a:spcBef>
                <a:spcPct val="50000"/>
              </a:spcBef>
              <a:buFontTx/>
              <a:buAutoNum type="arabicPeriod"/>
            </a:pPr>
            <a:r>
              <a:rPr lang="en-US" sz="1800">
                <a:latin typeface="Verdana" pitchFamily="34" charset="0"/>
              </a:rPr>
              <a:t>Manufacturing overhead consists of many different items ranging from the grease used in machines to production manager’s salary. Some of them are variable Overhead costs and some are fixed overhead costs.</a:t>
            </a:r>
          </a:p>
          <a:p>
            <a:pPr marL="457200" indent="-457200">
              <a:spcBef>
                <a:spcPct val="50000"/>
              </a:spcBef>
              <a:buFontTx/>
              <a:buAutoNum type="arabicPeriod"/>
            </a:pPr>
            <a:r>
              <a:rPr lang="en-US" sz="1800">
                <a:latin typeface="Verdana" pitchFamily="34" charset="0"/>
              </a:rPr>
              <a:t>Many types of manufacturing overhead costs are fixed even though output fluctuates during the period.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3828"/>
                                        </p:tgtEl>
                                        <p:attrNameLst>
                                          <p:attrName>style.visibility</p:attrName>
                                        </p:attrNameLst>
                                      </p:cBhvr>
                                      <p:to>
                                        <p:strVal val="visible"/>
                                      </p:to>
                                    </p:set>
                                    <p:animEffect transition="in" filter="strips(downRight)">
                                      <p:cBhvr>
                                        <p:cTn id="7" dur="500"/>
                                        <p:tgtEl>
                                          <p:spTgt spid="333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body" idx="1"/>
          </p:nvPr>
        </p:nvSpPr>
        <p:spPr>
          <a:xfrm>
            <a:off x="457200" y="1295400"/>
            <a:ext cx="8229600" cy="1866900"/>
          </a:xfrm>
          <a:noFill/>
        </p:spPr>
        <p:txBody>
          <a:bodyPr lIns="90488" tIns="44450" rIns="90488" bIns="44450"/>
          <a:lstStyle/>
          <a:p>
            <a:pPr algn="ctr" eaLnBrk="1" hangingPunct="1">
              <a:buFont typeface="Times" pitchFamily="34" charset="0"/>
              <a:buNone/>
            </a:pPr>
            <a:r>
              <a:rPr lang="en-US" b="1" smtClean="0"/>
              <a:t>   The predetermined overhead rate </a:t>
            </a:r>
            <a:r>
              <a:rPr lang="en-US" b="1" smtClean="0">
                <a:solidFill>
                  <a:schemeClr val="accent1"/>
                </a:solidFill>
              </a:rPr>
              <a:t>(</a:t>
            </a:r>
            <a:r>
              <a:rPr lang="en-US" b="1" i="1" smtClean="0">
                <a:solidFill>
                  <a:schemeClr val="accent1"/>
                </a:solidFill>
              </a:rPr>
              <a:t>POHR</a:t>
            </a:r>
            <a:r>
              <a:rPr lang="en-US" b="1" smtClean="0">
                <a:solidFill>
                  <a:schemeClr val="accent1"/>
                </a:solidFill>
              </a:rPr>
              <a:t>)</a:t>
            </a:r>
            <a:r>
              <a:rPr lang="en-US" b="1" smtClean="0"/>
              <a:t> used to apply overhead to jobs is determined before the period begins.</a:t>
            </a:r>
          </a:p>
        </p:txBody>
      </p:sp>
      <p:sp>
        <p:nvSpPr>
          <p:cNvPr id="46083" name="Rectangle 1027"/>
          <p:cNvSpPr>
            <a:spLocks noGrp="1" noChangeArrowheads="1"/>
          </p:cNvSpPr>
          <p:nvPr>
            <p:ph type="title"/>
          </p:nvPr>
        </p:nvSpPr>
        <p:spPr>
          <a:noFill/>
        </p:spPr>
        <p:txBody>
          <a:bodyPr lIns="90488" tIns="44450" rIns="90488" bIns="44450"/>
          <a:lstStyle/>
          <a:p>
            <a:pPr eaLnBrk="1" hangingPunct="1"/>
            <a:r>
              <a:rPr lang="en-US" smtClean="0"/>
              <a:t>Manufacturing Overhead Application</a:t>
            </a:r>
          </a:p>
        </p:txBody>
      </p:sp>
      <p:grpSp>
        <p:nvGrpSpPr>
          <p:cNvPr id="46084" name="Group 1028"/>
          <p:cNvGrpSpPr>
            <a:grpSpLocks/>
          </p:cNvGrpSpPr>
          <p:nvPr/>
        </p:nvGrpSpPr>
        <p:grpSpPr bwMode="auto">
          <a:xfrm>
            <a:off x="1190625" y="3048000"/>
            <a:ext cx="6985000" cy="1574800"/>
            <a:chOff x="798" y="2016"/>
            <a:chExt cx="4400" cy="992"/>
          </a:xfrm>
        </p:grpSpPr>
        <p:sp>
          <p:nvSpPr>
            <p:cNvPr id="335877" name="Rectangle 1029"/>
            <p:cNvSpPr>
              <a:spLocks noChangeArrowheads="1"/>
            </p:cNvSpPr>
            <p:nvPr/>
          </p:nvSpPr>
          <p:spPr bwMode="auto">
            <a:xfrm>
              <a:off x="798" y="2016"/>
              <a:ext cx="4400" cy="992"/>
            </a:xfrm>
            <a:prstGeom prst="rect">
              <a:avLst/>
            </a:prstGeom>
            <a:solidFill>
              <a:schemeClr val="hlink"/>
            </a:solidFill>
            <a:ln w="12700">
              <a:noFill/>
              <a:miter lim="800000"/>
              <a:headEnd/>
              <a:tailEnd/>
            </a:ln>
            <a:effectLst>
              <a:outerShdw dist="107763" dir="2700000" algn="ctr" rotWithShape="0">
                <a:schemeClr val="bg2"/>
              </a:outerShdw>
            </a:effectLst>
          </p:spPr>
          <p:txBody>
            <a:bodyPr wrap="none" anchor="ctr"/>
            <a:lstStyle/>
            <a:p>
              <a:pPr>
                <a:defRPr/>
              </a:pPr>
              <a:endParaRPr lang="en-US"/>
            </a:p>
          </p:txBody>
        </p:sp>
        <p:sp>
          <p:nvSpPr>
            <p:cNvPr id="46089" name="Rectangle 1030"/>
            <p:cNvSpPr>
              <a:spLocks noChangeArrowheads="1"/>
            </p:cNvSpPr>
            <p:nvPr/>
          </p:nvSpPr>
          <p:spPr bwMode="auto">
            <a:xfrm>
              <a:off x="2060" y="2084"/>
              <a:ext cx="3028" cy="420"/>
            </a:xfrm>
            <a:prstGeom prst="rect">
              <a:avLst/>
            </a:prstGeom>
            <a:noFill/>
            <a:ln w="12700">
              <a:noFill/>
              <a:miter lim="800000"/>
              <a:headEnd/>
              <a:tailEnd/>
            </a:ln>
          </p:spPr>
          <p:txBody>
            <a:bodyPr wrap="none" lIns="90488" tIns="44450" rIns="90488" bIns="44450">
              <a:spAutoFit/>
            </a:bodyPr>
            <a:lstStyle/>
            <a:p>
              <a:pPr algn="ctr" eaLnBrk="1" hangingPunct="1">
                <a:lnSpc>
                  <a:spcPct val="90000"/>
                </a:lnSpc>
              </a:pPr>
              <a:r>
                <a:rPr lang="en-US" sz="2100" b="1">
                  <a:solidFill>
                    <a:srgbClr val="FFFFFF"/>
                  </a:solidFill>
                </a:rPr>
                <a:t>Estimated total manufacturing</a:t>
              </a:r>
              <a:br>
                <a:rPr lang="en-US" sz="2100" b="1">
                  <a:solidFill>
                    <a:srgbClr val="FFFFFF"/>
                  </a:solidFill>
                </a:rPr>
              </a:br>
              <a:r>
                <a:rPr lang="en-US" sz="2100" b="1">
                  <a:solidFill>
                    <a:srgbClr val="FFFFFF"/>
                  </a:solidFill>
                </a:rPr>
                <a:t>overhead cost for the coming period</a:t>
              </a:r>
            </a:p>
          </p:txBody>
        </p:sp>
        <p:sp>
          <p:nvSpPr>
            <p:cNvPr id="46090" name="Rectangle 1031"/>
            <p:cNvSpPr>
              <a:spLocks noChangeArrowheads="1"/>
            </p:cNvSpPr>
            <p:nvPr/>
          </p:nvSpPr>
          <p:spPr bwMode="auto">
            <a:xfrm>
              <a:off x="2025" y="2527"/>
              <a:ext cx="3104" cy="420"/>
            </a:xfrm>
            <a:prstGeom prst="rect">
              <a:avLst/>
            </a:prstGeom>
            <a:noFill/>
            <a:ln w="12700">
              <a:noFill/>
              <a:miter lim="800000"/>
              <a:headEnd/>
              <a:tailEnd/>
            </a:ln>
          </p:spPr>
          <p:txBody>
            <a:bodyPr wrap="none" lIns="90488" tIns="44450" rIns="90488" bIns="44450">
              <a:spAutoFit/>
            </a:bodyPr>
            <a:lstStyle/>
            <a:p>
              <a:pPr algn="ctr" eaLnBrk="1" hangingPunct="1">
                <a:lnSpc>
                  <a:spcPct val="90000"/>
                </a:lnSpc>
              </a:pPr>
              <a:r>
                <a:rPr lang="en-US" sz="2100" b="1">
                  <a:solidFill>
                    <a:srgbClr val="FFFFFF"/>
                  </a:solidFill>
                </a:rPr>
                <a:t>Estimated total units in the</a:t>
              </a:r>
              <a:br>
                <a:rPr lang="en-US" sz="2100" b="1">
                  <a:solidFill>
                    <a:srgbClr val="FFFFFF"/>
                  </a:solidFill>
                </a:rPr>
              </a:br>
              <a:r>
                <a:rPr lang="en-US" sz="2100" b="1">
                  <a:solidFill>
                    <a:srgbClr val="FFFFFF"/>
                  </a:solidFill>
                </a:rPr>
                <a:t>allocation base for the coming period</a:t>
              </a:r>
            </a:p>
          </p:txBody>
        </p:sp>
        <p:sp>
          <p:nvSpPr>
            <p:cNvPr id="46091" name="Rectangle 1032"/>
            <p:cNvSpPr>
              <a:spLocks noChangeArrowheads="1"/>
            </p:cNvSpPr>
            <p:nvPr/>
          </p:nvSpPr>
          <p:spPr bwMode="auto">
            <a:xfrm>
              <a:off x="1031" y="2345"/>
              <a:ext cx="958" cy="286"/>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b="1">
                  <a:solidFill>
                    <a:srgbClr val="FFFFFF"/>
                  </a:solidFill>
                </a:rPr>
                <a:t>POHR  =</a:t>
              </a:r>
            </a:p>
          </p:txBody>
        </p:sp>
        <p:sp>
          <p:nvSpPr>
            <p:cNvPr id="46092" name="Line 1033"/>
            <p:cNvSpPr>
              <a:spLocks noChangeShapeType="1"/>
            </p:cNvSpPr>
            <p:nvPr/>
          </p:nvSpPr>
          <p:spPr bwMode="auto">
            <a:xfrm>
              <a:off x="2094" y="2488"/>
              <a:ext cx="2960" cy="0"/>
            </a:xfrm>
            <a:prstGeom prst="line">
              <a:avLst/>
            </a:prstGeom>
            <a:noFill/>
            <a:ln w="25400">
              <a:noFill/>
              <a:round/>
              <a:headEnd/>
              <a:tailEnd/>
            </a:ln>
          </p:spPr>
          <p:txBody>
            <a:bodyPr wrap="none" anchor="ctr"/>
            <a:lstStyle/>
            <a:p>
              <a:endParaRPr lang="en-US"/>
            </a:p>
          </p:txBody>
        </p:sp>
        <p:sp>
          <p:nvSpPr>
            <p:cNvPr id="46093" name="Line 1034"/>
            <p:cNvSpPr>
              <a:spLocks noChangeShapeType="1"/>
            </p:cNvSpPr>
            <p:nvPr/>
          </p:nvSpPr>
          <p:spPr bwMode="auto">
            <a:xfrm>
              <a:off x="2064" y="2496"/>
              <a:ext cx="3024" cy="0"/>
            </a:xfrm>
            <a:prstGeom prst="line">
              <a:avLst/>
            </a:prstGeom>
            <a:noFill/>
            <a:ln w="28575">
              <a:solidFill>
                <a:srgbClr val="663300"/>
              </a:solidFill>
              <a:round/>
              <a:headEnd/>
              <a:tailEnd/>
            </a:ln>
          </p:spPr>
          <p:txBody>
            <a:bodyPr/>
            <a:lstStyle/>
            <a:p>
              <a:endParaRPr lang="en-US"/>
            </a:p>
          </p:txBody>
        </p:sp>
      </p:grpSp>
      <p:grpSp>
        <p:nvGrpSpPr>
          <p:cNvPr id="46085" name="Group 1035"/>
          <p:cNvGrpSpPr>
            <a:grpSpLocks/>
          </p:cNvGrpSpPr>
          <p:nvPr/>
        </p:nvGrpSpPr>
        <p:grpSpPr bwMode="auto">
          <a:xfrm>
            <a:off x="838200" y="4495800"/>
            <a:ext cx="5410200" cy="1663700"/>
            <a:chOff x="576" y="2928"/>
            <a:chExt cx="3408" cy="1048"/>
          </a:xfrm>
        </p:grpSpPr>
        <p:sp>
          <p:nvSpPr>
            <p:cNvPr id="335884" name="Rectangle 1036"/>
            <p:cNvSpPr>
              <a:spLocks noChangeArrowheads="1"/>
            </p:cNvSpPr>
            <p:nvPr/>
          </p:nvSpPr>
          <p:spPr bwMode="auto">
            <a:xfrm>
              <a:off x="576" y="3249"/>
              <a:ext cx="2496" cy="727"/>
            </a:xfrm>
            <a:prstGeom prst="rect">
              <a:avLst/>
            </a:prstGeom>
            <a:solidFill>
              <a:schemeClr val="folHlink"/>
            </a:solidFill>
            <a:ln w="12700">
              <a:solidFill>
                <a:schemeClr val="tx1"/>
              </a:solid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300" b="1">
                  <a:solidFill>
                    <a:schemeClr val="bg2"/>
                  </a:solidFill>
                </a:rPr>
                <a:t>Ideally, the allocation base is a cost driver that causes overhead.</a:t>
              </a:r>
            </a:p>
          </p:txBody>
        </p:sp>
        <p:sp>
          <p:nvSpPr>
            <p:cNvPr id="335885" name="Freeform 1037"/>
            <p:cNvSpPr>
              <a:spLocks/>
            </p:cNvSpPr>
            <p:nvPr/>
          </p:nvSpPr>
          <p:spPr bwMode="auto">
            <a:xfrm>
              <a:off x="3024" y="2928"/>
              <a:ext cx="960" cy="720"/>
            </a:xfrm>
            <a:custGeom>
              <a:avLst/>
              <a:gdLst/>
              <a:ahLst/>
              <a:cxnLst>
                <a:cxn ang="0">
                  <a:pos x="13047" y="2175"/>
                </a:cxn>
                <a:cxn ang="0">
                  <a:pos x="12939" y="2638"/>
                </a:cxn>
                <a:cxn ang="0">
                  <a:pos x="12778" y="3371"/>
                </a:cxn>
                <a:cxn ang="0">
                  <a:pos x="12499" y="4117"/>
                </a:cxn>
                <a:cxn ang="0">
                  <a:pos x="12134" y="4849"/>
                </a:cxn>
                <a:cxn ang="0">
                  <a:pos x="11671" y="5534"/>
                </a:cxn>
                <a:cxn ang="0">
                  <a:pos x="11096" y="6193"/>
                </a:cxn>
                <a:cxn ang="0">
                  <a:pos x="10487" y="6841"/>
                </a:cxn>
                <a:cxn ang="0">
                  <a:pos x="9720" y="7452"/>
                </a:cxn>
                <a:cxn ang="0">
                  <a:pos x="8903" y="8003"/>
                </a:cxn>
                <a:cxn ang="0">
                  <a:pos x="8011" y="8503"/>
                </a:cxn>
                <a:cxn ang="0">
                  <a:pos x="7074" y="8941"/>
                </a:cxn>
                <a:cxn ang="0">
                  <a:pos x="6073" y="9358"/>
                </a:cxn>
                <a:cxn ang="0">
                  <a:pos x="5001" y="9712"/>
                </a:cxn>
                <a:cxn ang="0">
                  <a:pos x="3904" y="9981"/>
                </a:cxn>
                <a:cxn ang="0">
                  <a:pos x="2757" y="10202"/>
                </a:cxn>
                <a:cxn ang="0">
                  <a:pos x="1598" y="10360"/>
                </a:cxn>
                <a:cxn ang="0">
                  <a:pos x="392" y="10469"/>
                </a:cxn>
                <a:cxn ang="0">
                  <a:pos x="0" y="10469"/>
                </a:cxn>
                <a:cxn ang="0">
                  <a:pos x="1537" y="10275"/>
                </a:cxn>
                <a:cxn ang="0">
                  <a:pos x="2537" y="10055"/>
                </a:cxn>
                <a:cxn ang="0">
                  <a:pos x="3512" y="9736"/>
                </a:cxn>
                <a:cxn ang="0">
                  <a:pos x="4416" y="9322"/>
                </a:cxn>
                <a:cxn ang="0">
                  <a:pos x="5270" y="8869"/>
                </a:cxn>
                <a:cxn ang="0">
                  <a:pos x="6110" y="8320"/>
                </a:cxn>
                <a:cxn ang="0">
                  <a:pos x="6854" y="7721"/>
                </a:cxn>
                <a:cxn ang="0">
                  <a:pos x="7513" y="7050"/>
                </a:cxn>
                <a:cxn ang="0">
                  <a:pos x="8073" y="6315"/>
                </a:cxn>
                <a:cxn ang="0">
                  <a:pos x="8598" y="5534"/>
                </a:cxn>
                <a:cxn ang="0">
                  <a:pos x="8987" y="4726"/>
                </a:cxn>
                <a:cxn ang="0">
                  <a:pos x="9280" y="3884"/>
                </a:cxn>
                <a:cxn ang="0">
                  <a:pos x="9475" y="3053"/>
                </a:cxn>
                <a:cxn ang="0">
                  <a:pos x="9586" y="2175"/>
                </a:cxn>
                <a:cxn ang="0">
                  <a:pos x="7903" y="2150"/>
                </a:cxn>
                <a:cxn ang="0">
                  <a:pos x="11293" y="0"/>
                </a:cxn>
                <a:cxn ang="0">
                  <a:pos x="14694" y="2150"/>
                </a:cxn>
                <a:cxn ang="0">
                  <a:pos x="13047" y="2175"/>
                </a:cxn>
              </a:cxnLst>
              <a:rect l="0" t="0" r="r" b="b"/>
              <a:pathLst>
                <a:path w="14694" h="10469">
                  <a:moveTo>
                    <a:pt x="13047" y="2175"/>
                  </a:moveTo>
                  <a:lnTo>
                    <a:pt x="12939" y="2638"/>
                  </a:lnTo>
                  <a:lnTo>
                    <a:pt x="12778" y="3371"/>
                  </a:lnTo>
                  <a:lnTo>
                    <a:pt x="12499" y="4117"/>
                  </a:lnTo>
                  <a:lnTo>
                    <a:pt x="12134" y="4849"/>
                  </a:lnTo>
                  <a:lnTo>
                    <a:pt x="11671" y="5534"/>
                  </a:lnTo>
                  <a:lnTo>
                    <a:pt x="11096" y="6193"/>
                  </a:lnTo>
                  <a:lnTo>
                    <a:pt x="10487" y="6841"/>
                  </a:lnTo>
                  <a:lnTo>
                    <a:pt x="9720" y="7452"/>
                  </a:lnTo>
                  <a:lnTo>
                    <a:pt x="8903" y="8003"/>
                  </a:lnTo>
                  <a:lnTo>
                    <a:pt x="8011" y="8503"/>
                  </a:lnTo>
                  <a:lnTo>
                    <a:pt x="7074" y="8941"/>
                  </a:lnTo>
                  <a:lnTo>
                    <a:pt x="6073" y="9358"/>
                  </a:lnTo>
                  <a:lnTo>
                    <a:pt x="5001" y="9712"/>
                  </a:lnTo>
                  <a:lnTo>
                    <a:pt x="3904" y="9981"/>
                  </a:lnTo>
                  <a:lnTo>
                    <a:pt x="2757" y="10202"/>
                  </a:lnTo>
                  <a:lnTo>
                    <a:pt x="1598" y="10360"/>
                  </a:lnTo>
                  <a:lnTo>
                    <a:pt x="392" y="10469"/>
                  </a:lnTo>
                  <a:lnTo>
                    <a:pt x="0" y="10469"/>
                  </a:lnTo>
                  <a:lnTo>
                    <a:pt x="1537" y="10275"/>
                  </a:lnTo>
                  <a:lnTo>
                    <a:pt x="2537" y="10055"/>
                  </a:lnTo>
                  <a:lnTo>
                    <a:pt x="3512" y="9736"/>
                  </a:lnTo>
                  <a:lnTo>
                    <a:pt x="4416" y="9322"/>
                  </a:lnTo>
                  <a:lnTo>
                    <a:pt x="5270" y="8869"/>
                  </a:lnTo>
                  <a:lnTo>
                    <a:pt x="6110" y="8320"/>
                  </a:lnTo>
                  <a:lnTo>
                    <a:pt x="6854" y="7721"/>
                  </a:lnTo>
                  <a:lnTo>
                    <a:pt x="7513" y="7050"/>
                  </a:lnTo>
                  <a:lnTo>
                    <a:pt x="8073" y="6315"/>
                  </a:lnTo>
                  <a:lnTo>
                    <a:pt x="8598" y="5534"/>
                  </a:lnTo>
                  <a:lnTo>
                    <a:pt x="8987" y="4726"/>
                  </a:lnTo>
                  <a:lnTo>
                    <a:pt x="9280" y="3884"/>
                  </a:lnTo>
                  <a:lnTo>
                    <a:pt x="9475" y="3053"/>
                  </a:lnTo>
                  <a:lnTo>
                    <a:pt x="9586" y="2175"/>
                  </a:lnTo>
                  <a:lnTo>
                    <a:pt x="7903" y="2150"/>
                  </a:lnTo>
                  <a:lnTo>
                    <a:pt x="11293" y="0"/>
                  </a:lnTo>
                  <a:lnTo>
                    <a:pt x="14694" y="2150"/>
                  </a:lnTo>
                  <a:lnTo>
                    <a:pt x="13047" y="2175"/>
                  </a:lnTo>
                  <a:close/>
                </a:path>
              </a:pathLst>
            </a:custGeom>
            <a:solidFill>
              <a:schemeClr val="folHlink"/>
            </a:solidFill>
            <a:ln w="0">
              <a:solidFill>
                <a:srgbClr val="000000"/>
              </a:solidFill>
              <a:prstDash val="solid"/>
              <a:round/>
              <a:headEnd/>
              <a:tailEnd/>
            </a:ln>
            <a:effectLst>
              <a:outerShdw dist="35921" dir="2700000" algn="ctr" rotWithShape="0">
                <a:schemeClr val="bg2"/>
              </a:outerShdw>
            </a:effectLst>
          </p:spPr>
          <p:txBody>
            <a:bodyPr/>
            <a:lstStyle/>
            <a:p>
              <a:pPr>
                <a:defRPr/>
              </a:pPr>
              <a:endParaRPr lang="en-US"/>
            </a:p>
          </p:txBody>
        </p:sp>
      </p:grpSp>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1026"/>
          <p:cNvSpPr>
            <a:spLocks noChangeArrowheads="1"/>
          </p:cNvSpPr>
          <p:nvPr/>
        </p:nvSpPr>
        <p:spPr bwMode="auto">
          <a:xfrm>
            <a:off x="685800" y="4648200"/>
            <a:ext cx="4724400" cy="1154113"/>
          </a:xfrm>
          <a:prstGeom prst="rect">
            <a:avLst/>
          </a:prstGeom>
          <a:solidFill>
            <a:schemeClr val="folHlink"/>
          </a:solidFill>
          <a:ln w="12700">
            <a:solidFill>
              <a:schemeClr val="tx1"/>
            </a:solid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300" b="1"/>
              <a:t>Actual amount of the allocation based upon the actual level of activity.</a:t>
            </a:r>
          </a:p>
        </p:txBody>
      </p:sp>
      <p:sp>
        <p:nvSpPr>
          <p:cNvPr id="339971" name="Rectangle 1027"/>
          <p:cNvSpPr>
            <a:spLocks noChangeArrowheads="1"/>
          </p:cNvSpPr>
          <p:nvPr/>
        </p:nvSpPr>
        <p:spPr bwMode="auto">
          <a:xfrm>
            <a:off x="533400" y="2033588"/>
            <a:ext cx="3651250" cy="1003300"/>
          </a:xfrm>
          <a:prstGeom prst="rect">
            <a:avLst/>
          </a:prstGeom>
          <a:solidFill>
            <a:schemeClr val="hlink"/>
          </a:solidFill>
          <a:ln w="25400">
            <a:no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Based on </a:t>
            </a:r>
            <a:r>
              <a:rPr lang="en-US" sz="2000" b="1" i="1">
                <a:solidFill>
                  <a:schemeClr val="accent1"/>
                </a:solidFill>
                <a:latin typeface="Verdana" pitchFamily="34" charset="0"/>
              </a:rPr>
              <a:t>estimates</a:t>
            </a:r>
            <a:r>
              <a:rPr lang="en-US" sz="2000" b="1">
                <a:solidFill>
                  <a:schemeClr val="accent1"/>
                </a:solidFill>
                <a:latin typeface="Verdana" pitchFamily="34" charset="0"/>
              </a:rPr>
              <a:t>,</a:t>
            </a:r>
            <a:r>
              <a:rPr lang="en-US" sz="2000" b="1">
                <a:solidFill>
                  <a:srgbClr val="FFFFFF"/>
                </a:solidFill>
                <a:latin typeface="Verdana" pitchFamily="34" charset="0"/>
              </a:rPr>
              <a:t> and determined before the period begins.</a:t>
            </a:r>
          </a:p>
        </p:txBody>
      </p:sp>
      <p:sp>
        <p:nvSpPr>
          <p:cNvPr id="6149" name="Rectangle 1028"/>
          <p:cNvSpPr>
            <a:spLocks noGrp="1" noChangeArrowheads="1"/>
          </p:cNvSpPr>
          <p:nvPr>
            <p:ph type="title"/>
          </p:nvPr>
        </p:nvSpPr>
        <p:spPr>
          <a:noFill/>
        </p:spPr>
        <p:txBody>
          <a:bodyPr lIns="90488" tIns="44450" rIns="90488" bIns="44450"/>
          <a:lstStyle/>
          <a:p>
            <a:pPr eaLnBrk="1" hangingPunct="1"/>
            <a:r>
              <a:rPr lang="en-US" smtClean="0"/>
              <a:t>Application of Manufacturing Overhead</a:t>
            </a:r>
          </a:p>
        </p:txBody>
      </p:sp>
      <p:grpSp>
        <p:nvGrpSpPr>
          <p:cNvPr id="6150" name="Group 1029"/>
          <p:cNvGrpSpPr>
            <a:grpSpLocks/>
          </p:cNvGrpSpPr>
          <p:nvPr/>
        </p:nvGrpSpPr>
        <p:grpSpPr bwMode="auto">
          <a:xfrm>
            <a:off x="711200" y="3878263"/>
            <a:ext cx="7975600" cy="584200"/>
            <a:chOff x="448" y="2443"/>
            <a:chExt cx="5024" cy="368"/>
          </a:xfrm>
        </p:grpSpPr>
        <p:sp>
          <p:nvSpPr>
            <p:cNvPr id="339974" name="Rectangle 1030"/>
            <p:cNvSpPr>
              <a:spLocks noChangeArrowheads="1"/>
            </p:cNvSpPr>
            <p:nvPr/>
          </p:nvSpPr>
          <p:spPr bwMode="auto">
            <a:xfrm>
              <a:off x="448" y="2443"/>
              <a:ext cx="5024" cy="368"/>
            </a:xfrm>
            <a:prstGeom prst="rect">
              <a:avLst/>
            </a:prstGeom>
            <a:solidFill>
              <a:schemeClr val="accent1"/>
            </a:solidFill>
            <a:ln w="12700">
              <a:solidFill>
                <a:schemeClr val="tx1"/>
              </a:solidFill>
              <a:miter lim="800000"/>
              <a:headEnd/>
              <a:tailEnd/>
            </a:ln>
            <a:effectLst>
              <a:outerShdw dist="71842" dir="2700000" algn="ctr" rotWithShape="0">
                <a:schemeClr val="bg2"/>
              </a:outerShdw>
            </a:effectLst>
          </p:spPr>
          <p:txBody>
            <a:bodyPr wrap="none" anchor="ctr"/>
            <a:lstStyle/>
            <a:p>
              <a:pPr algn="ctr" eaLnBrk="1" hangingPunct="1">
                <a:defRPr/>
              </a:pPr>
              <a:endParaRPr lang="en-US" sz="2800">
                <a:solidFill>
                  <a:srgbClr val="663300"/>
                </a:solidFill>
                <a:latin typeface="Times New Roman" pitchFamily="18" charset="0"/>
              </a:endParaRPr>
            </a:p>
          </p:txBody>
        </p:sp>
        <p:sp>
          <p:nvSpPr>
            <p:cNvPr id="6154" name="Rectangle 1031"/>
            <p:cNvSpPr>
              <a:spLocks noChangeArrowheads="1"/>
            </p:cNvSpPr>
            <p:nvPr/>
          </p:nvSpPr>
          <p:spPr bwMode="auto">
            <a:xfrm>
              <a:off x="777" y="2484"/>
              <a:ext cx="4366" cy="250"/>
            </a:xfrm>
            <a:prstGeom prst="rect">
              <a:avLst/>
            </a:prstGeom>
            <a:solidFill>
              <a:schemeClr val="accent1"/>
            </a:solidFill>
            <a:ln w="12700">
              <a:noFill/>
              <a:miter lim="800000"/>
              <a:headEnd/>
              <a:tailEnd/>
            </a:ln>
          </p:spPr>
          <p:txBody>
            <a:bodyPr lIns="90488" tIns="44450" rIns="90488" bIns="44450">
              <a:spAutoFit/>
            </a:bodyPr>
            <a:lstStyle/>
            <a:p>
              <a:pPr eaLnBrk="1" hangingPunct="1">
                <a:spcBef>
                  <a:spcPct val="50000"/>
                </a:spcBef>
              </a:pPr>
              <a:r>
                <a:rPr lang="en-US" sz="2000" b="1">
                  <a:solidFill>
                    <a:srgbClr val="FFFFFF"/>
                  </a:solidFill>
                  <a:latin typeface="Verdana" pitchFamily="34" charset="0"/>
                </a:rPr>
                <a:t>Overhead applied  =  POHR   ×   Actual activity </a:t>
              </a:r>
            </a:p>
          </p:txBody>
        </p:sp>
      </p:grpSp>
      <p:sp>
        <p:nvSpPr>
          <p:cNvPr id="339976" name="Freeform 1032"/>
          <p:cNvSpPr>
            <a:spLocks/>
          </p:cNvSpPr>
          <p:nvPr/>
        </p:nvSpPr>
        <p:spPr bwMode="auto">
          <a:xfrm>
            <a:off x="5256213" y="4343400"/>
            <a:ext cx="2024062" cy="1006475"/>
          </a:xfrm>
          <a:custGeom>
            <a:avLst/>
            <a:gdLst>
              <a:gd name="T0" fmla="*/ 2147483647 w 14694"/>
              <a:gd name="T1" fmla="*/ 2147483647 h 10469"/>
              <a:gd name="T2" fmla="*/ 2147483647 w 14694"/>
              <a:gd name="T3" fmla="*/ 2147483647 h 10469"/>
              <a:gd name="T4" fmla="*/ 2147483647 w 14694"/>
              <a:gd name="T5" fmla="*/ 2147483647 h 10469"/>
              <a:gd name="T6" fmla="*/ 2147483647 w 14694"/>
              <a:gd name="T7" fmla="*/ 2147483647 h 10469"/>
              <a:gd name="T8" fmla="*/ 2147483647 w 14694"/>
              <a:gd name="T9" fmla="*/ 2147483647 h 10469"/>
              <a:gd name="T10" fmla="*/ 2147483647 w 14694"/>
              <a:gd name="T11" fmla="*/ 2147483647 h 10469"/>
              <a:gd name="T12" fmla="*/ 2147483647 w 14694"/>
              <a:gd name="T13" fmla="*/ 2147483647 h 10469"/>
              <a:gd name="T14" fmla="*/ 2147483647 w 14694"/>
              <a:gd name="T15" fmla="*/ 2147483647 h 10469"/>
              <a:gd name="T16" fmla="*/ 2147483647 w 14694"/>
              <a:gd name="T17" fmla="*/ 2147483647 h 10469"/>
              <a:gd name="T18" fmla="*/ 2147483647 w 14694"/>
              <a:gd name="T19" fmla="*/ 2147483647 h 10469"/>
              <a:gd name="T20" fmla="*/ 2147483647 w 14694"/>
              <a:gd name="T21" fmla="*/ 2147483647 h 10469"/>
              <a:gd name="T22" fmla="*/ 2147483647 w 14694"/>
              <a:gd name="T23" fmla="*/ 2147483647 h 10469"/>
              <a:gd name="T24" fmla="*/ 2147483647 w 14694"/>
              <a:gd name="T25" fmla="*/ 2147483647 h 10469"/>
              <a:gd name="T26" fmla="*/ 2147483647 w 14694"/>
              <a:gd name="T27" fmla="*/ 2147483647 h 10469"/>
              <a:gd name="T28" fmla="*/ 2147483647 w 14694"/>
              <a:gd name="T29" fmla="*/ 2147483647 h 10469"/>
              <a:gd name="T30" fmla="*/ 2147483647 w 14694"/>
              <a:gd name="T31" fmla="*/ 2147483647 h 10469"/>
              <a:gd name="T32" fmla="*/ 2147483647 w 14694"/>
              <a:gd name="T33" fmla="*/ 2147483647 h 10469"/>
              <a:gd name="T34" fmla="*/ 2147483647 w 14694"/>
              <a:gd name="T35" fmla="*/ 2147483647 h 10469"/>
              <a:gd name="T36" fmla="*/ 0 w 14694"/>
              <a:gd name="T37" fmla="*/ 2147483647 h 10469"/>
              <a:gd name="T38" fmla="*/ 2147483647 w 14694"/>
              <a:gd name="T39" fmla="*/ 2147483647 h 10469"/>
              <a:gd name="T40" fmla="*/ 2147483647 w 14694"/>
              <a:gd name="T41" fmla="*/ 2147483647 h 10469"/>
              <a:gd name="T42" fmla="*/ 2147483647 w 14694"/>
              <a:gd name="T43" fmla="*/ 2147483647 h 10469"/>
              <a:gd name="T44" fmla="*/ 2147483647 w 14694"/>
              <a:gd name="T45" fmla="*/ 2147483647 h 10469"/>
              <a:gd name="T46" fmla="*/ 2147483647 w 14694"/>
              <a:gd name="T47" fmla="*/ 2147483647 h 10469"/>
              <a:gd name="T48" fmla="*/ 2147483647 w 14694"/>
              <a:gd name="T49" fmla="*/ 2147483647 h 10469"/>
              <a:gd name="T50" fmla="*/ 2147483647 w 14694"/>
              <a:gd name="T51" fmla="*/ 2147483647 h 10469"/>
              <a:gd name="T52" fmla="*/ 2147483647 w 14694"/>
              <a:gd name="T53" fmla="*/ 2147483647 h 10469"/>
              <a:gd name="T54" fmla="*/ 2147483647 w 14694"/>
              <a:gd name="T55" fmla="*/ 2147483647 h 10469"/>
              <a:gd name="T56" fmla="*/ 2147483647 w 14694"/>
              <a:gd name="T57" fmla="*/ 2147483647 h 10469"/>
              <a:gd name="T58" fmla="*/ 2147483647 w 14694"/>
              <a:gd name="T59" fmla="*/ 2147483647 h 10469"/>
              <a:gd name="T60" fmla="*/ 2147483647 w 14694"/>
              <a:gd name="T61" fmla="*/ 2147483647 h 10469"/>
              <a:gd name="T62" fmla="*/ 2147483647 w 14694"/>
              <a:gd name="T63" fmla="*/ 2147483647 h 10469"/>
              <a:gd name="T64" fmla="*/ 2147483647 w 14694"/>
              <a:gd name="T65" fmla="*/ 2147483647 h 10469"/>
              <a:gd name="T66" fmla="*/ 2147483647 w 14694"/>
              <a:gd name="T67" fmla="*/ 2147483647 h 10469"/>
              <a:gd name="T68" fmla="*/ 2147483647 w 14694"/>
              <a:gd name="T69" fmla="*/ 0 h 10469"/>
              <a:gd name="T70" fmla="*/ 2147483647 w 14694"/>
              <a:gd name="T71" fmla="*/ 2147483647 h 10469"/>
              <a:gd name="T72" fmla="*/ 2147483647 w 14694"/>
              <a:gd name="T73" fmla="*/ 2147483647 h 104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694"/>
              <a:gd name="T112" fmla="*/ 0 h 10469"/>
              <a:gd name="T113" fmla="*/ 14694 w 14694"/>
              <a:gd name="T114" fmla="*/ 10469 h 104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694" h="10469">
                <a:moveTo>
                  <a:pt x="13047" y="2175"/>
                </a:moveTo>
                <a:lnTo>
                  <a:pt x="12939" y="2638"/>
                </a:lnTo>
                <a:lnTo>
                  <a:pt x="12778" y="3371"/>
                </a:lnTo>
                <a:lnTo>
                  <a:pt x="12499" y="4117"/>
                </a:lnTo>
                <a:lnTo>
                  <a:pt x="12134" y="4849"/>
                </a:lnTo>
                <a:lnTo>
                  <a:pt x="11671" y="5534"/>
                </a:lnTo>
                <a:lnTo>
                  <a:pt x="11096" y="6193"/>
                </a:lnTo>
                <a:lnTo>
                  <a:pt x="10487" y="6841"/>
                </a:lnTo>
                <a:lnTo>
                  <a:pt x="9720" y="7452"/>
                </a:lnTo>
                <a:lnTo>
                  <a:pt x="8903" y="8003"/>
                </a:lnTo>
                <a:lnTo>
                  <a:pt x="8011" y="8503"/>
                </a:lnTo>
                <a:lnTo>
                  <a:pt x="7074" y="8941"/>
                </a:lnTo>
                <a:lnTo>
                  <a:pt x="6073" y="9358"/>
                </a:lnTo>
                <a:lnTo>
                  <a:pt x="5001" y="9712"/>
                </a:lnTo>
                <a:lnTo>
                  <a:pt x="3904" y="9981"/>
                </a:lnTo>
                <a:lnTo>
                  <a:pt x="2757" y="10202"/>
                </a:lnTo>
                <a:lnTo>
                  <a:pt x="1598" y="10360"/>
                </a:lnTo>
                <a:lnTo>
                  <a:pt x="392" y="10469"/>
                </a:lnTo>
                <a:lnTo>
                  <a:pt x="0" y="10469"/>
                </a:lnTo>
                <a:lnTo>
                  <a:pt x="1537" y="10275"/>
                </a:lnTo>
                <a:lnTo>
                  <a:pt x="2537" y="10055"/>
                </a:lnTo>
                <a:lnTo>
                  <a:pt x="3512" y="9736"/>
                </a:lnTo>
                <a:lnTo>
                  <a:pt x="4416" y="9322"/>
                </a:lnTo>
                <a:lnTo>
                  <a:pt x="5270" y="8869"/>
                </a:lnTo>
                <a:lnTo>
                  <a:pt x="6110" y="8320"/>
                </a:lnTo>
                <a:lnTo>
                  <a:pt x="6854" y="7721"/>
                </a:lnTo>
                <a:lnTo>
                  <a:pt x="7513" y="7050"/>
                </a:lnTo>
                <a:lnTo>
                  <a:pt x="8073" y="6315"/>
                </a:lnTo>
                <a:lnTo>
                  <a:pt x="8598" y="5534"/>
                </a:lnTo>
                <a:lnTo>
                  <a:pt x="8987" y="4726"/>
                </a:lnTo>
                <a:lnTo>
                  <a:pt x="9280" y="3884"/>
                </a:lnTo>
                <a:lnTo>
                  <a:pt x="9475" y="3053"/>
                </a:lnTo>
                <a:lnTo>
                  <a:pt x="9586" y="2175"/>
                </a:lnTo>
                <a:lnTo>
                  <a:pt x="7903" y="2150"/>
                </a:lnTo>
                <a:lnTo>
                  <a:pt x="11293" y="0"/>
                </a:lnTo>
                <a:lnTo>
                  <a:pt x="14694" y="2150"/>
                </a:lnTo>
                <a:lnTo>
                  <a:pt x="13047" y="2175"/>
                </a:lnTo>
                <a:close/>
              </a:path>
            </a:pathLst>
          </a:custGeom>
          <a:solidFill>
            <a:schemeClr val="folHlink"/>
          </a:solidFill>
          <a:ln w="0">
            <a:solidFill>
              <a:srgbClr val="000000"/>
            </a:solidFill>
            <a:round/>
            <a:headEnd/>
            <a:tailEnd/>
          </a:ln>
        </p:spPr>
        <p:txBody>
          <a:bodyPr/>
          <a:lstStyle/>
          <a:p>
            <a:endParaRPr lang="en-GB"/>
          </a:p>
        </p:txBody>
      </p:sp>
      <p:sp>
        <p:nvSpPr>
          <p:cNvPr id="339977" name="Freeform 1033"/>
          <p:cNvSpPr>
            <a:spLocks/>
          </p:cNvSpPr>
          <p:nvPr/>
        </p:nvSpPr>
        <p:spPr bwMode="auto">
          <a:xfrm flipV="1">
            <a:off x="3429000" y="2971800"/>
            <a:ext cx="1905000" cy="990600"/>
          </a:xfrm>
          <a:custGeom>
            <a:avLst/>
            <a:gdLst>
              <a:gd name="T0" fmla="*/ 2147483647 w 14694"/>
              <a:gd name="T1" fmla="*/ 2147483647 h 10469"/>
              <a:gd name="T2" fmla="*/ 2147483647 w 14694"/>
              <a:gd name="T3" fmla="*/ 2147483647 h 10469"/>
              <a:gd name="T4" fmla="*/ 2147483647 w 14694"/>
              <a:gd name="T5" fmla="*/ 2147483647 h 10469"/>
              <a:gd name="T6" fmla="*/ 2147483647 w 14694"/>
              <a:gd name="T7" fmla="*/ 2147483647 h 10469"/>
              <a:gd name="T8" fmla="*/ 2147483647 w 14694"/>
              <a:gd name="T9" fmla="*/ 2147483647 h 10469"/>
              <a:gd name="T10" fmla="*/ 2147483647 w 14694"/>
              <a:gd name="T11" fmla="*/ 2147483647 h 10469"/>
              <a:gd name="T12" fmla="*/ 2147483647 w 14694"/>
              <a:gd name="T13" fmla="*/ 2147483647 h 10469"/>
              <a:gd name="T14" fmla="*/ 2147483647 w 14694"/>
              <a:gd name="T15" fmla="*/ 2147483647 h 10469"/>
              <a:gd name="T16" fmla="*/ 2147483647 w 14694"/>
              <a:gd name="T17" fmla="*/ 2147483647 h 10469"/>
              <a:gd name="T18" fmla="*/ 2147483647 w 14694"/>
              <a:gd name="T19" fmla="*/ 2147483647 h 10469"/>
              <a:gd name="T20" fmla="*/ 2147483647 w 14694"/>
              <a:gd name="T21" fmla="*/ 2147483647 h 10469"/>
              <a:gd name="T22" fmla="*/ 2147483647 w 14694"/>
              <a:gd name="T23" fmla="*/ 2147483647 h 10469"/>
              <a:gd name="T24" fmla="*/ 2147483647 w 14694"/>
              <a:gd name="T25" fmla="*/ 2147483647 h 10469"/>
              <a:gd name="T26" fmla="*/ 2147483647 w 14694"/>
              <a:gd name="T27" fmla="*/ 2147483647 h 10469"/>
              <a:gd name="T28" fmla="*/ 2147483647 w 14694"/>
              <a:gd name="T29" fmla="*/ 2147483647 h 10469"/>
              <a:gd name="T30" fmla="*/ 2147483647 w 14694"/>
              <a:gd name="T31" fmla="*/ 2147483647 h 10469"/>
              <a:gd name="T32" fmla="*/ 2147483647 w 14694"/>
              <a:gd name="T33" fmla="*/ 2147483647 h 10469"/>
              <a:gd name="T34" fmla="*/ 2147483647 w 14694"/>
              <a:gd name="T35" fmla="*/ 2147483647 h 10469"/>
              <a:gd name="T36" fmla="*/ 0 w 14694"/>
              <a:gd name="T37" fmla="*/ 2147483647 h 10469"/>
              <a:gd name="T38" fmla="*/ 2147483647 w 14694"/>
              <a:gd name="T39" fmla="*/ 2147483647 h 10469"/>
              <a:gd name="T40" fmla="*/ 2147483647 w 14694"/>
              <a:gd name="T41" fmla="*/ 2147483647 h 10469"/>
              <a:gd name="T42" fmla="*/ 2147483647 w 14694"/>
              <a:gd name="T43" fmla="*/ 2147483647 h 10469"/>
              <a:gd name="T44" fmla="*/ 2147483647 w 14694"/>
              <a:gd name="T45" fmla="*/ 2147483647 h 10469"/>
              <a:gd name="T46" fmla="*/ 2147483647 w 14694"/>
              <a:gd name="T47" fmla="*/ 2147483647 h 10469"/>
              <a:gd name="T48" fmla="*/ 2147483647 w 14694"/>
              <a:gd name="T49" fmla="*/ 2147483647 h 10469"/>
              <a:gd name="T50" fmla="*/ 2147483647 w 14694"/>
              <a:gd name="T51" fmla="*/ 2147483647 h 10469"/>
              <a:gd name="T52" fmla="*/ 2147483647 w 14694"/>
              <a:gd name="T53" fmla="*/ 2147483647 h 10469"/>
              <a:gd name="T54" fmla="*/ 2147483647 w 14694"/>
              <a:gd name="T55" fmla="*/ 2147483647 h 10469"/>
              <a:gd name="T56" fmla="*/ 2147483647 w 14694"/>
              <a:gd name="T57" fmla="*/ 2147483647 h 10469"/>
              <a:gd name="T58" fmla="*/ 2147483647 w 14694"/>
              <a:gd name="T59" fmla="*/ 2147483647 h 10469"/>
              <a:gd name="T60" fmla="*/ 2147483647 w 14694"/>
              <a:gd name="T61" fmla="*/ 2147483647 h 10469"/>
              <a:gd name="T62" fmla="*/ 2147483647 w 14694"/>
              <a:gd name="T63" fmla="*/ 2147483647 h 10469"/>
              <a:gd name="T64" fmla="*/ 2147483647 w 14694"/>
              <a:gd name="T65" fmla="*/ 2147483647 h 10469"/>
              <a:gd name="T66" fmla="*/ 2147483647 w 14694"/>
              <a:gd name="T67" fmla="*/ 2147483647 h 10469"/>
              <a:gd name="T68" fmla="*/ 2147483647 w 14694"/>
              <a:gd name="T69" fmla="*/ 0 h 10469"/>
              <a:gd name="T70" fmla="*/ 2147483647 w 14694"/>
              <a:gd name="T71" fmla="*/ 2147483647 h 10469"/>
              <a:gd name="T72" fmla="*/ 2147483647 w 14694"/>
              <a:gd name="T73" fmla="*/ 2147483647 h 104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694"/>
              <a:gd name="T112" fmla="*/ 0 h 10469"/>
              <a:gd name="T113" fmla="*/ 14694 w 14694"/>
              <a:gd name="T114" fmla="*/ 10469 h 104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694" h="10469">
                <a:moveTo>
                  <a:pt x="13047" y="2175"/>
                </a:moveTo>
                <a:lnTo>
                  <a:pt x="12939" y="2638"/>
                </a:lnTo>
                <a:lnTo>
                  <a:pt x="12778" y="3371"/>
                </a:lnTo>
                <a:lnTo>
                  <a:pt x="12499" y="4117"/>
                </a:lnTo>
                <a:lnTo>
                  <a:pt x="12134" y="4849"/>
                </a:lnTo>
                <a:lnTo>
                  <a:pt x="11671" y="5534"/>
                </a:lnTo>
                <a:lnTo>
                  <a:pt x="11096" y="6193"/>
                </a:lnTo>
                <a:lnTo>
                  <a:pt x="10487" y="6841"/>
                </a:lnTo>
                <a:lnTo>
                  <a:pt x="9720" y="7452"/>
                </a:lnTo>
                <a:lnTo>
                  <a:pt x="8903" y="8003"/>
                </a:lnTo>
                <a:lnTo>
                  <a:pt x="8011" y="8503"/>
                </a:lnTo>
                <a:lnTo>
                  <a:pt x="7074" y="8941"/>
                </a:lnTo>
                <a:lnTo>
                  <a:pt x="6073" y="9358"/>
                </a:lnTo>
                <a:lnTo>
                  <a:pt x="5001" y="9712"/>
                </a:lnTo>
                <a:lnTo>
                  <a:pt x="3904" y="9981"/>
                </a:lnTo>
                <a:lnTo>
                  <a:pt x="2757" y="10202"/>
                </a:lnTo>
                <a:lnTo>
                  <a:pt x="1598" y="10360"/>
                </a:lnTo>
                <a:lnTo>
                  <a:pt x="392" y="10469"/>
                </a:lnTo>
                <a:lnTo>
                  <a:pt x="0" y="10469"/>
                </a:lnTo>
                <a:lnTo>
                  <a:pt x="1537" y="10275"/>
                </a:lnTo>
                <a:lnTo>
                  <a:pt x="2537" y="10055"/>
                </a:lnTo>
                <a:lnTo>
                  <a:pt x="3512" y="9736"/>
                </a:lnTo>
                <a:lnTo>
                  <a:pt x="4416" y="9322"/>
                </a:lnTo>
                <a:lnTo>
                  <a:pt x="5270" y="8869"/>
                </a:lnTo>
                <a:lnTo>
                  <a:pt x="6110" y="8320"/>
                </a:lnTo>
                <a:lnTo>
                  <a:pt x="6854" y="7721"/>
                </a:lnTo>
                <a:lnTo>
                  <a:pt x="7513" y="7050"/>
                </a:lnTo>
                <a:lnTo>
                  <a:pt x="8073" y="6315"/>
                </a:lnTo>
                <a:lnTo>
                  <a:pt x="8598" y="5534"/>
                </a:lnTo>
                <a:lnTo>
                  <a:pt x="8987" y="4726"/>
                </a:lnTo>
                <a:lnTo>
                  <a:pt x="9280" y="3884"/>
                </a:lnTo>
                <a:lnTo>
                  <a:pt x="9475" y="3053"/>
                </a:lnTo>
                <a:lnTo>
                  <a:pt x="9586" y="2175"/>
                </a:lnTo>
                <a:lnTo>
                  <a:pt x="7903" y="2150"/>
                </a:lnTo>
                <a:lnTo>
                  <a:pt x="11293" y="0"/>
                </a:lnTo>
                <a:lnTo>
                  <a:pt x="14694" y="2150"/>
                </a:lnTo>
                <a:lnTo>
                  <a:pt x="13047" y="2175"/>
                </a:lnTo>
                <a:close/>
              </a:path>
            </a:pathLst>
          </a:custGeom>
          <a:solidFill>
            <a:schemeClr val="folHlink"/>
          </a:solidFill>
          <a:ln w="0">
            <a:solidFill>
              <a:srgbClr val="000000"/>
            </a:solidFill>
            <a:round/>
            <a:headEnd/>
            <a:tailEnd/>
          </a:ln>
        </p:spPr>
        <p:txBody>
          <a:bodyPr/>
          <a:lstStyle/>
          <a:p>
            <a:endParaRPr lang="en-GB"/>
          </a:p>
        </p:txBody>
      </p:sp>
      <p:graphicFrame>
        <p:nvGraphicFramePr>
          <p:cNvPr id="6146" name="Object 1034"/>
          <p:cNvGraphicFramePr>
            <a:graphicFrameLocks noChangeAspect="1"/>
          </p:cNvGraphicFramePr>
          <p:nvPr/>
        </p:nvGraphicFramePr>
        <p:xfrm>
          <a:off x="6096000" y="1676400"/>
          <a:ext cx="2057400" cy="1833563"/>
        </p:xfrm>
        <a:graphic>
          <a:graphicData uri="http://schemas.openxmlformats.org/presentationml/2006/ole">
            <p:oleObj spid="_x0000_s6146" name="Clip" r:id="rId4" imgW="1878840" imgH="1673640" progId="MS_ClipArt_Gallery.2">
              <p:embed/>
            </p:oleObj>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9971"/>
                                        </p:tgtEl>
                                        <p:attrNameLst>
                                          <p:attrName>style.visibility</p:attrName>
                                        </p:attrNameLst>
                                      </p:cBhvr>
                                      <p:to>
                                        <p:strVal val="visible"/>
                                      </p:to>
                                    </p:set>
                                    <p:anim calcmode="lin" valueType="num">
                                      <p:cBhvr additive="base">
                                        <p:cTn id="7" dur="500" fill="hold"/>
                                        <p:tgtEl>
                                          <p:spTgt spid="339971"/>
                                        </p:tgtEl>
                                        <p:attrNameLst>
                                          <p:attrName>ppt_x</p:attrName>
                                        </p:attrNameLst>
                                      </p:cBhvr>
                                      <p:tavLst>
                                        <p:tav tm="0">
                                          <p:val>
                                            <p:strVal val="0-#ppt_w/2"/>
                                          </p:val>
                                        </p:tav>
                                        <p:tav tm="100000">
                                          <p:val>
                                            <p:strVal val="#ppt_x"/>
                                          </p:val>
                                        </p:tav>
                                      </p:tavLst>
                                    </p:anim>
                                    <p:anim calcmode="lin" valueType="num">
                                      <p:cBhvr additive="base">
                                        <p:cTn id="8" dur="500" fill="hold"/>
                                        <p:tgtEl>
                                          <p:spTgt spid="33997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339977"/>
                                        </p:tgtEl>
                                        <p:attrNameLst>
                                          <p:attrName>style.visibility</p:attrName>
                                        </p:attrNameLst>
                                      </p:cBhvr>
                                      <p:to>
                                        <p:strVal val="visible"/>
                                      </p:to>
                                    </p:set>
                                    <p:animEffect transition="in" filter="strips(downRight)">
                                      <p:cBhvr>
                                        <p:cTn id="12" dur="500"/>
                                        <p:tgtEl>
                                          <p:spTgt spid="339977"/>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39970"/>
                                        </p:tgtEl>
                                        <p:attrNameLst>
                                          <p:attrName>style.visibility</p:attrName>
                                        </p:attrNameLst>
                                      </p:cBhvr>
                                      <p:to>
                                        <p:strVal val="visible"/>
                                      </p:to>
                                    </p:set>
                                    <p:anim calcmode="lin" valueType="num">
                                      <p:cBhvr additive="base">
                                        <p:cTn id="16" dur="500" fill="hold"/>
                                        <p:tgtEl>
                                          <p:spTgt spid="339970"/>
                                        </p:tgtEl>
                                        <p:attrNameLst>
                                          <p:attrName>ppt_x</p:attrName>
                                        </p:attrNameLst>
                                      </p:cBhvr>
                                      <p:tavLst>
                                        <p:tav tm="0">
                                          <p:val>
                                            <p:strVal val="0-#ppt_w/2"/>
                                          </p:val>
                                        </p:tav>
                                        <p:tav tm="100000">
                                          <p:val>
                                            <p:strVal val="#ppt_x"/>
                                          </p:val>
                                        </p:tav>
                                      </p:tavLst>
                                    </p:anim>
                                    <p:anim calcmode="lin" valueType="num">
                                      <p:cBhvr additive="base">
                                        <p:cTn id="17" dur="500" fill="hold"/>
                                        <p:tgtEl>
                                          <p:spTgt spid="33997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8" presetClass="entr" presetSubtype="3" fill="hold" grpId="0" nodeType="afterEffect">
                                  <p:stCondLst>
                                    <p:cond delay="0"/>
                                  </p:stCondLst>
                                  <p:childTnLst>
                                    <p:set>
                                      <p:cBhvr>
                                        <p:cTn id="20" dur="1" fill="hold">
                                          <p:stCondLst>
                                            <p:cond delay="0"/>
                                          </p:stCondLst>
                                        </p:cTn>
                                        <p:tgtEl>
                                          <p:spTgt spid="339976"/>
                                        </p:tgtEl>
                                        <p:attrNameLst>
                                          <p:attrName>style.visibility</p:attrName>
                                        </p:attrNameLst>
                                      </p:cBhvr>
                                      <p:to>
                                        <p:strVal val="visible"/>
                                      </p:to>
                                    </p:set>
                                    <p:animEffect transition="in" filter="strips(upRight)">
                                      <p:cBhvr>
                                        <p:cTn id="21" dur="500"/>
                                        <p:tgtEl>
                                          <p:spTgt spid="339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animBg="1" autoUpdateAnimBg="0"/>
      <p:bldP spid="339971" grpId="0" animBg="1" autoUpdateAnimBg="0"/>
      <p:bldP spid="339976" grpId="0" animBg="1"/>
      <p:bldP spid="33997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587375" y="4941888"/>
            <a:ext cx="6880225" cy="1382712"/>
          </a:xfrm>
          <a:prstGeom prst="rect">
            <a:avLst/>
          </a:prstGeom>
          <a:solidFill>
            <a:schemeClr val="folHlink"/>
          </a:solidFill>
          <a:ln w="12700">
            <a:solidFill>
              <a:schemeClr val="tx1"/>
            </a:solid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800"/>
              <a:t>For each direct labor hour worked on a particular job, $4.00 of factory overhead will be applied to that job.</a:t>
            </a:r>
          </a:p>
        </p:txBody>
      </p:sp>
      <p:sp>
        <p:nvSpPr>
          <p:cNvPr id="47107" name="Rectangle 3"/>
          <p:cNvSpPr>
            <a:spLocks noGrp="1" noChangeArrowheads="1"/>
          </p:cNvSpPr>
          <p:nvPr>
            <p:ph type="title"/>
          </p:nvPr>
        </p:nvSpPr>
        <p:spPr>
          <a:noFill/>
        </p:spPr>
        <p:txBody>
          <a:bodyPr lIns="90488" tIns="44450" rIns="90488" bIns="44450"/>
          <a:lstStyle/>
          <a:p>
            <a:pPr eaLnBrk="1" hangingPunct="1"/>
            <a:r>
              <a:rPr lang="en-US" smtClean="0"/>
              <a:t>Overhead Application Rate</a:t>
            </a:r>
          </a:p>
        </p:txBody>
      </p:sp>
      <p:sp>
        <p:nvSpPr>
          <p:cNvPr id="342020" name="Rectangle 4"/>
          <p:cNvSpPr>
            <a:spLocks noChangeArrowheads="1"/>
          </p:cNvSpPr>
          <p:nvPr/>
        </p:nvSpPr>
        <p:spPr bwMode="auto">
          <a:xfrm>
            <a:off x="2370138" y="4191000"/>
            <a:ext cx="4640262" cy="515938"/>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solidFill>
                  <a:srgbClr val="663300"/>
                </a:solidFill>
              </a:rPr>
              <a:t>POHR  =   $4.00 per DLH</a:t>
            </a:r>
          </a:p>
        </p:txBody>
      </p:sp>
      <p:grpSp>
        <p:nvGrpSpPr>
          <p:cNvPr id="2" name="Group 5"/>
          <p:cNvGrpSpPr>
            <a:grpSpLocks/>
          </p:cNvGrpSpPr>
          <p:nvPr/>
        </p:nvGrpSpPr>
        <p:grpSpPr bwMode="auto">
          <a:xfrm>
            <a:off x="1447800" y="3200400"/>
            <a:ext cx="5861050" cy="855663"/>
            <a:chOff x="917" y="1999"/>
            <a:chExt cx="3692" cy="539"/>
          </a:xfrm>
        </p:grpSpPr>
        <p:sp>
          <p:nvSpPr>
            <p:cNvPr id="47123" name="Rectangle 6"/>
            <p:cNvSpPr>
              <a:spLocks noChangeArrowheads="1"/>
            </p:cNvSpPr>
            <p:nvPr/>
          </p:nvSpPr>
          <p:spPr bwMode="auto">
            <a:xfrm>
              <a:off x="2853" y="1999"/>
              <a:ext cx="812" cy="258"/>
            </a:xfrm>
            <a:prstGeom prst="rect">
              <a:avLst/>
            </a:prstGeom>
            <a:noFill/>
            <a:ln w="12700">
              <a:noFill/>
              <a:miter lim="800000"/>
              <a:headEnd/>
              <a:tailEnd/>
            </a:ln>
          </p:spPr>
          <p:txBody>
            <a:bodyPr wrap="none" lIns="90488" tIns="44450" rIns="90488" bIns="44450">
              <a:spAutoFit/>
            </a:bodyPr>
            <a:lstStyle/>
            <a:p>
              <a:pPr eaLnBrk="1" hangingPunct="1"/>
              <a:r>
                <a:rPr lang="en-US" sz="2100" b="1">
                  <a:solidFill>
                    <a:srgbClr val="FF0000"/>
                  </a:solidFill>
                </a:rPr>
                <a:t>$640,000</a:t>
              </a:r>
            </a:p>
          </p:txBody>
        </p:sp>
        <p:sp>
          <p:nvSpPr>
            <p:cNvPr id="47124" name="Rectangle 7"/>
            <p:cNvSpPr>
              <a:spLocks noChangeArrowheads="1"/>
            </p:cNvSpPr>
            <p:nvPr/>
          </p:nvSpPr>
          <p:spPr bwMode="auto">
            <a:xfrm>
              <a:off x="1910" y="2280"/>
              <a:ext cx="2699" cy="258"/>
            </a:xfrm>
            <a:prstGeom prst="rect">
              <a:avLst/>
            </a:prstGeom>
            <a:noFill/>
            <a:ln w="12700">
              <a:noFill/>
              <a:miter lim="800000"/>
              <a:headEnd/>
              <a:tailEnd/>
            </a:ln>
          </p:spPr>
          <p:txBody>
            <a:bodyPr wrap="none" lIns="90488" tIns="44450" rIns="90488" bIns="44450">
              <a:spAutoFit/>
            </a:bodyPr>
            <a:lstStyle/>
            <a:p>
              <a:pPr eaLnBrk="1" hangingPunct="1"/>
              <a:r>
                <a:rPr lang="en-US" sz="2100" b="1">
                  <a:solidFill>
                    <a:srgbClr val="FF0000"/>
                  </a:solidFill>
                </a:rPr>
                <a:t>160,000 direct labor hours (DLH)</a:t>
              </a:r>
            </a:p>
          </p:txBody>
        </p:sp>
        <p:sp>
          <p:nvSpPr>
            <p:cNvPr id="47125" name="Rectangle 8"/>
            <p:cNvSpPr>
              <a:spLocks noChangeArrowheads="1"/>
            </p:cNvSpPr>
            <p:nvPr/>
          </p:nvSpPr>
          <p:spPr bwMode="auto">
            <a:xfrm>
              <a:off x="917" y="2113"/>
              <a:ext cx="958" cy="286"/>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b="1">
                  <a:solidFill>
                    <a:srgbClr val="FF0000"/>
                  </a:solidFill>
                </a:rPr>
                <a:t>POHR  =</a:t>
              </a:r>
            </a:p>
          </p:txBody>
        </p:sp>
        <p:sp>
          <p:nvSpPr>
            <p:cNvPr id="47126" name="Line 9"/>
            <p:cNvSpPr>
              <a:spLocks noChangeShapeType="1"/>
            </p:cNvSpPr>
            <p:nvPr/>
          </p:nvSpPr>
          <p:spPr bwMode="auto">
            <a:xfrm>
              <a:off x="1998" y="2256"/>
              <a:ext cx="2524" cy="0"/>
            </a:xfrm>
            <a:prstGeom prst="line">
              <a:avLst/>
            </a:prstGeom>
            <a:noFill/>
            <a:ln w="25400">
              <a:solidFill>
                <a:srgbClr val="FF0000"/>
              </a:solidFill>
              <a:round/>
              <a:headEnd/>
              <a:tailEnd/>
            </a:ln>
          </p:spPr>
          <p:txBody>
            <a:bodyPr wrap="none" anchor="ctr"/>
            <a:lstStyle/>
            <a:p>
              <a:endParaRPr lang="en-US"/>
            </a:p>
          </p:txBody>
        </p:sp>
      </p:grpSp>
      <p:grpSp>
        <p:nvGrpSpPr>
          <p:cNvPr id="47110" name="Group 10"/>
          <p:cNvGrpSpPr>
            <a:grpSpLocks/>
          </p:cNvGrpSpPr>
          <p:nvPr/>
        </p:nvGrpSpPr>
        <p:grpSpPr bwMode="auto">
          <a:xfrm>
            <a:off x="1114425" y="1308100"/>
            <a:ext cx="6985000" cy="1574800"/>
            <a:chOff x="702" y="824"/>
            <a:chExt cx="4400" cy="992"/>
          </a:xfrm>
        </p:grpSpPr>
        <p:sp>
          <p:nvSpPr>
            <p:cNvPr id="342027" name="Rectangle 11"/>
            <p:cNvSpPr>
              <a:spLocks noChangeArrowheads="1"/>
            </p:cNvSpPr>
            <p:nvPr/>
          </p:nvSpPr>
          <p:spPr bwMode="auto">
            <a:xfrm>
              <a:off x="702" y="824"/>
              <a:ext cx="4400" cy="992"/>
            </a:xfrm>
            <a:prstGeom prst="rect">
              <a:avLst/>
            </a:prstGeom>
            <a:solidFill>
              <a:schemeClr val="hlink"/>
            </a:solidFill>
            <a:ln w="12700">
              <a:noFill/>
              <a:miter lim="800000"/>
              <a:headEnd/>
              <a:tailEnd/>
            </a:ln>
            <a:effectLst>
              <a:outerShdw dist="71842" dir="2700000" algn="ctr" rotWithShape="0">
                <a:schemeClr val="bg2"/>
              </a:outerShdw>
            </a:effectLst>
          </p:spPr>
          <p:txBody>
            <a:bodyPr wrap="none" anchor="ctr"/>
            <a:lstStyle/>
            <a:p>
              <a:pPr>
                <a:defRPr/>
              </a:pPr>
              <a:endParaRPr lang="en-US"/>
            </a:p>
          </p:txBody>
        </p:sp>
        <p:sp>
          <p:nvSpPr>
            <p:cNvPr id="47119" name="Rectangle 12"/>
            <p:cNvSpPr>
              <a:spLocks noChangeArrowheads="1"/>
            </p:cNvSpPr>
            <p:nvPr/>
          </p:nvSpPr>
          <p:spPr bwMode="auto">
            <a:xfrm>
              <a:off x="1950" y="892"/>
              <a:ext cx="3085" cy="371"/>
            </a:xfrm>
            <a:prstGeom prst="rect">
              <a:avLst/>
            </a:prstGeom>
            <a:solidFill>
              <a:schemeClr val="hlink"/>
            </a:solidFill>
            <a:ln w="12700">
              <a:noFill/>
              <a:miter lim="800000"/>
              <a:headEnd/>
              <a:tailEnd/>
            </a:ln>
          </p:spPr>
          <p:txBody>
            <a:bodyPr wrap="none" lIns="90488" tIns="44450" rIns="90488" bIns="44450">
              <a:spAutoFit/>
            </a:bodyPr>
            <a:lstStyle/>
            <a:p>
              <a:pPr algn="ctr" eaLnBrk="1" hangingPunct="1">
                <a:lnSpc>
                  <a:spcPct val="90000"/>
                </a:lnSpc>
              </a:pPr>
              <a:r>
                <a:rPr lang="en-US" sz="1800" b="1">
                  <a:solidFill>
                    <a:srgbClr val="FFFFFF"/>
                  </a:solidFill>
                  <a:latin typeface="Verdana" pitchFamily="34" charset="0"/>
                </a:rPr>
                <a:t>Estimated total manufacturing</a:t>
              </a:r>
              <a:br>
                <a:rPr lang="en-US" sz="1800" b="1">
                  <a:solidFill>
                    <a:srgbClr val="FFFFFF"/>
                  </a:solidFill>
                  <a:latin typeface="Verdana" pitchFamily="34" charset="0"/>
                </a:rPr>
              </a:br>
              <a:r>
                <a:rPr lang="en-US" sz="1800" b="1" u="sng">
                  <a:solidFill>
                    <a:srgbClr val="FFFFFF"/>
                  </a:solidFill>
                  <a:latin typeface="Verdana" pitchFamily="34" charset="0"/>
                </a:rPr>
                <a:t>overhead cost for the coming period</a:t>
              </a:r>
            </a:p>
          </p:txBody>
        </p:sp>
        <p:sp>
          <p:nvSpPr>
            <p:cNvPr id="47120" name="Rectangle 13"/>
            <p:cNvSpPr>
              <a:spLocks noChangeArrowheads="1"/>
            </p:cNvSpPr>
            <p:nvPr/>
          </p:nvSpPr>
          <p:spPr bwMode="auto">
            <a:xfrm>
              <a:off x="1920" y="1248"/>
              <a:ext cx="3132" cy="368"/>
            </a:xfrm>
            <a:prstGeom prst="rect">
              <a:avLst/>
            </a:prstGeom>
            <a:solidFill>
              <a:schemeClr val="hlink"/>
            </a:solidFill>
            <a:ln w="12700">
              <a:noFill/>
              <a:miter lim="800000"/>
              <a:headEnd/>
              <a:tailEnd/>
            </a:ln>
          </p:spPr>
          <p:txBody>
            <a:bodyPr wrap="none" lIns="90488" tIns="44450" rIns="90488" bIns="44450">
              <a:spAutoFit/>
            </a:bodyPr>
            <a:lstStyle/>
            <a:p>
              <a:pPr algn="ctr" eaLnBrk="1" hangingPunct="1">
                <a:lnSpc>
                  <a:spcPct val="90000"/>
                </a:lnSpc>
              </a:pPr>
              <a:r>
                <a:rPr lang="en-US" sz="1800" b="1">
                  <a:solidFill>
                    <a:srgbClr val="FFFFFF"/>
                  </a:solidFill>
                  <a:latin typeface="Verdana" pitchFamily="34" charset="0"/>
                </a:rPr>
                <a:t>Estimated total units in the</a:t>
              </a:r>
              <a:br>
                <a:rPr lang="en-US" sz="1800" b="1">
                  <a:solidFill>
                    <a:srgbClr val="FFFFFF"/>
                  </a:solidFill>
                  <a:latin typeface="Verdana" pitchFamily="34" charset="0"/>
                </a:rPr>
              </a:br>
              <a:r>
                <a:rPr lang="en-US" sz="1800" b="1">
                  <a:solidFill>
                    <a:srgbClr val="FFFFFF"/>
                  </a:solidFill>
                  <a:latin typeface="Verdana" pitchFamily="34" charset="0"/>
                </a:rPr>
                <a:t>allocation base for the coming period</a:t>
              </a:r>
            </a:p>
          </p:txBody>
        </p:sp>
        <p:sp>
          <p:nvSpPr>
            <p:cNvPr id="47121" name="Rectangle 14"/>
            <p:cNvSpPr>
              <a:spLocks noChangeArrowheads="1"/>
            </p:cNvSpPr>
            <p:nvPr/>
          </p:nvSpPr>
          <p:spPr bwMode="auto">
            <a:xfrm>
              <a:off x="935" y="1153"/>
              <a:ext cx="958" cy="248"/>
            </a:xfrm>
            <a:prstGeom prst="rect">
              <a:avLst/>
            </a:prstGeom>
            <a:solidFill>
              <a:schemeClr val="hlink"/>
            </a:solidFill>
            <a:ln w="12700">
              <a:noFill/>
              <a:miter lim="800000"/>
              <a:headEnd/>
              <a:tailEnd/>
            </a:ln>
          </p:spPr>
          <p:txBody>
            <a:bodyPr lIns="90488" tIns="44450" rIns="90488" bIns="44450">
              <a:spAutoFit/>
            </a:bodyPr>
            <a:lstStyle/>
            <a:p>
              <a:pPr eaLnBrk="1" hangingPunct="1">
                <a:spcBef>
                  <a:spcPct val="50000"/>
                </a:spcBef>
              </a:pPr>
              <a:r>
                <a:rPr lang="en-US" sz="2000" b="1">
                  <a:solidFill>
                    <a:srgbClr val="FFFFFF"/>
                  </a:solidFill>
                  <a:latin typeface="Verdana" pitchFamily="34" charset="0"/>
                </a:rPr>
                <a:t>POHR  =</a:t>
              </a:r>
            </a:p>
          </p:txBody>
        </p:sp>
        <p:sp>
          <p:nvSpPr>
            <p:cNvPr id="47122" name="Line 15"/>
            <p:cNvSpPr>
              <a:spLocks noChangeShapeType="1"/>
            </p:cNvSpPr>
            <p:nvPr/>
          </p:nvSpPr>
          <p:spPr bwMode="auto">
            <a:xfrm>
              <a:off x="1998" y="1296"/>
              <a:ext cx="2960" cy="0"/>
            </a:xfrm>
            <a:prstGeom prst="line">
              <a:avLst/>
            </a:prstGeom>
            <a:noFill/>
            <a:ln w="25400">
              <a:noFill/>
              <a:round/>
              <a:headEnd/>
              <a:tailEnd/>
            </a:ln>
          </p:spPr>
          <p:txBody>
            <a:bodyPr wrap="none" anchor="ctr"/>
            <a:lstStyle/>
            <a:p>
              <a:endParaRPr lang="en-US"/>
            </a:p>
          </p:txBody>
        </p:sp>
      </p:grpSp>
      <p:grpSp>
        <p:nvGrpSpPr>
          <p:cNvPr id="47111" name="Group 16"/>
          <p:cNvGrpSpPr>
            <a:grpSpLocks/>
          </p:cNvGrpSpPr>
          <p:nvPr/>
        </p:nvGrpSpPr>
        <p:grpSpPr bwMode="auto">
          <a:xfrm>
            <a:off x="8229600" y="5410200"/>
            <a:ext cx="681038" cy="976313"/>
            <a:chOff x="4714" y="57"/>
            <a:chExt cx="611" cy="700"/>
          </a:xfrm>
        </p:grpSpPr>
        <p:sp>
          <p:nvSpPr>
            <p:cNvPr id="47112" name="Freeform 17"/>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47113" name="Freeform 18"/>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47114" name="Freeform 19"/>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47115" name="Freeform 20"/>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47116" name="Freeform 21"/>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47117" name="Freeform 22"/>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42020"/>
                                        </p:tgtEl>
                                        <p:attrNameLst>
                                          <p:attrName>style.visibility</p:attrName>
                                        </p:attrNameLst>
                                      </p:cBhvr>
                                      <p:to>
                                        <p:strVal val="visible"/>
                                      </p:to>
                                    </p:set>
                                    <p:animEffect transition="in" filter="strips(downRight)">
                                      <p:cBhvr>
                                        <p:cTn id="11" dur="3000"/>
                                        <p:tgtEl>
                                          <p:spTgt spid="34202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42018"/>
                                        </p:tgtEl>
                                        <p:attrNameLst>
                                          <p:attrName>style.visibility</p:attrName>
                                        </p:attrNameLst>
                                      </p:cBhvr>
                                      <p:to>
                                        <p:strVal val="visible"/>
                                      </p:to>
                                    </p:set>
                                    <p:animEffect transition="in" filter="dissolve">
                                      <p:cBhvr>
                                        <p:cTn id="16" dur="500"/>
                                        <p:tgtEl>
                                          <p:spTgt spid="342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8" grpId="0" animBg="1"/>
      <p:bldP spid="3420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noFill/>
        </p:spPr>
        <p:txBody>
          <a:bodyPr lIns="90488" tIns="44450" rIns="90488" bIns="44450"/>
          <a:lstStyle/>
          <a:p>
            <a:pPr eaLnBrk="1" hangingPunct="1"/>
            <a:r>
              <a:rPr lang="en-US" smtClean="0"/>
              <a:t>Job-Order Cost Accounting</a:t>
            </a:r>
          </a:p>
        </p:txBody>
      </p:sp>
      <p:graphicFrame>
        <p:nvGraphicFramePr>
          <p:cNvPr id="7170" name="Object 1027"/>
          <p:cNvGraphicFramePr>
            <a:graphicFrameLocks/>
          </p:cNvGraphicFramePr>
          <p:nvPr/>
        </p:nvGraphicFramePr>
        <p:xfrm>
          <a:off x="838200" y="1438275"/>
          <a:ext cx="7758113" cy="4821238"/>
        </p:xfrm>
        <a:graphic>
          <a:graphicData uri="http://schemas.openxmlformats.org/presentationml/2006/ole">
            <p:oleObj spid="_x0000_s7170" name="Worksheet" r:id="rId4" imgW="4667384" imgH="2981446" progId="Excel.Sheet.8">
              <p:embed/>
            </p:oleObj>
          </a:graphicData>
        </a:graphic>
      </p:graphicFrame>
      <p:sp>
        <p:nvSpPr>
          <p:cNvPr id="7172" name="Line 1028"/>
          <p:cNvSpPr>
            <a:spLocks noChangeShapeType="1"/>
          </p:cNvSpPr>
          <p:nvPr/>
        </p:nvSpPr>
        <p:spPr bwMode="auto">
          <a:xfrm>
            <a:off x="2444750" y="2209800"/>
            <a:ext cx="1739900" cy="0"/>
          </a:xfrm>
          <a:prstGeom prst="line">
            <a:avLst/>
          </a:prstGeom>
          <a:noFill/>
          <a:ln w="12700">
            <a:solidFill>
              <a:schemeClr val="tx2"/>
            </a:solidFill>
            <a:round/>
            <a:headEnd/>
            <a:tailEnd/>
          </a:ln>
        </p:spPr>
        <p:txBody>
          <a:bodyPr wrap="none" anchor="ctr"/>
          <a:lstStyle/>
          <a:p>
            <a:endParaRPr lang="en-US"/>
          </a:p>
        </p:txBody>
      </p:sp>
      <p:sp>
        <p:nvSpPr>
          <p:cNvPr id="7173" name="Line 1029"/>
          <p:cNvSpPr>
            <a:spLocks noChangeShapeType="1"/>
          </p:cNvSpPr>
          <p:nvPr/>
        </p:nvSpPr>
        <p:spPr bwMode="auto">
          <a:xfrm>
            <a:off x="2444750" y="2722563"/>
            <a:ext cx="1739900" cy="0"/>
          </a:xfrm>
          <a:prstGeom prst="line">
            <a:avLst/>
          </a:prstGeom>
          <a:noFill/>
          <a:ln w="12700">
            <a:solidFill>
              <a:schemeClr val="tx2"/>
            </a:solidFill>
            <a:round/>
            <a:headEnd/>
            <a:tailEnd/>
          </a:ln>
        </p:spPr>
        <p:txBody>
          <a:bodyPr wrap="none" anchor="ctr"/>
          <a:lstStyle/>
          <a:p>
            <a:endParaRPr lang="en-US"/>
          </a:p>
        </p:txBody>
      </p:sp>
      <p:sp>
        <p:nvSpPr>
          <p:cNvPr id="7174" name="Line 1030"/>
          <p:cNvSpPr>
            <a:spLocks noChangeShapeType="1"/>
          </p:cNvSpPr>
          <p:nvPr/>
        </p:nvSpPr>
        <p:spPr bwMode="auto">
          <a:xfrm>
            <a:off x="1682750" y="2992438"/>
            <a:ext cx="2501900" cy="0"/>
          </a:xfrm>
          <a:prstGeom prst="line">
            <a:avLst/>
          </a:prstGeom>
          <a:noFill/>
          <a:ln w="12700">
            <a:solidFill>
              <a:schemeClr val="tx2"/>
            </a:solidFill>
            <a:round/>
            <a:headEnd/>
            <a:tailEnd/>
          </a:ln>
        </p:spPr>
        <p:txBody>
          <a:bodyPr wrap="none" anchor="ctr"/>
          <a:lstStyle/>
          <a:p>
            <a:endParaRPr lang="en-US"/>
          </a:p>
        </p:txBody>
      </p:sp>
      <p:sp>
        <p:nvSpPr>
          <p:cNvPr id="7175" name="Line 1031"/>
          <p:cNvSpPr>
            <a:spLocks noChangeShapeType="1"/>
          </p:cNvSpPr>
          <p:nvPr/>
        </p:nvSpPr>
        <p:spPr bwMode="auto">
          <a:xfrm>
            <a:off x="6178550" y="2195513"/>
            <a:ext cx="2120900" cy="0"/>
          </a:xfrm>
          <a:prstGeom prst="line">
            <a:avLst/>
          </a:prstGeom>
          <a:noFill/>
          <a:ln w="12700">
            <a:solidFill>
              <a:schemeClr val="tx2"/>
            </a:solidFill>
            <a:round/>
            <a:headEnd/>
            <a:tailEnd/>
          </a:ln>
        </p:spPr>
        <p:txBody>
          <a:bodyPr wrap="none" anchor="ctr"/>
          <a:lstStyle/>
          <a:p>
            <a:endParaRPr lang="en-US"/>
          </a:p>
        </p:txBody>
      </p:sp>
      <p:sp>
        <p:nvSpPr>
          <p:cNvPr id="7176" name="Line 1032"/>
          <p:cNvSpPr>
            <a:spLocks noChangeShapeType="1"/>
          </p:cNvSpPr>
          <p:nvPr/>
        </p:nvSpPr>
        <p:spPr bwMode="auto">
          <a:xfrm>
            <a:off x="6407150" y="2459038"/>
            <a:ext cx="1892300" cy="0"/>
          </a:xfrm>
          <a:prstGeom prst="line">
            <a:avLst/>
          </a:prstGeom>
          <a:noFill/>
          <a:ln w="12700">
            <a:solidFill>
              <a:schemeClr val="tx2"/>
            </a:solidFill>
            <a:round/>
            <a:headEnd/>
            <a:tailEnd/>
          </a:ln>
        </p:spPr>
        <p:txBody>
          <a:bodyPr wrap="none" anchor="ctr"/>
          <a:lstStyle/>
          <a:p>
            <a:endParaRPr lang="en-US"/>
          </a:p>
        </p:txBody>
      </p:sp>
      <p:sp>
        <p:nvSpPr>
          <p:cNvPr id="7177" name="Line 1033"/>
          <p:cNvSpPr>
            <a:spLocks noChangeShapeType="1"/>
          </p:cNvSpPr>
          <p:nvPr/>
        </p:nvSpPr>
        <p:spPr bwMode="auto">
          <a:xfrm>
            <a:off x="6483350" y="2722563"/>
            <a:ext cx="1816100" cy="0"/>
          </a:xfrm>
          <a:prstGeom prst="line">
            <a:avLst/>
          </a:prstGeom>
          <a:noFill/>
          <a:ln w="12700">
            <a:solidFill>
              <a:schemeClr val="tx2"/>
            </a:solidFill>
            <a:round/>
            <a:headEnd/>
            <a:tailEnd/>
          </a:ln>
        </p:spPr>
        <p:txBody>
          <a:bodyPr wrap="none" anchor="ctr"/>
          <a:lstStyle/>
          <a:p>
            <a:endParaRPr lang="en-US"/>
          </a:p>
        </p:txBody>
      </p:sp>
      <p:sp>
        <p:nvSpPr>
          <p:cNvPr id="7178" name="Oval 1034"/>
          <p:cNvSpPr>
            <a:spLocks noChangeArrowheads="1"/>
          </p:cNvSpPr>
          <p:nvPr/>
        </p:nvSpPr>
        <p:spPr bwMode="auto">
          <a:xfrm>
            <a:off x="3884613" y="3324225"/>
            <a:ext cx="812800" cy="584200"/>
          </a:xfrm>
          <a:prstGeom prst="ellipse">
            <a:avLst/>
          </a:prstGeom>
          <a:noFill/>
          <a:ln w="57150">
            <a:solidFill>
              <a:srgbClr val="FC0128"/>
            </a:solidFill>
            <a:round/>
            <a:headEnd/>
            <a:tailEnd/>
          </a:ln>
        </p:spPr>
        <p:txBody>
          <a:bodyPr wrap="none" anchor="ctr"/>
          <a:lstStyle/>
          <a:p>
            <a:endParaRPr lang="en-US"/>
          </a:p>
        </p:txBody>
      </p:sp>
      <p:sp>
        <p:nvSpPr>
          <p:cNvPr id="7179" name="Oval 1035"/>
          <p:cNvSpPr>
            <a:spLocks noChangeArrowheads="1"/>
          </p:cNvSpPr>
          <p:nvPr/>
        </p:nvSpPr>
        <p:spPr bwMode="auto">
          <a:xfrm>
            <a:off x="5637213" y="3324225"/>
            <a:ext cx="812800" cy="584200"/>
          </a:xfrm>
          <a:prstGeom prst="ellipse">
            <a:avLst/>
          </a:prstGeom>
          <a:noFill/>
          <a:ln w="57150">
            <a:solidFill>
              <a:srgbClr val="FC0128"/>
            </a:solidFill>
            <a:round/>
            <a:headEnd/>
            <a:tailEnd/>
          </a:ln>
        </p:spPr>
        <p:txBody>
          <a:bodyPr wrap="none" anchor="ctr"/>
          <a:lstStyle/>
          <a:p>
            <a:endParaRPr lang="en-US"/>
          </a:p>
        </p:txBody>
      </p:sp>
      <p:grpSp>
        <p:nvGrpSpPr>
          <p:cNvPr id="7180" name="Group 1036"/>
          <p:cNvGrpSpPr>
            <a:grpSpLocks/>
          </p:cNvGrpSpPr>
          <p:nvPr/>
        </p:nvGrpSpPr>
        <p:grpSpPr bwMode="auto">
          <a:xfrm>
            <a:off x="8158163" y="90488"/>
            <a:ext cx="681037" cy="976312"/>
            <a:chOff x="4714" y="57"/>
            <a:chExt cx="611" cy="700"/>
          </a:xfrm>
        </p:grpSpPr>
        <p:sp>
          <p:nvSpPr>
            <p:cNvPr id="7182" name="Freeform 1037"/>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7183" name="Freeform 1038"/>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7184" name="Freeform 1039"/>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7185" name="Freeform 1040"/>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7186" name="Freeform 1041"/>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7187" name="Freeform 1042"/>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cxnSp>
        <p:nvCxnSpPr>
          <p:cNvPr id="344083" name="AutoShape 1043"/>
          <p:cNvCxnSpPr>
            <a:cxnSpLocks noChangeShapeType="1"/>
          </p:cNvCxnSpPr>
          <p:nvPr/>
        </p:nvCxnSpPr>
        <p:spPr bwMode="auto">
          <a:xfrm rot="16200000" flipH="1">
            <a:off x="5166519" y="3061494"/>
            <a:ext cx="1588" cy="1752600"/>
          </a:xfrm>
          <a:prstGeom prst="curvedConnector3">
            <a:avLst>
              <a:gd name="adj1" fmla="val 25699991"/>
            </a:avLst>
          </a:prstGeom>
          <a:noFill/>
          <a:ln w="57150">
            <a:solidFill>
              <a:srgbClr val="FF3300"/>
            </a:solidFill>
            <a:round/>
            <a:headEnd type="triangle" w="med" len="med"/>
            <a:tailEnd type="triangle" w="med" len="med"/>
          </a:ln>
        </p:spPr>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44083"/>
                                        </p:tgtEl>
                                        <p:attrNameLst>
                                          <p:attrName>style.visibility</p:attrName>
                                        </p:attrNameLst>
                                      </p:cBhvr>
                                      <p:to>
                                        <p:strVal val="visible"/>
                                      </p:to>
                                    </p:set>
                                    <p:animEffect transition="in" filter="dissolve">
                                      <p:cBhvr>
                                        <p:cTn id="7" dur="500"/>
                                        <p:tgtEl>
                                          <p:spTgt spid="344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lIns="90488" tIns="44450" rIns="90488" bIns="44450"/>
          <a:lstStyle/>
          <a:p>
            <a:pPr eaLnBrk="1" hangingPunct="1"/>
            <a:r>
              <a:rPr lang="en-US" smtClean="0"/>
              <a:t>Job-Order Cost Accounting</a:t>
            </a:r>
          </a:p>
        </p:txBody>
      </p:sp>
      <p:graphicFrame>
        <p:nvGraphicFramePr>
          <p:cNvPr id="8194" name="Object 3"/>
          <p:cNvGraphicFramePr>
            <a:graphicFrameLocks/>
          </p:cNvGraphicFramePr>
          <p:nvPr/>
        </p:nvGraphicFramePr>
        <p:xfrm>
          <a:off x="838200" y="1438275"/>
          <a:ext cx="7758113" cy="4821238"/>
        </p:xfrm>
        <a:graphic>
          <a:graphicData uri="http://schemas.openxmlformats.org/presentationml/2006/ole">
            <p:oleObj spid="_x0000_s8194" name="Worksheet" r:id="rId4" imgW="4667570" imgH="2981739" progId="Excel.Sheet.8">
              <p:embed/>
            </p:oleObj>
          </a:graphicData>
        </a:graphic>
      </p:graphicFrame>
      <p:sp>
        <p:nvSpPr>
          <p:cNvPr id="8196" name="Line 4"/>
          <p:cNvSpPr>
            <a:spLocks noChangeShapeType="1"/>
          </p:cNvSpPr>
          <p:nvPr/>
        </p:nvSpPr>
        <p:spPr bwMode="auto">
          <a:xfrm>
            <a:off x="2444750" y="2209800"/>
            <a:ext cx="1739900" cy="0"/>
          </a:xfrm>
          <a:prstGeom prst="line">
            <a:avLst/>
          </a:prstGeom>
          <a:noFill/>
          <a:ln w="12700">
            <a:solidFill>
              <a:schemeClr val="tx2"/>
            </a:solidFill>
            <a:round/>
            <a:headEnd/>
            <a:tailEnd/>
          </a:ln>
        </p:spPr>
        <p:txBody>
          <a:bodyPr wrap="none" anchor="ctr"/>
          <a:lstStyle/>
          <a:p>
            <a:endParaRPr lang="en-US"/>
          </a:p>
        </p:txBody>
      </p:sp>
      <p:sp>
        <p:nvSpPr>
          <p:cNvPr id="8197" name="Line 5"/>
          <p:cNvSpPr>
            <a:spLocks noChangeShapeType="1"/>
          </p:cNvSpPr>
          <p:nvPr/>
        </p:nvSpPr>
        <p:spPr bwMode="auto">
          <a:xfrm>
            <a:off x="2444750" y="2722563"/>
            <a:ext cx="1739900" cy="0"/>
          </a:xfrm>
          <a:prstGeom prst="line">
            <a:avLst/>
          </a:prstGeom>
          <a:noFill/>
          <a:ln w="12700">
            <a:solidFill>
              <a:schemeClr val="tx2"/>
            </a:solidFill>
            <a:round/>
            <a:headEnd/>
            <a:tailEnd/>
          </a:ln>
        </p:spPr>
        <p:txBody>
          <a:bodyPr wrap="none" anchor="ctr"/>
          <a:lstStyle/>
          <a:p>
            <a:endParaRPr lang="en-US"/>
          </a:p>
        </p:txBody>
      </p:sp>
      <p:sp>
        <p:nvSpPr>
          <p:cNvPr id="8198" name="Line 6"/>
          <p:cNvSpPr>
            <a:spLocks noChangeShapeType="1"/>
          </p:cNvSpPr>
          <p:nvPr/>
        </p:nvSpPr>
        <p:spPr bwMode="auto">
          <a:xfrm>
            <a:off x="1682750" y="2992438"/>
            <a:ext cx="2501900" cy="0"/>
          </a:xfrm>
          <a:prstGeom prst="line">
            <a:avLst/>
          </a:prstGeom>
          <a:noFill/>
          <a:ln w="12700">
            <a:solidFill>
              <a:schemeClr val="tx2"/>
            </a:solidFill>
            <a:round/>
            <a:headEnd/>
            <a:tailEnd/>
          </a:ln>
        </p:spPr>
        <p:txBody>
          <a:bodyPr wrap="none" anchor="ctr"/>
          <a:lstStyle/>
          <a:p>
            <a:endParaRPr lang="en-US"/>
          </a:p>
        </p:txBody>
      </p:sp>
      <p:sp>
        <p:nvSpPr>
          <p:cNvPr id="8199" name="Line 7"/>
          <p:cNvSpPr>
            <a:spLocks noChangeShapeType="1"/>
          </p:cNvSpPr>
          <p:nvPr/>
        </p:nvSpPr>
        <p:spPr bwMode="auto">
          <a:xfrm>
            <a:off x="6178550" y="2195513"/>
            <a:ext cx="2120900" cy="0"/>
          </a:xfrm>
          <a:prstGeom prst="line">
            <a:avLst/>
          </a:prstGeom>
          <a:noFill/>
          <a:ln w="12700">
            <a:solidFill>
              <a:schemeClr val="tx2"/>
            </a:solidFill>
            <a:round/>
            <a:headEnd/>
            <a:tailEnd/>
          </a:ln>
        </p:spPr>
        <p:txBody>
          <a:bodyPr wrap="none" anchor="ctr"/>
          <a:lstStyle/>
          <a:p>
            <a:endParaRPr lang="en-US"/>
          </a:p>
        </p:txBody>
      </p:sp>
      <p:sp>
        <p:nvSpPr>
          <p:cNvPr id="8200" name="Line 8"/>
          <p:cNvSpPr>
            <a:spLocks noChangeShapeType="1"/>
          </p:cNvSpPr>
          <p:nvPr/>
        </p:nvSpPr>
        <p:spPr bwMode="auto">
          <a:xfrm>
            <a:off x="6407150" y="2459038"/>
            <a:ext cx="1892300" cy="0"/>
          </a:xfrm>
          <a:prstGeom prst="line">
            <a:avLst/>
          </a:prstGeom>
          <a:noFill/>
          <a:ln w="12700">
            <a:solidFill>
              <a:schemeClr val="tx2"/>
            </a:solidFill>
            <a:round/>
            <a:headEnd/>
            <a:tailEnd/>
          </a:ln>
        </p:spPr>
        <p:txBody>
          <a:bodyPr wrap="none" anchor="ctr"/>
          <a:lstStyle/>
          <a:p>
            <a:endParaRPr lang="en-US"/>
          </a:p>
        </p:txBody>
      </p:sp>
      <p:sp>
        <p:nvSpPr>
          <p:cNvPr id="8201" name="Line 9"/>
          <p:cNvSpPr>
            <a:spLocks noChangeShapeType="1"/>
          </p:cNvSpPr>
          <p:nvPr/>
        </p:nvSpPr>
        <p:spPr bwMode="auto">
          <a:xfrm>
            <a:off x="6483350" y="2722563"/>
            <a:ext cx="1816100" cy="0"/>
          </a:xfrm>
          <a:prstGeom prst="line">
            <a:avLst/>
          </a:prstGeom>
          <a:noFill/>
          <a:ln w="12700">
            <a:solidFill>
              <a:schemeClr val="tx2"/>
            </a:solidFill>
            <a:round/>
            <a:headEnd/>
            <a:tailEnd/>
          </a:ln>
        </p:spPr>
        <p:txBody>
          <a:bodyPr wrap="none" anchor="ctr"/>
          <a:lstStyle/>
          <a:p>
            <a:endParaRPr lang="en-US"/>
          </a:p>
        </p:txBody>
      </p:sp>
      <p:grpSp>
        <p:nvGrpSpPr>
          <p:cNvPr id="8202" name="Group 10"/>
          <p:cNvGrpSpPr>
            <a:grpSpLocks/>
          </p:cNvGrpSpPr>
          <p:nvPr/>
        </p:nvGrpSpPr>
        <p:grpSpPr bwMode="auto">
          <a:xfrm>
            <a:off x="8158163" y="90488"/>
            <a:ext cx="681037" cy="976312"/>
            <a:chOff x="4714" y="57"/>
            <a:chExt cx="611" cy="700"/>
          </a:xfrm>
        </p:grpSpPr>
        <p:sp>
          <p:nvSpPr>
            <p:cNvPr id="8203" name="Freeform 11"/>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8204" name="Freeform 12"/>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8205" name="Freeform 13"/>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8206" name="Freeform 14"/>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8207" name="Freeform 15"/>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8208" name="Freeform 16"/>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Interpreting the Average Unit Cost</a:t>
            </a:r>
          </a:p>
        </p:txBody>
      </p:sp>
      <p:sp>
        <p:nvSpPr>
          <p:cNvPr id="348163" name="Rectangle 3"/>
          <p:cNvSpPr>
            <a:spLocks noChangeArrowheads="1"/>
          </p:cNvSpPr>
          <p:nvPr/>
        </p:nvSpPr>
        <p:spPr bwMode="auto">
          <a:xfrm>
            <a:off x="381000" y="1676400"/>
            <a:ext cx="8229600" cy="4114800"/>
          </a:xfrm>
          <a:prstGeom prst="rect">
            <a:avLst/>
          </a:prstGeom>
          <a:solidFill>
            <a:schemeClr val="accent1"/>
          </a:solidFill>
          <a:ln w="9525">
            <a:noFill/>
            <a:miter lim="800000"/>
            <a:headEnd/>
            <a:tailEnd/>
          </a:ln>
          <a:effectLst>
            <a:outerShdw dist="35921" dir="2700000" algn="ctr" rotWithShape="0">
              <a:schemeClr val="bg2"/>
            </a:outerShdw>
          </a:effectLst>
        </p:spPr>
        <p:txBody>
          <a:bodyPr wrap="none" anchor="ctr"/>
          <a:lstStyle/>
          <a:p>
            <a:pPr algn="ctr">
              <a:defRPr/>
            </a:pPr>
            <a:r>
              <a:rPr lang="en-US" sz="2500">
                <a:solidFill>
                  <a:srgbClr val="FFFFFF"/>
                </a:solidFill>
                <a:latin typeface="Verdana" pitchFamily="34" charset="0"/>
              </a:rPr>
              <a:t>The average unit cost should not be interpreted</a:t>
            </a:r>
          </a:p>
          <a:p>
            <a:pPr algn="ctr">
              <a:defRPr/>
            </a:pPr>
            <a:r>
              <a:rPr lang="en-US" sz="2500">
                <a:solidFill>
                  <a:srgbClr val="FFFFFF"/>
                </a:solidFill>
                <a:latin typeface="Verdana" pitchFamily="34" charset="0"/>
              </a:rPr>
              <a:t>as the costs that would actually be incurred if an</a:t>
            </a:r>
            <a:br>
              <a:rPr lang="en-US" sz="2500">
                <a:solidFill>
                  <a:srgbClr val="FFFFFF"/>
                </a:solidFill>
                <a:latin typeface="Verdana" pitchFamily="34" charset="0"/>
              </a:rPr>
            </a:br>
            <a:r>
              <a:rPr lang="en-US" sz="2500">
                <a:solidFill>
                  <a:srgbClr val="FFFFFF"/>
                </a:solidFill>
                <a:latin typeface="Verdana" pitchFamily="34" charset="0"/>
              </a:rPr>
              <a:t>additional unit were produced.</a:t>
            </a:r>
            <a:br>
              <a:rPr lang="en-US" sz="2500">
                <a:solidFill>
                  <a:srgbClr val="FFFFFF"/>
                </a:solidFill>
                <a:latin typeface="Verdana" pitchFamily="34" charset="0"/>
              </a:rPr>
            </a:br>
            <a:r>
              <a:rPr lang="en-US" sz="2500">
                <a:solidFill>
                  <a:srgbClr val="FFFFFF"/>
                </a:solidFill>
                <a:latin typeface="Verdana" pitchFamily="34" charset="0"/>
              </a:rPr>
              <a:t/>
            </a:r>
            <a:br>
              <a:rPr lang="en-US" sz="2500">
                <a:solidFill>
                  <a:srgbClr val="FFFFFF"/>
                </a:solidFill>
                <a:latin typeface="Verdana" pitchFamily="34" charset="0"/>
              </a:rPr>
            </a:br>
            <a:r>
              <a:rPr lang="en-US" sz="2500">
                <a:solidFill>
                  <a:srgbClr val="FFFFFF"/>
                </a:solidFill>
                <a:latin typeface="Verdana" pitchFamily="34" charset="0"/>
              </a:rPr>
              <a:t>Fixed overhead would not change if another unit</a:t>
            </a:r>
            <a:br>
              <a:rPr lang="en-US" sz="2500">
                <a:solidFill>
                  <a:srgbClr val="FFFFFF"/>
                </a:solidFill>
                <a:latin typeface="Verdana" pitchFamily="34" charset="0"/>
              </a:rPr>
            </a:br>
            <a:r>
              <a:rPr lang="en-US" sz="2500">
                <a:solidFill>
                  <a:srgbClr val="FFFFFF"/>
                </a:solidFill>
                <a:latin typeface="Verdana" pitchFamily="34" charset="0"/>
              </a:rPr>
              <a:t>were produced, so the incremental cost of </a:t>
            </a:r>
            <a:br>
              <a:rPr lang="en-US" sz="2500">
                <a:solidFill>
                  <a:srgbClr val="FFFFFF"/>
                </a:solidFill>
                <a:latin typeface="Verdana" pitchFamily="34" charset="0"/>
              </a:rPr>
            </a:br>
            <a:r>
              <a:rPr lang="en-US" sz="2500">
                <a:solidFill>
                  <a:srgbClr val="FFFFFF"/>
                </a:solidFill>
                <a:latin typeface="Verdana" pitchFamily="34" charset="0"/>
              </a:rPr>
              <a:t>another unit may be somewhat less than $118.</a:t>
            </a:r>
          </a:p>
        </p:txBody>
      </p: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body" idx="1"/>
          </p:nvPr>
        </p:nvSpPr>
        <p:spPr>
          <a:xfrm>
            <a:off x="685800" y="1600200"/>
            <a:ext cx="7772400" cy="4953000"/>
          </a:xfrm>
        </p:spPr>
        <p:txBody>
          <a:bodyPr/>
          <a:lstStyle/>
          <a:p>
            <a:pPr algn="ctr" eaLnBrk="1" hangingPunct="1">
              <a:buFont typeface="Times" pitchFamily="34" charset="0"/>
              <a:buNone/>
            </a:pPr>
            <a:r>
              <a:rPr lang="en-US" sz="2200" smtClean="0">
                <a:latin typeface="Verdana" pitchFamily="34" charset="0"/>
              </a:rPr>
              <a:t>Using a predetermined rate makes it</a:t>
            </a:r>
            <a:br>
              <a:rPr lang="en-US" sz="2200" smtClean="0">
                <a:latin typeface="Verdana" pitchFamily="34" charset="0"/>
              </a:rPr>
            </a:br>
            <a:r>
              <a:rPr lang="en-US" sz="2200" smtClean="0">
                <a:latin typeface="Verdana" pitchFamily="34" charset="0"/>
              </a:rPr>
              <a:t>possible to estimate total job costs sooner.</a:t>
            </a: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endParaRPr lang="en-US" sz="2200" smtClean="0">
              <a:latin typeface="Verdana" pitchFamily="34" charset="0"/>
            </a:endParaRPr>
          </a:p>
          <a:p>
            <a:pPr algn="ctr" eaLnBrk="1" hangingPunct="1">
              <a:buFont typeface="Times" pitchFamily="34" charset="0"/>
              <a:buNone/>
            </a:pPr>
            <a:r>
              <a:rPr lang="en-US" sz="2200" smtClean="0">
                <a:latin typeface="Verdana" pitchFamily="34" charset="0"/>
              </a:rPr>
              <a:t>Actual overhead for the period is not</a:t>
            </a:r>
            <a:br>
              <a:rPr lang="en-US" sz="2200" smtClean="0">
                <a:latin typeface="Verdana" pitchFamily="34" charset="0"/>
              </a:rPr>
            </a:br>
            <a:r>
              <a:rPr lang="en-US" sz="2200" smtClean="0">
                <a:latin typeface="Verdana" pitchFamily="34" charset="0"/>
              </a:rPr>
              <a:t>known until the end of the period.</a:t>
            </a:r>
          </a:p>
        </p:txBody>
      </p:sp>
      <p:sp>
        <p:nvSpPr>
          <p:cNvPr id="9220" name="Rectangle 3"/>
          <p:cNvSpPr>
            <a:spLocks noGrp="1" noChangeArrowheads="1"/>
          </p:cNvSpPr>
          <p:nvPr>
            <p:ph type="title"/>
          </p:nvPr>
        </p:nvSpPr>
        <p:spPr/>
        <p:txBody>
          <a:bodyPr/>
          <a:lstStyle/>
          <a:p>
            <a:pPr eaLnBrk="1" hangingPunct="1"/>
            <a:r>
              <a:rPr lang="en-US" smtClean="0"/>
              <a:t>The Need for a POHR</a:t>
            </a:r>
          </a:p>
        </p:txBody>
      </p:sp>
      <p:graphicFrame>
        <p:nvGraphicFramePr>
          <p:cNvPr id="9218" name="Object 4"/>
          <p:cNvGraphicFramePr>
            <a:graphicFrameLocks/>
          </p:cNvGraphicFramePr>
          <p:nvPr/>
        </p:nvGraphicFramePr>
        <p:xfrm>
          <a:off x="2895600" y="2514600"/>
          <a:ext cx="3240088" cy="2590800"/>
        </p:xfrm>
        <a:graphic>
          <a:graphicData uri="http://schemas.openxmlformats.org/presentationml/2006/ole">
            <p:oleObj spid="_x0000_s9218" name="ClipArt" r:id="rId4" imgW="3944880" imgH="3968640" progId="MS_ClipArt_Gallery.2">
              <p:embed/>
            </p:oleObj>
          </a:graphicData>
        </a:graphic>
      </p:graphicFrame>
      <p:sp>
        <p:nvSpPr>
          <p:cNvPr id="9221" name="Rectangle 5"/>
          <p:cNvSpPr>
            <a:spLocks noChangeArrowheads="1"/>
          </p:cNvSpPr>
          <p:nvPr/>
        </p:nvSpPr>
        <p:spPr bwMode="auto">
          <a:xfrm>
            <a:off x="3409950" y="2860675"/>
            <a:ext cx="2143125" cy="668338"/>
          </a:xfrm>
          <a:prstGeom prst="rect">
            <a:avLst/>
          </a:prstGeom>
          <a:noFill/>
          <a:ln w="12699">
            <a:noFill/>
            <a:miter lim="800000"/>
            <a:headEnd/>
            <a:tailEnd/>
          </a:ln>
        </p:spPr>
        <p:txBody>
          <a:bodyPr lIns="90488" tIns="44450" rIns="90488" bIns="44450">
            <a:spAutoFit/>
          </a:bodyPr>
          <a:lstStyle/>
          <a:p>
            <a:pPr algn="ctr">
              <a:spcBef>
                <a:spcPct val="50000"/>
              </a:spcBef>
            </a:pPr>
            <a:r>
              <a:rPr lang="en-US" sz="3800" b="1">
                <a:solidFill>
                  <a:srgbClr val="FF3300"/>
                </a:solidFill>
              </a:rPr>
              <a:t>$</a:t>
            </a:r>
          </a:p>
        </p:txBody>
      </p:sp>
    </p:spTree>
  </p:cSld>
  <p:clrMapOvr>
    <a:masterClrMapping/>
  </p:clrMapOvr>
  <p:transition spd="med">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lIns="90488" tIns="44450" rIns="90488" bIns="44450"/>
          <a:lstStyle/>
          <a:p>
            <a:pPr eaLnBrk="1" hangingPunct="1"/>
            <a:r>
              <a:rPr lang="en-US" smtClean="0"/>
              <a:t>Types of Product Costing Systems</a:t>
            </a:r>
          </a:p>
        </p:txBody>
      </p:sp>
      <p:grpSp>
        <p:nvGrpSpPr>
          <p:cNvPr id="39939" name="Group 3"/>
          <p:cNvGrpSpPr>
            <a:grpSpLocks/>
          </p:cNvGrpSpPr>
          <p:nvPr/>
        </p:nvGrpSpPr>
        <p:grpSpPr bwMode="auto">
          <a:xfrm>
            <a:off x="1549400" y="1612900"/>
            <a:ext cx="7031038" cy="2032000"/>
            <a:chOff x="976" y="1016"/>
            <a:chExt cx="4429" cy="1280"/>
          </a:xfrm>
        </p:grpSpPr>
        <p:sp>
          <p:nvSpPr>
            <p:cNvPr id="39945" name="Rectangle 4"/>
            <p:cNvSpPr>
              <a:spLocks noChangeArrowheads="1"/>
            </p:cNvSpPr>
            <p:nvPr/>
          </p:nvSpPr>
          <p:spPr bwMode="auto">
            <a:xfrm>
              <a:off x="977" y="1020"/>
              <a:ext cx="1298" cy="770"/>
            </a:xfrm>
            <a:prstGeom prst="rect">
              <a:avLst/>
            </a:prstGeom>
            <a:solidFill>
              <a:schemeClr val="folHlink"/>
            </a:solidFill>
            <a:ln w="25400">
              <a:solidFill>
                <a:srgbClr val="000000"/>
              </a:solidFill>
              <a:miter lim="800000"/>
              <a:headEnd/>
              <a:tailEnd/>
            </a:ln>
          </p:spPr>
          <p:txBody>
            <a:bodyPr wrap="none" anchor="ctr"/>
            <a:lstStyle/>
            <a:p>
              <a:endParaRPr lang="en-US"/>
            </a:p>
          </p:txBody>
        </p:sp>
        <p:sp>
          <p:nvSpPr>
            <p:cNvPr id="39946" name="Freeform 5"/>
            <p:cNvSpPr>
              <a:spLocks/>
            </p:cNvSpPr>
            <p:nvPr/>
          </p:nvSpPr>
          <p:spPr bwMode="auto">
            <a:xfrm>
              <a:off x="2288" y="1016"/>
              <a:ext cx="3117" cy="1280"/>
            </a:xfrm>
            <a:custGeom>
              <a:avLst/>
              <a:gdLst>
                <a:gd name="T0" fmla="*/ 0 w 3117"/>
                <a:gd name="T1" fmla="*/ 0 h 1280"/>
                <a:gd name="T2" fmla="*/ 3116 w 3117"/>
                <a:gd name="T3" fmla="*/ 1279 h 1280"/>
                <a:gd name="T4" fmla="*/ 0 w 3117"/>
                <a:gd name="T5" fmla="*/ 787 h 1280"/>
                <a:gd name="T6" fmla="*/ 0 w 3117"/>
                <a:gd name="T7" fmla="*/ 0 h 1280"/>
                <a:gd name="T8" fmla="*/ 0 60000 65536"/>
                <a:gd name="T9" fmla="*/ 0 60000 65536"/>
                <a:gd name="T10" fmla="*/ 0 60000 65536"/>
                <a:gd name="T11" fmla="*/ 0 60000 65536"/>
                <a:gd name="T12" fmla="*/ 0 w 3117"/>
                <a:gd name="T13" fmla="*/ 0 h 1280"/>
                <a:gd name="T14" fmla="*/ 3117 w 3117"/>
                <a:gd name="T15" fmla="*/ 1280 h 1280"/>
              </a:gdLst>
              <a:ahLst/>
              <a:cxnLst>
                <a:cxn ang="T8">
                  <a:pos x="T0" y="T1"/>
                </a:cxn>
                <a:cxn ang="T9">
                  <a:pos x="T2" y="T3"/>
                </a:cxn>
                <a:cxn ang="T10">
                  <a:pos x="T4" y="T5"/>
                </a:cxn>
                <a:cxn ang="T11">
                  <a:pos x="T6" y="T7"/>
                </a:cxn>
              </a:cxnLst>
              <a:rect l="T12" t="T13" r="T14" b="T15"/>
              <a:pathLst>
                <a:path w="3117" h="1280">
                  <a:moveTo>
                    <a:pt x="0" y="0"/>
                  </a:moveTo>
                  <a:lnTo>
                    <a:pt x="3116" y="1279"/>
                  </a:lnTo>
                  <a:lnTo>
                    <a:pt x="0" y="787"/>
                  </a:lnTo>
                  <a:lnTo>
                    <a:pt x="0" y="0"/>
                  </a:lnTo>
                </a:path>
              </a:pathLst>
            </a:custGeom>
            <a:solidFill>
              <a:schemeClr val="folHlink"/>
            </a:solidFill>
            <a:ln w="25400" cap="rnd">
              <a:solidFill>
                <a:srgbClr val="000000"/>
              </a:solidFill>
              <a:round/>
              <a:headEnd/>
              <a:tailEnd/>
            </a:ln>
          </p:spPr>
          <p:txBody>
            <a:bodyPr/>
            <a:lstStyle/>
            <a:p>
              <a:endParaRPr lang="en-GB"/>
            </a:p>
          </p:txBody>
        </p:sp>
        <p:sp>
          <p:nvSpPr>
            <p:cNvPr id="39947" name="Freeform 6"/>
            <p:cNvSpPr>
              <a:spLocks/>
            </p:cNvSpPr>
            <p:nvPr/>
          </p:nvSpPr>
          <p:spPr bwMode="auto">
            <a:xfrm>
              <a:off x="976" y="1803"/>
              <a:ext cx="4429" cy="493"/>
            </a:xfrm>
            <a:custGeom>
              <a:avLst/>
              <a:gdLst>
                <a:gd name="T0" fmla="*/ 0 w 4429"/>
                <a:gd name="T1" fmla="*/ 0 h 493"/>
                <a:gd name="T2" fmla="*/ 1312 w 4429"/>
                <a:gd name="T3" fmla="*/ 0 h 493"/>
                <a:gd name="T4" fmla="*/ 4428 w 4429"/>
                <a:gd name="T5" fmla="*/ 492 h 493"/>
                <a:gd name="T6" fmla="*/ 0 w 4429"/>
                <a:gd name="T7" fmla="*/ 0 h 493"/>
                <a:gd name="T8" fmla="*/ 0 60000 65536"/>
                <a:gd name="T9" fmla="*/ 0 60000 65536"/>
                <a:gd name="T10" fmla="*/ 0 60000 65536"/>
                <a:gd name="T11" fmla="*/ 0 60000 65536"/>
                <a:gd name="T12" fmla="*/ 0 w 4429"/>
                <a:gd name="T13" fmla="*/ 0 h 493"/>
                <a:gd name="T14" fmla="*/ 4429 w 4429"/>
                <a:gd name="T15" fmla="*/ 493 h 493"/>
              </a:gdLst>
              <a:ahLst/>
              <a:cxnLst>
                <a:cxn ang="T8">
                  <a:pos x="T0" y="T1"/>
                </a:cxn>
                <a:cxn ang="T9">
                  <a:pos x="T2" y="T3"/>
                </a:cxn>
                <a:cxn ang="T10">
                  <a:pos x="T4" y="T5"/>
                </a:cxn>
                <a:cxn ang="T11">
                  <a:pos x="T6" y="T7"/>
                </a:cxn>
              </a:cxnLst>
              <a:rect l="T12" t="T13" r="T14" b="T15"/>
              <a:pathLst>
                <a:path w="4429" h="493">
                  <a:moveTo>
                    <a:pt x="0" y="0"/>
                  </a:moveTo>
                  <a:lnTo>
                    <a:pt x="1312" y="0"/>
                  </a:lnTo>
                  <a:lnTo>
                    <a:pt x="4428" y="492"/>
                  </a:lnTo>
                  <a:lnTo>
                    <a:pt x="0" y="0"/>
                  </a:lnTo>
                </a:path>
              </a:pathLst>
            </a:custGeom>
            <a:solidFill>
              <a:schemeClr val="folHlink"/>
            </a:solidFill>
            <a:ln w="25400" cap="rnd">
              <a:solidFill>
                <a:srgbClr val="000000"/>
              </a:solidFill>
              <a:round/>
              <a:headEnd/>
              <a:tailEnd/>
            </a:ln>
          </p:spPr>
          <p:txBody>
            <a:bodyPr/>
            <a:lstStyle/>
            <a:p>
              <a:endParaRPr lang="en-GB"/>
            </a:p>
          </p:txBody>
        </p:sp>
        <p:grpSp>
          <p:nvGrpSpPr>
            <p:cNvPr id="39948" name="Group 7"/>
            <p:cNvGrpSpPr>
              <a:grpSpLocks/>
            </p:cNvGrpSpPr>
            <p:nvPr/>
          </p:nvGrpSpPr>
          <p:grpSpPr bwMode="auto">
            <a:xfrm>
              <a:off x="2780" y="1016"/>
              <a:ext cx="2625" cy="1280"/>
              <a:chOff x="2780" y="1016"/>
              <a:chExt cx="2625" cy="1280"/>
            </a:xfrm>
          </p:grpSpPr>
          <p:sp>
            <p:nvSpPr>
              <p:cNvPr id="39949" name="Rectangle 8"/>
              <p:cNvSpPr>
                <a:spLocks noChangeArrowheads="1"/>
              </p:cNvSpPr>
              <p:nvPr/>
            </p:nvSpPr>
            <p:spPr bwMode="auto">
              <a:xfrm>
                <a:off x="2781" y="1020"/>
                <a:ext cx="1298" cy="770"/>
              </a:xfrm>
              <a:prstGeom prst="rect">
                <a:avLst/>
              </a:prstGeom>
              <a:solidFill>
                <a:schemeClr val="folHlink"/>
              </a:solidFill>
              <a:ln w="25400">
                <a:solidFill>
                  <a:srgbClr val="000000"/>
                </a:solidFill>
                <a:miter lim="800000"/>
                <a:headEnd/>
                <a:tailEnd/>
              </a:ln>
            </p:spPr>
            <p:txBody>
              <a:bodyPr wrap="none" anchor="ctr"/>
              <a:lstStyle/>
              <a:p>
                <a:endParaRPr lang="en-US"/>
              </a:p>
            </p:txBody>
          </p:sp>
          <p:sp>
            <p:nvSpPr>
              <p:cNvPr id="39950" name="Freeform 9"/>
              <p:cNvSpPr>
                <a:spLocks/>
              </p:cNvSpPr>
              <p:nvPr/>
            </p:nvSpPr>
            <p:spPr bwMode="auto">
              <a:xfrm>
                <a:off x="4092" y="1016"/>
                <a:ext cx="1313" cy="1280"/>
              </a:xfrm>
              <a:custGeom>
                <a:avLst/>
                <a:gdLst>
                  <a:gd name="T0" fmla="*/ 0 w 1313"/>
                  <a:gd name="T1" fmla="*/ 0 h 1280"/>
                  <a:gd name="T2" fmla="*/ 1312 w 1313"/>
                  <a:gd name="T3" fmla="*/ 1279 h 1280"/>
                  <a:gd name="T4" fmla="*/ 0 w 1313"/>
                  <a:gd name="T5" fmla="*/ 787 h 1280"/>
                  <a:gd name="T6" fmla="*/ 0 w 1313"/>
                  <a:gd name="T7" fmla="*/ 0 h 1280"/>
                  <a:gd name="T8" fmla="*/ 0 60000 65536"/>
                  <a:gd name="T9" fmla="*/ 0 60000 65536"/>
                  <a:gd name="T10" fmla="*/ 0 60000 65536"/>
                  <a:gd name="T11" fmla="*/ 0 60000 65536"/>
                  <a:gd name="T12" fmla="*/ 0 w 1313"/>
                  <a:gd name="T13" fmla="*/ 0 h 1280"/>
                  <a:gd name="T14" fmla="*/ 1313 w 1313"/>
                  <a:gd name="T15" fmla="*/ 1280 h 1280"/>
                </a:gdLst>
                <a:ahLst/>
                <a:cxnLst>
                  <a:cxn ang="T8">
                    <a:pos x="T0" y="T1"/>
                  </a:cxn>
                  <a:cxn ang="T9">
                    <a:pos x="T2" y="T3"/>
                  </a:cxn>
                  <a:cxn ang="T10">
                    <a:pos x="T4" y="T5"/>
                  </a:cxn>
                  <a:cxn ang="T11">
                    <a:pos x="T6" y="T7"/>
                  </a:cxn>
                </a:cxnLst>
                <a:rect l="T12" t="T13" r="T14" b="T15"/>
                <a:pathLst>
                  <a:path w="1313" h="1280">
                    <a:moveTo>
                      <a:pt x="0" y="0"/>
                    </a:moveTo>
                    <a:lnTo>
                      <a:pt x="1312" y="1279"/>
                    </a:lnTo>
                    <a:lnTo>
                      <a:pt x="0" y="787"/>
                    </a:lnTo>
                    <a:lnTo>
                      <a:pt x="0" y="0"/>
                    </a:lnTo>
                  </a:path>
                </a:pathLst>
              </a:custGeom>
              <a:solidFill>
                <a:schemeClr val="folHlink"/>
              </a:solidFill>
              <a:ln w="25400" cap="rnd">
                <a:solidFill>
                  <a:srgbClr val="000000"/>
                </a:solidFill>
                <a:round/>
                <a:headEnd/>
                <a:tailEnd/>
              </a:ln>
            </p:spPr>
            <p:txBody>
              <a:bodyPr/>
              <a:lstStyle/>
              <a:p>
                <a:endParaRPr lang="en-GB"/>
              </a:p>
            </p:txBody>
          </p:sp>
          <p:sp>
            <p:nvSpPr>
              <p:cNvPr id="39951" name="Freeform 10"/>
              <p:cNvSpPr>
                <a:spLocks/>
              </p:cNvSpPr>
              <p:nvPr/>
            </p:nvSpPr>
            <p:spPr bwMode="auto">
              <a:xfrm>
                <a:off x="2780" y="1803"/>
                <a:ext cx="2625" cy="493"/>
              </a:xfrm>
              <a:custGeom>
                <a:avLst/>
                <a:gdLst>
                  <a:gd name="T0" fmla="*/ 0 w 2625"/>
                  <a:gd name="T1" fmla="*/ 0 h 493"/>
                  <a:gd name="T2" fmla="*/ 1312 w 2625"/>
                  <a:gd name="T3" fmla="*/ 0 h 493"/>
                  <a:gd name="T4" fmla="*/ 2624 w 2625"/>
                  <a:gd name="T5" fmla="*/ 492 h 493"/>
                  <a:gd name="T6" fmla="*/ 0 w 2625"/>
                  <a:gd name="T7" fmla="*/ 0 h 493"/>
                  <a:gd name="T8" fmla="*/ 0 60000 65536"/>
                  <a:gd name="T9" fmla="*/ 0 60000 65536"/>
                  <a:gd name="T10" fmla="*/ 0 60000 65536"/>
                  <a:gd name="T11" fmla="*/ 0 60000 65536"/>
                  <a:gd name="T12" fmla="*/ 0 w 2625"/>
                  <a:gd name="T13" fmla="*/ 0 h 493"/>
                  <a:gd name="T14" fmla="*/ 2625 w 2625"/>
                  <a:gd name="T15" fmla="*/ 493 h 493"/>
                </a:gdLst>
                <a:ahLst/>
                <a:cxnLst>
                  <a:cxn ang="T8">
                    <a:pos x="T0" y="T1"/>
                  </a:cxn>
                  <a:cxn ang="T9">
                    <a:pos x="T2" y="T3"/>
                  </a:cxn>
                  <a:cxn ang="T10">
                    <a:pos x="T4" y="T5"/>
                  </a:cxn>
                  <a:cxn ang="T11">
                    <a:pos x="T6" y="T7"/>
                  </a:cxn>
                </a:cxnLst>
                <a:rect l="T12" t="T13" r="T14" b="T15"/>
                <a:pathLst>
                  <a:path w="2625" h="493">
                    <a:moveTo>
                      <a:pt x="0" y="0"/>
                    </a:moveTo>
                    <a:lnTo>
                      <a:pt x="1312" y="0"/>
                    </a:lnTo>
                    <a:lnTo>
                      <a:pt x="2624" y="492"/>
                    </a:lnTo>
                    <a:lnTo>
                      <a:pt x="0" y="0"/>
                    </a:lnTo>
                  </a:path>
                </a:pathLst>
              </a:custGeom>
              <a:solidFill>
                <a:schemeClr val="folHlink"/>
              </a:solidFill>
              <a:ln w="25400" cap="rnd">
                <a:solidFill>
                  <a:srgbClr val="000000"/>
                </a:solidFill>
                <a:round/>
                <a:headEnd/>
                <a:tailEnd/>
              </a:ln>
            </p:spPr>
            <p:txBody>
              <a:bodyPr/>
              <a:lstStyle/>
              <a:p>
                <a:endParaRPr lang="en-GB"/>
              </a:p>
            </p:txBody>
          </p:sp>
        </p:grpSp>
      </p:grpSp>
      <p:sp>
        <p:nvSpPr>
          <p:cNvPr id="39940" name="Rectangle 11"/>
          <p:cNvSpPr>
            <a:spLocks noChangeArrowheads="1"/>
          </p:cNvSpPr>
          <p:nvPr/>
        </p:nvSpPr>
        <p:spPr bwMode="auto">
          <a:xfrm>
            <a:off x="1524000" y="1752600"/>
            <a:ext cx="2054225" cy="100330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a:latin typeface="Verdana" pitchFamily="34" charset="0"/>
              </a:rPr>
              <a:t>Process</a:t>
            </a:r>
            <a:br>
              <a:rPr lang="en-US">
                <a:latin typeface="Verdana" pitchFamily="34" charset="0"/>
              </a:rPr>
            </a:br>
            <a:r>
              <a:rPr lang="en-US">
                <a:latin typeface="Verdana" pitchFamily="34" charset="0"/>
              </a:rPr>
              <a:t>Costing</a:t>
            </a:r>
          </a:p>
        </p:txBody>
      </p:sp>
      <p:sp>
        <p:nvSpPr>
          <p:cNvPr id="39941" name="Rectangle 12"/>
          <p:cNvSpPr>
            <a:spLocks noChangeArrowheads="1"/>
          </p:cNvSpPr>
          <p:nvPr/>
        </p:nvSpPr>
        <p:spPr bwMode="auto">
          <a:xfrm>
            <a:off x="4419600" y="1658938"/>
            <a:ext cx="2057400" cy="100330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a:latin typeface="Verdana" pitchFamily="34" charset="0"/>
              </a:rPr>
              <a:t>Job-order</a:t>
            </a:r>
            <a:br>
              <a:rPr lang="en-US">
                <a:latin typeface="Verdana" pitchFamily="34" charset="0"/>
              </a:rPr>
            </a:br>
            <a:r>
              <a:rPr lang="en-US">
                <a:latin typeface="Verdana" pitchFamily="34" charset="0"/>
              </a:rPr>
              <a:t>Costing</a:t>
            </a:r>
          </a:p>
        </p:txBody>
      </p:sp>
      <p:grpSp>
        <p:nvGrpSpPr>
          <p:cNvPr id="39942" name="Group 13"/>
          <p:cNvGrpSpPr>
            <a:grpSpLocks/>
          </p:cNvGrpSpPr>
          <p:nvPr/>
        </p:nvGrpSpPr>
        <p:grpSpPr bwMode="auto">
          <a:xfrm>
            <a:off x="228600" y="2819400"/>
            <a:ext cx="8686800" cy="2833688"/>
            <a:chOff x="144" y="1776"/>
            <a:chExt cx="5472" cy="1785"/>
          </a:xfrm>
        </p:grpSpPr>
        <p:sp>
          <p:nvSpPr>
            <p:cNvPr id="305166" name="Rectangle 14"/>
            <p:cNvSpPr>
              <a:spLocks noChangeArrowheads="1"/>
            </p:cNvSpPr>
            <p:nvPr/>
          </p:nvSpPr>
          <p:spPr bwMode="auto">
            <a:xfrm>
              <a:off x="144" y="2313"/>
              <a:ext cx="5472" cy="1248"/>
            </a:xfrm>
            <a:prstGeom prst="rect">
              <a:avLst/>
            </a:prstGeom>
            <a:solidFill>
              <a:schemeClr val="hlink"/>
            </a:solidFill>
            <a:ln w="25400">
              <a:noFill/>
              <a:miter lim="800000"/>
              <a:headEnd/>
              <a:tailEnd/>
            </a:ln>
            <a:effectLst>
              <a:outerShdw dist="71842" dir="2700000" algn="ctr" rotWithShape="0">
                <a:schemeClr val="bg2"/>
              </a:outerShdw>
            </a:effectLst>
          </p:spPr>
          <p:txBody>
            <a:bodyPr lIns="90488" tIns="44450" rIns="90488" bIns="44450">
              <a:spAutoFit/>
            </a:bodyPr>
            <a:lstStyle/>
            <a:p>
              <a:pPr eaLnBrk="1" hangingPunct="1">
                <a:lnSpc>
                  <a:spcPct val="90000"/>
                </a:lnSpc>
                <a:spcBef>
                  <a:spcPct val="40000"/>
                </a:spcBef>
                <a:buClr>
                  <a:srgbClr val="FFFF00"/>
                </a:buClr>
                <a:buFont typeface="Wingdings" pitchFamily="2" charset="2"/>
                <a:buChar char="v"/>
                <a:defRPr/>
              </a:pPr>
              <a:r>
                <a:rPr lang="en-US" sz="2000" b="1" dirty="0">
                  <a:solidFill>
                    <a:srgbClr val="DDFFFF"/>
                  </a:solidFill>
                  <a:effectLst>
                    <a:outerShdw blurRad="38100" dist="38100" dir="2700000" algn="tl">
                      <a:srgbClr val="000000"/>
                    </a:outerShdw>
                  </a:effectLst>
                  <a:latin typeface="Verdana" pitchFamily="34" charset="0"/>
                </a:rPr>
                <a:t> 	</a:t>
              </a:r>
              <a:r>
                <a:rPr lang="en-US" sz="2000" b="1" dirty="0">
                  <a:solidFill>
                    <a:srgbClr val="FFFFFF"/>
                  </a:solidFill>
                  <a:effectLst>
                    <a:outerShdw blurRad="38100" dist="38100" dir="2700000" algn="tl">
                      <a:srgbClr val="000000"/>
                    </a:outerShdw>
                  </a:effectLst>
                  <a:latin typeface="Verdana" pitchFamily="34" charset="0"/>
                </a:rPr>
                <a:t>A company produces many units of a single 	product. </a:t>
              </a:r>
            </a:p>
            <a:p>
              <a:pPr eaLnBrk="1" hangingPunct="1">
                <a:lnSpc>
                  <a:spcPct val="90000"/>
                </a:lnSpc>
                <a:spcBef>
                  <a:spcPct val="40000"/>
                </a:spcBef>
                <a:buClr>
                  <a:srgbClr val="FFFF00"/>
                </a:buClr>
                <a:buFont typeface="Wingdings" pitchFamily="2" charset="2"/>
                <a:buChar char="v"/>
                <a:defRPr/>
              </a:pPr>
              <a:r>
                <a:rPr lang="en-US" sz="2000" b="1" dirty="0">
                  <a:solidFill>
                    <a:srgbClr val="FFFFFF"/>
                  </a:solidFill>
                  <a:effectLst>
                    <a:outerShdw blurRad="38100" dist="38100" dir="2700000" algn="tl">
                      <a:srgbClr val="000000"/>
                    </a:outerShdw>
                  </a:effectLst>
                  <a:latin typeface="Verdana" pitchFamily="34" charset="0"/>
                </a:rPr>
                <a:t> 	One unit of product is indistinguishable from other 	units of product.</a:t>
              </a:r>
            </a:p>
            <a:p>
              <a:pPr eaLnBrk="1" hangingPunct="1">
                <a:lnSpc>
                  <a:spcPct val="90000"/>
                </a:lnSpc>
                <a:spcBef>
                  <a:spcPct val="40000"/>
                </a:spcBef>
                <a:buClr>
                  <a:srgbClr val="FFFF00"/>
                </a:buClr>
                <a:buFont typeface="Wingdings" pitchFamily="2" charset="2"/>
                <a:buChar char="v"/>
                <a:defRPr/>
              </a:pPr>
              <a:r>
                <a:rPr lang="en-US" sz="2000" b="1" dirty="0">
                  <a:solidFill>
                    <a:srgbClr val="FFFFFF"/>
                  </a:solidFill>
                  <a:effectLst>
                    <a:outerShdw blurRad="38100" dist="38100" dir="2700000" algn="tl">
                      <a:srgbClr val="000000"/>
                    </a:outerShdw>
                  </a:effectLst>
                  <a:latin typeface="Verdana" pitchFamily="34" charset="0"/>
                </a:rPr>
                <a:t> 	The identical nature of each unit of product 	enables 	assigning the same average cost per unit.</a:t>
              </a:r>
            </a:p>
          </p:txBody>
        </p:sp>
        <p:sp>
          <p:nvSpPr>
            <p:cNvPr id="305167" name="Line 15"/>
            <p:cNvSpPr>
              <a:spLocks noChangeShapeType="1"/>
            </p:cNvSpPr>
            <p:nvPr/>
          </p:nvSpPr>
          <p:spPr bwMode="auto">
            <a:xfrm flipV="1">
              <a:off x="1440" y="1776"/>
              <a:ext cx="0" cy="528"/>
            </a:xfrm>
            <a:prstGeom prst="line">
              <a:avLst/>
            </a:prstGeom>
            <a:noFill/>
            <a:ln w="76200">
              <a:solidFill>
                <a:srgbClr val="6B6B6B"/>
              </a:solidFill>
              <a:round/>
              <a:headEnd/>
              <a:tailEnd type="triangle" w="med" len="med"/>
            </a:ln>
            <a:effectLst>
              <a:outerShdw dist="35921" dir="2700000" algn="ctr" rotWithShape="0">
                <a:schemeClr val="bg2"/>
              </a:outerShdw>
            </a:effectLst>
          </p:spPr>
          <p:txBody>
            <a:bodyPr/>
            <a:lstStyle/>
            <a:p>
              <a:pPr>
                <a:defRPr/>
              </a:pPr>
              <a:endParaRPr lang="en-US"/>
            </a:p>
          </p:txBody>
        </p:sp>
      </p:gr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350211" name="Rectangle 1027"/>
          <p:cNvSpPr>
            <a:spLocks noGrp="1" noChangeArrowheads="1"/>
          </p:cNvSpPr>
          <p:nvPr>
            <p:ph type="body" idx="1"/>
          </p:nvPr>
        </p:nvSpPr>
        <p:spPr>
          <a:xfrm>
            <a:off x="685800" y="1219200"/>
            <a:ext cx="8153400" cy="5257800"/>
          </a:xfrm>
          <a:solidFill>
            <a:schemeClr val="folHlink"/>
          </a:solidFill>
          <a:effectLst>
            <a:outerShdw dist="107763" dir="2700000" algn="ctr" rotWithShape="0">
              <a:schemeClr val="bg2"/>
            </a:outerShdw>
          </a:effectLst>
        </p:spPr>
        <p:txBody>
          <a:bodyPr lIns="90488" tIns="44450" rIns="90488" bIns="44450"/>
          <a:lstStyle/>
          <a:p>
            <a:pPr eaLnBrk="1" hangingPunct="1">
              <a:buFont typeface="Times" pitchFamily="34" charset="0"/>
              <a:buNone/>
              <a:defRPr/>
            </a:pPr>
            <a:r>
              <a:rPr lang="en-US" sz="2200" smtClean="0">
                <a:latin typeface="Verdana" pitchFamily="34" charset="0"/>
              </a:rPr>
              <a:t> 	</a:t>
            </a:r>
            <a:br>
              <a:rPr lang="en-US" sz="2200" smtClean="0">
                <a:latin typeface="Verdana" pitchFamily="34" charset="0"/>
              </a:rPr>
            </a:br>
            <a:r>
              <a:rPr lang="en-US" sz="2200" smtClean="0">
                <a:latin typeface="Verdana" pitchFamily="34" charset="0"/>
              </a:rPr>
              <a:t>Job WR53 at NW Fab, Inc. required $200 of direct materials and 10 direct labor hours at $15 per hour. Estimated total overhead for the year was $760,000 and estimated direct labor hours were 20,000. What would be recorded as the cost of job WR53?</a:t>
            </a:r>
          </a:p>
          <a:p>
            <a:pPr eaLnBrk="1" hangingPunct="1">
              <a:buFont typeface="Times" pitchFamily="34" charset="0"/>
              <a:buNone/>
              <a:defRPr/>
            </a:pPr>
            <a:endParaRPr lang="en-US" sz="2200" smtClean="0">
              <a:latin typeface="Verdana" pitchFamily="34" charset="0"/>
            </a:endParaRPr>
          </a:p>
          <a:p>
            <a:pPr lvl="1" eaLnBrk="1" hangingPunct="1">
              <a:buFont typeface="Wingdings" pitchFamily="2" charset="2"/>
              <a:buNone/>
              <a:defRPr/>
            </a:pPr>
            <a:r>
              <a:rPr lang="en-US" b="1" smtClean="0">
                <a:latin typeface="Verdana" pitchFamily="34" charset="0"/>
              </a:rPr>
              <a:t>a.</a:t>
            </a:r>
            <a:r>
              <a:rPr lang="en-US" smtClean="0">
                <a:latin typeface="Verdana" pitchFamily="34" charset="0"/>
              </a:rPr>
              <a:t> $200.</a:t>
            </a:r>
          </a:p>
          <a:p>
            <a:pPr lvl="1" eaLnBrk="1" hangingPunct="1">
              <a:buFont typeface="Wingdings" pitchFamily="2" charset="2"/>
              <a:buNone/>
              <a:defRPr/>
            </a:pPr>
            <a:r>
              <a:rPr lang="en-US" b="1" smtClean="0">
                <a:latin typeface="Verdana" pitchFamily="34" charset="0"/>
              </a:rPr>
              <a:t>b.</a:t>
            </a:r>
            <a:r>
              <a:rPr lang="en-US" smtClean="0">
                <a:latin typeface="Verdana" pitchFamily="34" charset="0"/>
              </a:rPr>
              <a:t> $350.</a:t>
            </a:r>
          </a:p>
          <a:p>
            <a:pPr lvl="1" eaLnBrk="1" hangingPunct="1">
              <a:buFont typeface="Wingdings" pitchFamily="2" charset="2"/>
              <a:buNone/>
              <a:defRPr/>
            </a:pPr>
            <a:r>
              <a:rPr lang="en-US" b="1" smtClean="0">
                <a:latin typeface="Verdana" pitchFamily="34" charset="0"/>
              </a:rPr>
              <a:t>c.</a:t>
            </a:r>
            <a:r>
              <a:rPr lang="en-US" smtClean="0">
                <a:latin typeface="Verdana" pitchFamily="34" charset="0"/>
              </a:rPr>
              <a:t> $380.</a:t>
            </a:r>
          </a:p>
          <a:p>
            <a:pPr lvl="1" eaLnBrk="1" hangingPunct="1">
              <a:buFont typeface="Wingdings" pitchFamily="2" charset="2"/>
              <a:buNone/>
              <a:defRPr/>
            </a:pPr>
            <a:r>
              <a:rPr lang="en-US" b="1" smtClean="0">
                <a:latin typeface="Verdana" pitchFamily="34" charset="0"/>
              </a:rPr>
              <a:t>d.</a:t>
            </a:r>
            <a:r>
              <a:rPr lang="en-US" smtClean="0">
                <a:latin typeface="Verdana" pitchFamily="34" charset="0"/>
              </a:rPr>
              <a:t> $730.</a:t>
            </a:r>
          </a:p>
        </p:txBody>
      </p:sp>
      <p:pic>
        <p:nvPicPr>
          <p:cNvPr id="49156" name="Picture 1028" descr="pe03453_"/>
          <p:cNvPicPr>
            <a:picLocks noChangeAspect="1" noChangeArrowheads="1"/>
          </p:cNvPicPr>
          <p:nvPr/>
        </p:nvPicPr>
        <p:blipFill>
          <a:blip r:embed="rId3"/>
          <a:srcRect/>
          <a:stretch>
            <a:fillRect/>
          </a:stretch>
        </p:blipFill>
        <p:spPr bwMode="auto">
          <a:xfrm>
            <a:off x="7848600" y="0"/>
            <a:ext cx="958850" cy="1143000"/>
          </a:xfrm>
          <a:prstGeom prst="rect">
            <a:avLst/>
          </a:prstGeom>
          <a:noFill/>
          <a:ln w="9525">
            <a:noFill/>
            <a:miter lim="800000"/>
            <a:headEnd/>
            <a:tailEnd/>
          </a:ln>
        </p:spPr>
      </p:pic>
    </p:spTree>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352259" name="Rectangle 3"/>
          <p:cNvSpPr>
            <a:spLocks noGrp="1" noChangeArrowheads="1"/>
          </p:cNvSpPr>
          <p:nvPr>
            <p:ph type="body" idx="1"/>
          </p:nvPr>
        </p:nvSpPr>
        <p:spPr>
          <a:xfrm>
            <a:off x="685800" y="1219200"/>
            <a:ext cx="8153400" cy="5257800"/>
          </a:xfrm>
          <a:solidFill>
            <a:schemeClr val="folHlink"/>
          </a:solidFill>
          <a:effectLst>
            <a:outerShdw dist="107763" dir="2700000" algn="ctr" rotWithShape="0">
              <a:schemeClr val="bg2"/>
            </a:outerShdw>
          </a:effectLst>
        </p:spPr>
        <p:txBody>
          <a:bodyPr lIns="90488" tIns="44450" rIns="90488" bIns="44450"/>
          <a:lstStyle/>
          <a:p>
            <a:pPr eaLnBrk="1" hangingPunct="1">
              <a:buFont typeface="Times" pitchFamily="34" charset="0"/>
              <a:buNone/>
              <a:defRPr/>
            </a:pPr>
            <a:r>
              <a:rPr lang="en-US" sz="2200" smtClean="0">
                <a:latin typeface="Verdana" pitchFamily="34" charset="0"/>
              </a:rPr>
              <a:t> 	</a:t>
            </a:r>
            <a:br>
              <a:rPr lang="en-US" sz="2200" smtClean="0">
                <a:latin typeface="Verdana" pitchFamily="34" charset="0"/>
              </a:rPr>
            </a:br>
            <a:r>
              <a:rPr lang="en-US" sz="2200" smtClean="0">
                <a:latin typeface="Verdana" pitchFamily="34" charset="0"/>
              </a:rPr>
              <a:t>Job WR53 at NW Fab, Inc. required $200 of direct materials and 10 direct labor hours at $15 per hour. Estimated total overhead for the year was $760,000 and estimated direct labor hours were 20,000. What would be recorded as the cost of job WR53?</a:t>
            </a:r>
            <a:br>
              <a:rPr lang="en-US" sz="2200" smtClean="0">
                <a:latin typeface="Verdana" pitchFamily="34" charset="0"/>
              </a:rPr>
            </a:br>
            <a:endParaRPr lang="en-US" sz="2200" smtClean="0">
              <a:latin typeface="Verdana" pitchFamily="34" charset="0"/>
            </a:endParaRPr>
          </a:p>
          <a:p>
            <a:pPr lvl="1" eaLnBrk="1" hangingPunct="1">
              <a:buFont typeface="Wingdings" pitchFamily="2" charset="2"/>
              <a:buNone/>
              <a:defRPr/>
            </a:pPr>
            <a:r>
              <a:rPr lang="en-US" b="1" smtClean="0">
                <a:solidFill>
                  <a:schemeClr val="accent1"/>
                </a:solidFill>
                <a:latin typeface="Verdana" pitchFamily="34" charset="0"/>
              </a:rPr>
              <a:t>a.</a:t>
            </a:r>
            <a:r>
              <a:rPr lang="en-US" smtClean="0">
                <a:solidFill>
                  <a:schemeClr val="accent1"/>
                </a:solidFill>
                <a:latin typeface="Verdana" pitchFamily="34" charset="0"/>
              </a:rPr>
              <a:t> $200.</a:t>
            </a:r>
          </a:p>
          <a:p>
            <a:pPr lvl="1" eaLnBrk="1" hangingPunct="1">
              <a:buFont typeface="Wingdings" pitchFamily="2" charset="2"/>
              <a:buNone/>
              <a:defRPr/>
            </a:pPr>
            <a:r>
              <a:rPr lang="en-US" b="1" smtClean="0">
                <a:solidFill>
                  <a:schemeClr val="accent1"/>
                </a:solidFill>
                <a:latin typeface="Verdana" pitchFamily="34" charset="0"/>
              </a:rPr>
              <a:t>b.</a:t>
            </a:r>
            <a:r>
              <a:rPr lang="en-US" smtClean="0">
                <a:solidFill>
                  <a:schemeClr val="accent1"/>
                </a:solidFill>
                <a:latin typeface="Verdana" pitchFamily="34" charset="0"/>
              </a:rPr>
              <a:t> $350.</a:t>
            </a:r>
          </a:p>
          <a:p>
            <a:pPr lvl="1" eaLnBrk="1" hangingPunct="1">
              <a:buFont typeface="Wingdings" pitchFamily="2" charset="2"/>
              <a:buNone/>
              <a:defRPr/>
            </a:pPr>
            <a:r>
              <a:rPr lang="en-US" b="1" smtClean="0">
                <a:solidFill>
                  <a:schemeClr val="accent1"/>
                </a:solidFill>
                <a:latin typeface="Verdana" pitchFamily="34" charset="0"/>
              </a:rPr>
              <a:t>c.</a:t>
            </a:r>
            <a:r>
              <a:rPr lang="en-US" smtClean="0">
                <a:solidFill>
                  <a:schemeClr val="accent1"/>
                </a:solidFill>
                <a:latin typeface="Verdana" pitchFamily="34" charset="0"/>
              </a:rPr>
              <a:t> $380.</a:t>
            </a:r>
          </a:p>
          <a:p>
            <a:pPr lvl="1" eaLnBrk="1" hangingPunct="1">
              <a:buFont typeface="Wingdings" pitchFamily="2" charset="2"/>
              <a:buNone/>
              <a:defRPr/>
            </a:pPr>
            <a:r>
              <a:rPr lang="en-US" b="1" smtClean="0">
                <a:latin typeface="Verdana" pitchFamily="34" charset="0"/>
              </a:rPr>
              <a:t>d.</a:t>
            </a:r>
            <a:r>
              <a:rPr lang="en-US" smtClean="0">
                <a:latin typeface="Verdana" pitchFamily="34" charset="0"/>
              </a:rPr>
              <a:t> $730.</a:t>
            </a:r>
          </a:p>
        </p:txBody>
      </p:sp>
      <p:pic>
        <p:nvPicPr>
          <p:cNvPr id="10245" name="Picture 4" descr="pe03453_"/>
          <p:cNvPicPr>
            <a:picLocks noChangeAspect="1" noChangeArrowheads="1"/>
          </p:cNvPicPr>
          <p:nvPr/>
        </p:nvPicPr>
        <p:blipFill>
          <a:blip r:embed="rId4"/>
          <a:srcRect/>
          <a:stretch>
            <a:fillRect/>
          </a:stretch>
        </p:blipFill>
        <p:spPr bwMode="auto">
          <a:xfrm>
            <a:off x="7848600" y="0"/>
            <a:ext cx="958850" cy="1143000"/>
          </a:xfrm>
          <a:prstGeom prst="rect">
            <a:avLst/>
          </a:prstGeom>
          <a:noFill/>
          <a:ln w="9525">
            <a:noFill/>
            <a:miter lim="800000"/>
            <a:headEnd/>
            <a:tailEnd/>
          </a:ln>
        </p:spPr>
      </p:pic>
      <p:sp>
        <p:nvSpPr>
          <p:cNvPr id="10246" name="Oval 5"/>
          <p:cNvSpPr>
            <a:spLocks noChangeArrowheads="1"/>
          </p:cNvSpPr>
          <p:nvPr/>
        </p:nvSpPr>
        <p:spPr bwMode="auto">
          <a:xfrm>
            <a:off x="1117600" y="4876800"/>
            <a:ext cx="482600" cy="457200"/>
          </a:xfrm>
          <a:prstGeom prst="ellipse">
            <a:avLst/>
          </a:prstGeom>
          <a:noFill/>
          <a:ln w="50799">
            <a:solidFill>
              <a:srgbClr val="FF0000"/>
            </a:solidFill>
            <a:round/>
            <a:headEnd/>
            <a:tailEnd/>
          </a:ln>
        </p:spPr>
        <p:txBody>
          <a:bodyPr wrap="none" anchor="ctr"/>
          <a:lstStyle/>
          <a:p>
            <a:endParaRPr lang="en-US"/>
          </a:p>
        </p:txBody>
      </p:sp>
      <p:graphicFrame>
        <p:nvGraphicFramePr>
          <p:cNvPr id="10242" name="Object 6"/>
          <p:cNvGraphicFramePr>
            <a:graphicFrameLocks noChangeAspect="1"/>
          </p:cNvGraphicFramePr>
          <p:nvPr/>
        </p:nvGraphicFramePr>
        <p:xfrm>
          <a:off x="3067050" y="4019550"/>
          <a:ext cx="5676900" cy="2000250"/>
        </p:xfrm>
        <a:graphic>
          <a:graphicData uri="http://schemas.openxmlformats.org/presentationml/2006/ole">
            <p:oleObj spid="_x0000_s10242" name="Worksheet" r:id="rId5" imgW="5686349" imgH="2600249" progId="Excel.Sheet.8">
              <p:embed/>
            </p:oleObj>
          </a:graphicData>
        </a:graphic>
      </p:graphicFrame>
    </p:spTree>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2100" smtClean="0"/>
              <a:t>Job-Order Costing</a:t>
            </a:r>
            <a:br>
              <a:rPr lang="en-US" sz="2100" smtClean="0"/>
            </a:br>
            <a:r>
              <a:rPr lang="en-US" sz="2100" smtClean="0"/>
              <a:t>Document Flow Summary</a:t>
            </a:r>
          </a:p>
        </p:txBody>
      </p:sp>
      <p:sp>
        <p:nvSpPr>
          <p:cNvPr id="356355" name="Rectangle 3"/>
          <p:cNvSpPr>
            <a:spLocks noChangeArrowheads="1"/>
          </p:cNvSpPr>
          <p:nvPr/>
        </p:nvSpPr>
        <p:spPr bwMode="auto">
          <a:xfrm>
            <a:off x="609600" y="2895600"/>
            <a:ext cx="3429000" cy="1093788"/>
          </a:xfrm>
          <a:prstGeom prst="rect">
            <a:avLst/>
          </a:prstGeom>
          <a:solidFill>
            <a:schemeClr val="hlink"/>
          </a:solidFill>
          <a:ln w="12700">
            <a:no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200">
                <a:solidFill>
                  <a:srgbClr val="FFFFFF"/>
                </a:solidFill>
                <a:effectLst>
                  <a:outerShdw blurRad="38100" dist="38100" dir="2700000" algn="tl">
                    <a:srgbClr val="000000"/>
                  </a:outerShdw>
                </a:effectLst>
                <a:latin typeface="Verdana" pitchFamily="34" charset="0"/>
              </a:rPr>
              <a:t>A sales order is the basis of issuing a production order. </a:t>
            </a:r>
          </a:p>
        </p:txBody>
      </p:sp>
      <p:pic>
        <p:nvPicPr>
          <p:cNvPr id="50180" name="Picture 4" descr="bd07052_"/>
          <p:cNvPicPr>
            <a:picLocks noChangeAspect="1" noChangeArrowheads="1"/>
          </p:cNvPicPr>
          <p:nvPr/>
        </p:nvPicPr>
        <p:blipFill>
          <a:blip r:embed="rId3"/>
          <a:srcRect/>
          <a:stretch>
            <a:fillRect/>
          </a:stretch>
        </p:blipFill>
        <p:spPr bwMode="auto">
          <a:xfrm>
            <a:off x="4191000" y="2590800"/>
            <a:ext cx="1554163" cy="1676400"/>
          </a:xfrm>
          <a:prstGeom prst="rect">
            <a:avLst/>
          </a:prstGeom>
          <a:noFill/>
          <a:ln w="9525">
            <a:noFill/>
            <a:miter lim="800000"/>
            <a:headEnd/>
            <a:tailEnd/>
          </a:ln>
        </p:spPr>
      </p:pic>
      <p:sp>
        <p:nvSpPr>
          <p:cNvPr id="356357" name="Rectangle 5"/>
          <p:cNvSpPr>
            <a:spLocks noChangeArrowheads="1"/>
          </p:cNvSpPr>
          <p:nvPr/>
        </p:nvSpPr>
        <p:spPr bwMode="auto">
          <a:xfrm>
            <a:off x="5943600" y="2895600"/>
            <a:ext cx="2667000" cy="1093788"/>
          </a:xfrm>
          <a:prstGeom prst="rect">
            <a:avLst/>
          </a:prstGeom>
          <a:solidFill>
            <a:schemeClr val="accent1"/>
          </a:solidFill>
          <a:ln w="12700">
            <a:no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200">
                <a:solidFill>
                  <a:srgbClr val="FFFFFF"/>
                </a:solidFill>
                <a:effectLst>
                  <a:outerShdw blurRad="38100" dist="38100" dir="2700000" algn="tl">
                    <a:srgbClr val="000000"/>
                  </a:outerShdw>
                </a:effectLst>
                <a:latin typeface="Verdana" pitchFamily="34" charset="0"/>
              </a:rPr>
              <a:t>A production order initiates work on a job.</a:t>
            </a:r>
          </a:p>
        </p:txBody>
      </p:sp>
      <p:cxnSp>
        <p:nvCxnSpPr>
          <p:cNvPr id="356358" name="AutoShape 6"/>
          <p:cNvCxnSpPr>
            <a:cxnSpLocks noChangeShapeType="1"/>
            <a:stCxn id="356355" idx="2"/>
            <a:endCxn id="356357" idx="2"/>
          </p:cNvCxnSpPr>
          <p:nvPr/>
        </p:nvCxnSpPr>
        <p:spPr bwMode="auto">
          <a:xfrm rot="16200000" flipH="1">
            <a:off x="4799806" y="1513682"/>
            <a:ext cx="1587" cy="4953000"/>
          </a:xfrm>
          <a:prstGeom prst="bentConnector3">
            <a:avLst>
              <a:gd name="adj1" fmla="val 14300000"/>
            </a:avLst>
          </a:prstGeom>
          <a:noFill/>
          <a:ln w="38100">
            <a:solidFill>
              <a:srgbClr val="FF0000"/>
            </a:solidFill>
            <a:miter lim="800000"/>
            <a:headEnd/>
            <a:tailEnd type="triangle" w="med" len="med"/>
          </a:ln>
          <a:effectLst>
            <a:outerShdw dist="35921" dir="2700000" algn="ctr" rotWithShape="0">
              <a:schemeClr val="bg2"/>
            </a:outerShdw>
          </a:effectLst>
        </p:spPr>
      </p:cxn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p:spPr>
        <p:txBody>
          <a:bodyPr lIns="90488" tIns="44450" rIns="90488" bIns="44450"/>
          <a:lstStyle/>
          <a:p>
            <a:pPr eaLnBrk="1" hangingPunct="1"/>
            <a:r>
              <a:rPr lang="en-US" sz="2000" smtClean="0"/>
              <a:t>Job-Order Costing</a:t>
            </a:r>
            <a:br>
              <a:rPr lang="en-US" sz="2000" smtClean="0"/>
            </a:br>
            <a:r>
              <a:rPr lang="en-US" sz="2000" smtClean="0"/>
              <a:t>Document Flow Summary</a:t>
            </a:r>
          </a:p>
        </p:txBody>
      </p:sp>
      <p:sp>
        <p:nvSpPr>
          <p:cNvPr id="358403" name="Rectangle 3"/>
          <p:cNvSpPr>
            <a:spLocks noChangeArrowheads="1"/>
          </p:cNvSpPr>
          <p:nvPr/>
        </p:nvSpPr>
        <p:spPr bwMode="auto">
          <a:xfrm>
            <a:off x="6629400" y="2070100"/>
            <a:ext cx="1838325" cy="758825"/>
          </a:xfrm>
          <a:prstGeom prst="rect">
            <a:avLst/>
          </a:prstGeom>
          <a:solidFill>
            <a:schemeClr val="accent1"/>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Job Cost Sheets</a:t>
            </a:r>
          </a:p>
        </p:txBody>
      </p:sp>
      <p:sp>
        <p:nvSpPr>
          <p:cNvPr id="358404" name="Rectangle 4"/>
          <p:cNvSpPr>
            <a:spLocks noChangeArrowheads="1"/>
          </p:cNvSpPr>
          <p:nvPr/>
        </p:nvSpPr>
        <p:spPr bwMode="auto">
          <a:xfrm>
            <a:off x="3213100" y="3517900"/>
            <a:ext cx="2447925" cy="758825"/>
          </a:xfrm>
          <a:prstGeom prst="rect">
            <a:avLst/>
          </a:prstGeom>
          <a:solidFill>
            <a:schemeClr va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Materials</a:t>
            </a:r>
            <a:br>
              <a:rPr lang="en-US" sz="2200" b="1">
                <a:solidFill>
                  <a:srgbClr val="FFFFFF"/>
                </a:solidFill>
                <a:latin typeface="Verdana" pitchFamily="34" charset="0"/>
              </a:rPr>
            </a:br>
            <a:r>
              <a:rPr lang="en-US" sz="2200" b="1">
                <a:solidFill>
                  <a:srgbClr val="FFFFFF"/>
                </a:solidFill>
                <a:latin typeface="Verdana" pitchFamily="34" charset="0"/>
              </a:rPr>
              <a:t>Requisition</a:t>
            </a:r>
          </a:p>
        </p:txBody>
      </p:sp>
      <p:sp>
        <p:nvSpPr>
          <p:cNvPr id="358405" name="Rectangle 5"/>
          <p:cNvSpPr>
            <a:spLocks noChangeArrowheads="1"/>
          </p:cNvSpPr>
          <p:nvPr/>
        </p:nvSpPr>
        <p:spPr bwMode="auto">
          <a:xfrm>
            <a:off x="6553200" y="4719638"/>
            <a:ext cx="2514600" cy="1093787"/>
          </a:xfrm>
          <a:prstGeom prst="rect">
            <a:avLst/>
          </a:prstGeom>
          <a:solidFill>
            <a:schemeClr val="accent1"/>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Manufacturing Overhead Account</a:t>
            </a:r>
          </a:p>
        </p:txBody>
      </p:sp>
      <p:sp>
        <p:nvSpPr>
          <p:cNvPr id="11271" name="Rectangle 7"/>
          <p:cNvSpPr>
            <a:spLocks noChangeArrowheads="1"/>
          </p:cNvSpPr>
          <p:nvPr/>
        </p:nvSpPr>
        <p:spPr bwMode="auto">
          <a:xfrm>
            <a:off x="4648200" y="2087563"/>
            <a:ext cx="1752600" cy="7588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b="1">
                <a:solidFill>
                  <a:srgbClr val="6B6B6B"/>
                </a:solidFill>
                <a:latin typeface="Verdana" pitchFamily="34" charset="0"/>
              </a:rPr>
              <a:t>Direct materials</a:t>
            </a:r>
          </a:p>
        </p:txBody>
      </p:sp>
      <p:cxnSp>
        <p:nvCxnSpPr>
          <p:cNvPr id="11272" name="AutoShape 8"/>
          <p:cNvCxnSpPr>
            <a:cxnSpLocks noChangeShapeType="1"/>
          </p:cNvCxnSpPr>
          <p:nvPr/>
        </p:nvCxnSpPr>
        <p:spPr bwMode="auto">
          <a:xfrm rot="-5400000">
            <a:off x="4995069" y="1928019"/>
            <a:ext cx="1000125" cy="2116137"/>
          </a:xfrm>
          <a:prstGeom prst="bentConnector2">
            <a:avLst/>
          </a:prstGeom>
          <a:noFill/>
          <a:ln w="38100">
            <a:solidFill>
              <a:srgbClr val="6B6B6B"/>
            </a:solidFill>
            <a:miter lim="800000"/>
            <a:headEnd/>
            <a:tailEnd type="triangle" w="med" len="med"/>
          </a:ln>
        </p:spPr>
      </p:cxnSp>
      <p:sp>
        <p:nvSpPr>
          <p:cNvPr id="11273" name="Rectangle 10"/>
          <p:cNvSpPr>
            <a:spLocks noChangeArrowheads="1"/>
          </p:cNvSpPr>
          <p:nvPr/>
        </p:nvSpPr>
        <p:spPr bwMode="auto">
          <a:xfrm>
            <a:off x="4572000" y="4902200"/>
            <a:ext cx="1722438" cy="7588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b="1">
                <a:latin typeface="Verdana" pitchFamily="34" charset="0"/>
              </a:rPr>
              <a:t>Indirect materials</a:t>
            </a:r>
          </a:p>
        </p:txBody>
      </p:sp>
      <p:cxnSp>
        <p:nvCxnSpPr>
          <p:cNvPr id="11274" name="AutoShape 11"/>
          <p:cNvCxnSpPr>
            <a:cxnSpLocks noChangeShapeType="1"/>
          </p:cNvCxnSpPr>
          <p:nvPr/>
        </p:nvCxnSpPr>
        <p:spPr bwMode="auto">
          <a:xfrm rot="16200000" flipH="1">
            <a:off x="5026819" y="3791744"/>
            <a:ext cx="936625" cy="2116137"/>
          </a:xfrm>
          <a:prstGeom prst="bentConnector2">
            <a:avLst/>
          </a:prstGeom>
          <a:noFill/>
          <a:ln w="38100">
            <a:solidFill>
              <a:schemeClr val="bg2"/>
            </a:solidFill>
            <a:miter lim="800000"/>
            <a:headEnd/>
            <a:tailEnd type="triangle" w="med" len="med"/>
          </a:ln>
        </p:spPr>
      </p:cxnSp>
      <p:sp>
        <p:nvSpPr>
          <p:cNvPr id="358412" name="Oval 12"/>
          <p:cNvSpPr>
            <a:spLocks noChangeArrowheads="1"/>
          </p:cNvSpPr>
          <p:nvPr/>
        </p:nvSpPr>
        <p:spPr bwMode="auto">
          <a:xfrm>
            <a:off x="762000" y="1524000"/>
            <a:ext cx="2971800" cy="1905000"/>
          </a:xfrm>
          <a:prstGeom prst="ellipse">
            <a:avLst/>
          </a:prstGeom>
          <a:solidFill>
            <a:schemeClr val="folHlink"/>
          </a:solidFill>
          <a:ln w="12700">
            <a:noFill/>
            <a:round/>
            <a:headEnd/>
            <a:tailEnd/>
          </a:ln>
          <a:effectLst>
            <a:outerShdw dist="107763" dir="2700000" algn="ctr" rotWithShape="0">
              <a:schemeClr val="bg2"/>
            </a:outerShdw>
          </a:effectLst>
        </p:spPr>
        <p:txBody>
          <a:bodyPr wrap="none" anchor="ctr"/>
          <a:lstStyle/>
          <a:p>
            <a:pPr algn="ctr" eaLnBrk="1" hangingPunct="1">
              <a:lnSpc>
                <a:spcPct val="90000"/>
              </a:lnSpc>
              <a:defRPr/>
            </a:pPr>
            <a:r>
              <a:rPr lang="en-US" sz="2200">
                <a:effectLst>
                  <a:outerShdw blurRad="38100" dist="38100" dir="2700000" algn="tl">
                    <a:srgbClr val="FFFFFF"/>
                  </a:outerShdw>
                </a:effectLst>
                <a:latin typeface="Verdana" pitchFamily="34" charset="0"/>
              </a:rPr>
              <a:t>Materials used</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may be either</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direct or</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indirect.</a:t>
            </a:r>
          </a:p>
        </p:txBody>
      </p:sp>
      <p:graphicFrame>
        <p:nvGraphicFramePr>
          <p:cNvPr id="11266" name="Object 13"/>
          <p:cNvGraphicFramePr>
            <a:graphicFrameLocks/>
          </p:cNvGraphicFramePr>
          <p:nvPr/>
        </p:nvGraphicFramePr>
        <p:xfrm>
          <a:off x="762000" y="3657600"/>
          <a:ext cx="2228850" cy="2687638"/>
        </p:xfrm>
        <a:graphic>
          <a:graphicData uri="http://schemas.openxmlformats.org/presentationml/2006/ole">
            <p:oleObj spid="_x0000_s11266" name="ClipArt" r:id="rId4" imgW="4589280" imgH="5546520" progId="MS_ClipArt_Gallery.2">
              <p:embed/>
            </p:oleObj>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58403"/>
                                        </p:tgtEl>
                                        <p:attrNameLst>
                                          <p:attrName>style.visibility</p:attrName>
                                        </p:attrNameLst>
                                      </p:cBhvr>
                                      <p:to>
                                        <p:strVal val="visible"/>
                                      </p:to>
                                    </p:set>
                                    <p:anim calcmode="lin" valueType="num">
                                      <p:cBhvr additive="base">
                                        <p:cTn id="7" dur="500" fill="hold"/>
                                        <p:tgtEl>
                                          <p:spTgt spid="358403"/>
                                        </p:tgtEl>
                                        <p:attrNameLst>
                                          <p:attrName>ppt_x</p:attrName>
                                        </p:attrNameLst>
                                      </p:cBhvr>
                                      <p:tavLst>
                                        <p:tav tm="0">
                                          <p:val>
                                            <p:strVal val="1+#ppt_w/2"/>
                                          </p:val>
                                        </p:tav>
                                        <p:tav tm="100000">
                                          <p:val>
                                            <p:strVal val="#ppt_x"/>
                                          </p:val>
                                        </p:tav>
                                      </p:tavLst>
                                    </p:anim>
                                    <p:anim calcmode="lin" valueType="num">
                                      <p:cBhvr additive="base">
                                        <p:cTn id="8" dur="500" fill="hold"/>
                                        <p:tgtEl>
                                          <p:spTgt spid="3584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58405"/>
                                        </p:tgtEl>
                                        <p:attrNameLst>
                                          <p:attrName>style.visibility</p:attrName>
                                        </p:attrNameLst>
                                      </p:cBhvr>
                                      <p:to>
                                        <p:strVal val="visible"/>
                                      </p:to>
                                    </p:set>
                                    <p:anim calcmode="lin" valueType="num">
                                      <p:cBhvr additive="base">
                                        <p:cTn id="12" dur="500" fill="hold"/>
                                        <p:tgtEl>
                                          <p:spTgt spid="358405"/>
                                        </p:tgtEl>
                                        <p:attrNameLst>
                                          <p:attrName>ppt_x</p:attrName>
                                        </p:attrNameLst>
                                      </p:cBhvr>
                                      <p:tavLst>
                                        <p:tav tm="0">
                                          <p:val>
                                            <p:strVal val="1+#ppt_w/2"/>
                                          </p:val>
                                        </p:tav>
                                        <p:tav tm="100000">
                                          <p:val>
                                            <p:strVal val="#ppt_x"/>
                                          </p:val>
                                        </p:tav>
                                      </p:tavLst>
                                    </p:anim>
                                    <p:anim calcmode="lin" valueType="num">
                                      <p:cBhvr additive="base">
                                        <p:cTn id="13" dur="500" fill="hold"/>
                                        <p:tgtEl>
                                          <p:spTgt spid="3584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3" grpId="0" animBg="1" autoUpdateAnimBg="0"/>
      <p:bldP spid="358405"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noFill/>
        </p:spPr>
        <p:txBody>
          <a:bodyPr lIns="90488" tIns="44450" rIns="90488" bIns="44450"/>
          <a:lstStyle/>
          <a:p>
            <a:pPr eaLnBrk="1" hangingPunct="1"/>
            <a:r>
              <a:rPr lang="en-US" sz="2000" smtClean="0"/>
              <a:t>Job-Order Costing</a:t>
            </a:r>
            <a:br>
              <a:rPr lang="en-US" sz="2000" smtClean="0"/>
            </a:br>
            <a:r>
              <a:rPr lang="en-US" sz="2000" smtClean="0"/>
              <a:t>Document Flow Summary</a:t>
            </a:r>
          </a:p>
        </p:txBody>
      </p:sp>
      <p:sp>
        <p:nvSpPr>
          <p:cNvPr id="360451" name="Rectangle 3"/>
          <p:cNvSpPr>
            <a:spLocks noChangeArrowheads="1"/>
          </p:cNvSpPr>
          <p:nvPr/>
        </p:nvSpPr>
        <p:spPr bwMode="auto">
          <a:xfrm>
            <a:off x="6629400" y="2070100"/>
            <a:ext cx="1838325" cy="758825"/>
          </a:xfrm>
          <a:prstGeom prst="rect">
            <a:avLst/>
          </a:prstGeom>
          <a:solidFill>
            <a:schemeClr val="accent1"/>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Job Cost Sheets</a:t>
            </a:r>
          </a:p>
        </p:txBody>
      </p:sp>
      <p:sp>
        <p:nvSpPr>
          <p:cNvPr id="360452" name="Rectangle 4"/>
          <p:cNvSpPr>
            <a:spLocks noChangeArrowheads="1"/>
          </p:cNvSpPr>
          <p:nvPr/>
        </p:nvSpPr>
        <p:spPr bwMode="auto">
          <a:xfrm>
            <a:off x="3213100" y="3517900"/>
            <a:ext cx="2447925" cy="758825"/>
          </a:xfrm>
          <a:prstGeom prst="rect">
            <a:avLst/>
          </a:prstGeom>
          <a:solidFill>
            <a:schemeClr va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Employee Time Ticket</a:t>
            </a:r>
          </a:p>
        </p:txBody>
      </p:sp>
      <p:sp>
        <p:nvSpPr>
          <p:cNvPr id="360453" name="Rectangle 5"/>
          <p:cNvSpPr>
            <a:spLocks noChangeArrowheads="1"/>
          </p:cNvSpPr>
          <p:nvPr/>
        </p:nvSpPr>
        <p:spPr bwMode="auto">
          <a:xfrm>
            <a:off x="6629400" y="4719638"/>
            <a:ext cx="2514600" cy="1093787"/>
          </a:xfrm>
          <a:prstGeom prst="rect">
            <a:avLst/>
          </a:prstGeom>
          <a:solidFill>
            <a:schemeClr val="accent1"/>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Manufacturing Overhead Account</a:t>
            </a:r>
          </a:p>
        </p:txBody>
      </p:sp>
      <p:sp>
        <p:nvSpPr>
          <p:cNvPr id="12295" name="Text Box 6"/>
          <p:cNvSpPr txBox="1">
            <a:spLocks noChangeArrowheads="1"/>
          </p:cNvSpPr>
          <p:nvPr/>
        </p:nvSpPr>
        <p:spPr bwMode="auto">
          <a:xfrm>
            <a:off x="1660525" y="1885950"/>
            <a:ext cx="184150" cy="427038"/>
          </a:xfrm>
          <a:prstGeom prst="rect">
            <a:avLst/>
          </a:prstGeom>
          <a:noFill/>
          <a:ln w="9525">
            <a:noFill/>
            <a:miter lim="800000"/>
            <a:headEnd/>
            <a:tailEnd/>
          </a:ln>
        </p:spPr>
        <p:txBody>
          <a:bodyPr wrap="none">
            <a:spAutoFit/>
          </a:bodyPr>
          <a:lstStyle/>
          <a:p>
            <a:pPr eaLnBrk="1" hangingPunct="1"/>
            <a:endParaRPr lang="en-US" sz="2200">
              <a:latin typeface="Verdana" pitchFamily="34" charset="0"/>
            </a:endParaRPr>
          </a:p>
        </p:txBody>
      </p:sp>
      <p:sp>
        <p:nvSpPr>
          <p:cNvPr id="360455" name="AutoShape 7"/>
          <p:cNvSpPr>
            <a:spLocks noChangeArrowheads="1"/>
          </p:cNvSpPr>
          <p:nvPr/>
        </p:nvSpPr>
        <p:spPr bwMode="auto">
          <a:xfrm>
            <a:off x="533400" y="1524000"/>
            <a:ext cx="3657600" cy="1524000"/>
          </a:xfrm>
          <a:prstGeom prst="hexagon">
            <a:avLst>
              <a:gd name="adj" fmla="val 60000"/>
              <a:gd name="vf" fmla="val 115470"/>
            </a:avLst>
          </a:prstGeom>
          <a:solidFill>
            <a:schemeClr val="folHlink"/>
          </a:solidFill>
          <a:ln w="12700">
            <a:noFill/>
            <a:miter lim="800000"/>
            <a:headEnd/>
            <a:tailEnd/>
          </a:ln>
          <a:effectLst>
            <a:outerShdw dist="107763" dir="2700000" algn="ctr" rotWithShape="0">
              <a:schemeClr val="bg2"/>
            </a:outerShdw>
          </a:effectLst>
        </p:spPr>
        <p:txBody>
          <a:bodyPr wrap="none" anchor="ctr"/>
          <a:lstStyle/>
          <a:p>
            <a:pPr algn="ctr" eaLnBrk="1" hangingPunct="1">
              <a:defRPr/>
            </a:pPr>
            <a:r>
              <a:rPr lang="en-US" sz="2200" b="1">
                <a:latin typeface="Verdana" pitchFamily="34" charset="0"/>
              </a:rPr>
              <a:t>An employee’s</a:t>
            </a:r>
            <a:br>
              <a:rPr lang="en-US" sz="2200" b="1">
                <a:latin typeface="Verdana" pitchFamily="34" charset="0"/>
              </a:rPr>
            </a:br>
            <a:r>
              <a:rPr lang="en-US" sz="2200" b="1">
                <a:latin typeface="Verdana" pitchFamily="34" charset="0"/>
              </a:rPr>
              <a:t>time may be either</a:t>
            </a:r>
            <a:br>
              <a:rPr lang="en-US" sz="2200" b="1">
                <a:latin typeface="Verdana" pitchFamily="34" charset="0"/>
              </a:rPr>
            </a:br>
            <a:r>
              <a:rPr lang="en-US" sz="2200" b="1">
                <a:latin typeface="Verdana" pitchFamily="34" charset="0"/>
              </a:rPr>
              <a:t>direct or indirect.</a:t>
            </a:r>
            <a:endParaRPr lang="en-US" sz="2200">
              <a:latin typeface="Verdana" pitchFamily="34" charset="0"/>
            </a:endParaRPr>
          </a:p>
        </p:txBody>
      </p:sp>
      <p:sp>
        <p:nvSpPr>
          <p:cNvPr id="12297" name="Rectangle 9"/>
          <p:cNvSpPr>
            <a:spLocks noChangeArrowheads="1"/>
          </p:cNvSpPr>
          <p:nvPr/>
        </p:nvSpPr>
        <p:spPr bwMode="auto">
          <a:xfrm>
            <a:off x="4862513" y="2087563"/>
            <a:ext cx="1520825" cy="7588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b="1">
                <a:solidFill>
                  <a:srgbClr val="6B6B6B"/>
                </a:solidFill>
                <a:latin typeface="Verdana" pitchFamily="34" charset="0"/>
              </a:rPr>
              <a:t>Direct Labor</a:t>
            </a:r>
          </a:p>
        </p:txBody>
      </p:sp>
      <p:cxnSp>
        <p:nvCxnSpPr>
          <p:cNvPr id="12298" name="AutoShape 10"/>
          <p:cNvCxnSpPr>
            <a:cxnSpLocks noChangeShapeType="1"/>
          </p:cNvCxnSpPr>
          <p:nvPr/>
        </p:nvCxnSpPr>
        <p:spPr bwMode="auto">
          <a:xfrm rot="-5400000">
            <a:off x="5017294" y="1905794"/>
            <a:ext cx="1031875" cy="2192337"/>
          </a:xfrm>
          <a:prstGeom prst="bentConnector2">
            <a:avLst/>
          </a:prstGeom>
          <a:noFill/>
          <a:ln w="57150">
            <a:solidFill>
              <a:srgbClr val="6B6B6B"/>
            </a:solidFill>
            <a:miter lim="800000"/>
            <a:headEnd/>
            <a:tailEnd type="triangle" w="med" len="med"/>
          </a:ln>
        </p:spPr>
      </p:cxnSp>
      <p:sp>
        <p:nvSpPr>
          <p:cNvPr id="12299" name="Rectangle 12"/>
          <p:cNvSpPr>
            <a:spLocks noChangeArrowheads="1"/>
          </p:cNvSpPr>
          <p:nvPr/>
        </p:nvSpPr>
        <p:spPr bwMode="auto">
          <a:xfrm>
            <a:off x="4824413" y="4902200"/>
            <a:ext cx="1597025" cy="7588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b="1">
                <a:latin typeface="Verdana" pitchFamily="34" charset="0"/>
              </a:rPr>
              <a:t>Indirect Labor</a:t>
            </a:r>
          </a:p>
        </p:txBody>
      </p:sp>
      <p:cxnSp>
        <p:nvCxnSpPr>
          <p:cNvPr id="12300" name="AutoShape 13"/>
          <p:cNvCxnSpPr>
            <a:cxnSpLocks noChangeShapeType="1"/>
          </p:cNvCxnSpPr>
          <p:nvPr/>
        </p:nvCxnSpPr>
        <p:spPr bwMode="auto">
          <a:xfrm rot="16200000" flipH="1">
            <a:off x="5049044" y="3737769"/>
            <a:ext cx="968375" cy="2192337"/>
          </a:xfrm>
          <a:prstGeom prst="bentConnector2">
            <a:avLst/>
          </a:prstGeom>
          <a:noFill/>
          <a:ln w="57150">
            <a:solidFill>
              <a:schemeClr val="tx1"/>
            </a:solidFill>
            <a:miter lim="800000"/>
            <a:headEnd/>
            <a:tailEnd type="triangle" w="med" len="med"/>
          </a:ln>
        </p:spPr>
      </p:cxnSp>
      <p:graphicFrame>
        <p:nvGraphicFramePr>
          <p:cNvPr id="12290" name="Object 14"/>
          <p:cNvGraphicFramePr>
            <a:graphicFrameLocks noChangeAspect="1"/>
          </p:cNvGraphicFramePr>
          <p:nvPr/>
        </p:nvGraphicFramePr>
        <p:xfrm>
          <a:off x="609600" y="4572000"/>
          <a:ext cx="3276600" cy="1835150"/>
        </p:xfrm>
        <a:graphic>
          <a:graphicData uri="http://schemas.openxmlformats.org/presentationml/2006/ole">
            <p:oleObj spid="_x0000_s12290" name="Clip" r:id="rId4" imgW="6667200" imgH="3741480" progId="MS_ClipArt_Gallery.2">
              <p:embed/>
            </p:oleObj>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60451"/>
                                        </p:tgtEl>
                                        <p:attrNameLst>
                                          <p:attrName>style.visibility</p:attrName>
                                        </p:attrNameLst>
                                      </p:cBhvr>
                                      <p:to>
                                        <p:strVal val="visible"/>
                                      </p:to>
                                    </p:set>
                                    <p:anim calcmode="lin" valueType="num">
                                      <p:cBhvr additive="base">
                                        <p:cTn id="7" dur="500" fill="hold"/>
                                        <p:tgtEl>
                                          <p:spTgt spid="360451"/>
                                        </p:tgtEl>
                                        <p:attrNameLst>
                                          <p:attrName>ppt_x</p:attrName>
                                        </p:attrNameLst>
                                      </p:cBhvr>
                                      <p:tavLst>
                                        <p:tav tm="0">
                                          <p:val>
                                            <p:strVal val="1+#ppt_w/2"/>
                                          </p:val>
                                        </p:tav>
                                        <p:tav tm="100000">
                                          <p:val>
                                            <p:strVal val="#ppt_x"/>
                                          </p:val>
                                        </p:tav>
                                      </p:tavLst>
                                    </p:anim>
                                    <p:anim calcmode="lin" valueType="num">
                                      <p:cBhvr additive="base">
                                        <p:cTn id="8" dur="500" fill="hold"/>
                                        <p:tgtEl>
                                          <p:spTgt spid="3604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60453"/>
                                        </p:tgtEl>
                                        <p:attrNameLst>
                                          <p:attrName>style.visibility</p:attrName>
                                        </p:attrNameLst>
                                      </p:cBhvr>
                                      <p:to>
                                        <p:strVal val="visible"/>
                                      </p:to>
                                    </p:set>
                                    <p:anim calcmode="lin" valueType="num">
                                      <p:cBhvr additive="base">
                                        <p:cTn id="12" dur="500" fill="hold"/>
                                        <p:tgtEl>
                                          <p:spTgt spid="360453"/>
                                        </p:tgtEl>
                                        <p:attrNameLst>
                                          <p:attrName>ppt_x</p:attrName>
                                        </p:attrNameLst>
                                      </p:cBhvr>
                                      <p:tavLst>
                                        <p:tav tm="0">
                                          <p:val>
                                            <p:strVal val="1+#ppt_w/2"/>
                                          </p:val>
                                        </p:tav>
                                        <p:tav tm="100000">
                                          <p:val>
                                            <p:strVal val="#ppt_x"/>
                                          </p:val>
                                        </p:tav>
                                      </p:tavLst>
                                    </p:anim>
                                    <p:anim calcmode="lin" valueType="num">
                                      <p:cBhvr additive="base">
                                        <p:cTn id="13" dur="500" fill="hold"/>
                                        <p:tgtEl>
                                          <p:spTgt spid="3604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animBg="1" autoUpdateAnimBg="0"/>
      <p:bldP spid="360453"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lIns="90488" tIns="44450" rIns="90488" bIns="44450"/>
          <a:lstStyle/>
          <a:p>
            <a:pPr eaLnBrk="1" hangingPunct="1"/>
            <a:r>
              <a:rPr lang="en-US" sz="2000" smtClean="0"/>
              <a:t>Job-Order Costing</a:t>
            </a:r>
            <a:br>
              <a:rPr lang="en-US" sz="2000" smtClean="0"/>
            </a:br>
            <a:r>
              <a:rPr lang="en-US" sz="2000" smtClean="0"/>
              <a:t>Document Flow Summary</a:t>
            </a:r>
          </a:p>
        </p:txBody>
      </p:sp>
      <p:sp>
        <p:nvSpPr>
          <p:cNvPr id="362499" name="Rectangle 3"/>
          <p:cNvSpPr>
            <a:spLocks noChangeArrowheads="1"/>
          </p:cNvSpPr>
          <p:nvPr/>
        </p:nvSpPr>
        <p:spPr bwMode="auto">
          <a:xfrm>
            <a:off x="3235325" y="3440113"/>
            <a:ext cx="2479675" cy="1093787"/>
          </a:xfrm>
          <a:prstGeom prst="rect">
            <a:avLst/>
          </a:prstGeom>
          <a:solidFill>
            <a:schemeClr val="accent1"/>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Manufacturing Overhead Account</a:t>
            </a:r>
          </a:p>
        </p:txBody>
      </p:sp>
      <p:sp>
        <p:nvSpPr>
          <p:cNvPr id="362500" name="Rectangle 4"/>
          <p:cNvSpPr>
            <a:spLocks noChangeArrowheads="1"/>
          </p:cNvSpPr>
          <p:nvPr/>
        </p:nvSpPr>
        <p:spPr bwMode="auto">
          <a:xfrm>
            <a:off x="668338" y="3440113"/>
            <a:ext cx="1809750" cy="1093787"/>
          </a:xfrm>
          <a:prstGeom prst="rect">
            <a:avLst/>
          </a:prstGeom>
          <a:solidFill>
            <a:schemeClr va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Other</a:t>
            </a:r>
            <a:br>
              <a:rPr lang="en-US" sz="2200" b="1">
                <a:solidFill>
                  <a:srgbClr val="FFFFFF"/>
                </a:solidFill>
                <a:latin typeface="Verdana" pitchFamily="34" charset="0"/>
              </a:rPr>
            </a:br>
            <a:r>
              <a:rPr lang="en-US" sz="2200" b="1">
                <a:solidFill>
                  <a:srgbClr val="FFFFFF"/>
                </a:solidFill>
                <a:latin typeface="Verdana" pitchFamily="34" charset="0"/>
              </a:rPr>
              <a:t>Actual OH</a:t>
            </a:r>
            <a:br>
              <a:rPr lang="en-US" sz="2200" b="1">
                <a:solidFill>
                  <a:srgbClr val="FFFFFF"/>
                </a:solidFill>
                <a:latin typeface="Verdana" pitchFamily="34" charset="0"/>
              </a:rPr>
            </a:br>
            <a:r>
              <a:rPr lang="en-US" sz="2200" b="1">
                <a:solidFill>
                  <a:srgbClr val="FFFFFF"/>
                </a:solidFill>
                <a:latin typeface="Verdana" pitchFamily="34" charset="0"/>
              </a:rPr>
              <a:t>Charges</a:t>
            </a:r>
          </a:p>
        </p:txBody>
      </p:sp>
      <p:cxnSp>
        <p:nvCxnSpPr>
          <p:cNvPr id="362501" name="AutoShape 5"/>
          <p:cNvCxnSpPr>
            <a:cxnSpLocks noChangeShapeType="1"/>
            <a:stCxn id="362500" idx="3"/>
            <a:endCxn id="362499" idx="1"/>
          </p:cNvCxnSpPr>
          <p:nvPr/>
        </p:nvCxnSpPr>
        <p:spPr bwMode="auto">
          <a:xfrm>
            <a:off x="2478088" y="3987800"/>
            <a:ext cx="757237" cy="0"/>
          </a:xfrm>
          <a:prstGeom prst="straightConnector1">
            <a:avLst/>
          </a:prstGeom>
          <a:noFill/>
          <a:ln w="38100">
            <a:solidFill>
              <a:schemeClr val="tx1"/>
            </a:solidFill>
            <a:round/>
            <a:headEnd/>
            <a:tailEnd type="triangle" w="med" len="med"/>
          </a:ln>
        </p:spPr>
      </p:cxnSp>
      <p:sp>
        <p:nvSpPr>
          <p:cNvPr id="362502" name="Rectangle 6"/>
          <p:cNvSpPr>
            <a:spLocks noChangeArrowheads="1"/>
          </p:cNvSpPr>
          <p:nvPr/>
        </p:nvSpPr>
        <p:spPr bwMode="auto">
          <a:xfrm>
            <a:off x="7380288" y="3622675"/>
            <a:ext cx="1657350" cy="758825"/>
          </a:xfrm>
          <a:prstGeom prst="rect">
            <a:avLst/>
          </a:prstGeom>
          <a:solidFill>
            <a:schemeClr val="fo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000000"/>
                </a:solidFill>
                <a:latin typeface="Verdana" pitchFamily="34" charset="0"/>
              </a:rPr>
              <a:t>Job Cost Sheets</a:t>
            </a:r>
          </a:p>
        </p:txBody>
      </p:sp>
      <p:sp>
        <p:nvSpPr>
          <p:cNvPr id="51207" name="Rectangle 8"/>
          <p:cNvSpPr>
            <a:spLocks noChangeArrowheads="1"/>
          </p:cNvSpPr>
          <p:nvPr/>
        </p:nvSpPr>
        <p:spPr bwMode="auto">
          <a:xfrm>
            <a:off x="5776913" y="3579813"/>
            <a:ext cx="1690687" cy="825500"/>
          </a:xfrm>
          <a:prstGeom prst="rect">
            <a:avLst/>
          </a:prstGeom>
          <a:noFill/>
          <a:ln w="12700">
            <a:noFill/>
            <a:miter lim="800000"/>
            <a:headEnd/>
            <a:tailEnd/>
          </a:ln>
        </p:spPr>
        <p:txBody>
          <a:bodyPr wrap="none" lIns="90488" tIns="44450" rIns="90488" bIns="44450">
            <a:spAutoFit/>
          </a:bodyPr>
          <a:lstStyle/>
          <a:p>
            <a:pPr algn="ctr" eaLnBrk="1" hangingPunct="1">
              <a:lnSpc>
                <a:spcPct val="110000"/>
              </a:lnSpc>
            </a:pPr>
            <a:r>
              <a:rPr lang="en-US" sz="2200" b="1">
                <a:solidFill>
                  <a:srgbClr val="6B6B6B"/>
                </a:solidFill>
                <a:latin typeface="Verdana" pitchFamily="34" charset="0"/>
              </a:rPr>
              <a:t>Applied</a:t>
            </a:r>
            <a:br>
              <a:rPr lang="en-US" sz="2200" b="1">
                <a:solidFill>
                  <a:srgbClr val="6B6B6B"/>
                </a:solidFill>
                <a:latin typeface="Verdana" pitchFamily="34" charset="0"/>
              </a:rPr>
            </a:br>
            <a:r>
              <a:rPr lang="en-US" sz="2200" b="1">
                <a:solidFill>
                  <a:srgbClr val="6B6B6B"/>
                </a:solidFill>
                <a:latin typeface="Verdana" pitchFamily="34" charset="0"/>
              </a:rPr>
              <a:t>Overhead</a:t>
            </a:r>
          </a:p>
        </p:txBody>
      </p:sp>
      <p:cxnSp>
        <p:nvCxnSpPr>
          <p:cNvPr id="51208" name="AutoShape 9"/>
          <p:cNvCxnSpPr>
            <a:cxnSpLocks noChangeShapeType="1"/>
          </p:cNvCxnSpPr>
          <p:nvPr/>
        </p:nvCxnSpPr>
        <p:spPr bwMode="auto">
          <a:xfrm>
            <a:off x="5549900" y="4038600"/>
            <a:ext cx="1830388" cy="0"/>
          </a:xfrm>
          <a:prstGeom prst="straightConnector1">
            <a:avLst/>
          </a:prstGeom>
          <a:noFill/>
          <a:ln w="38100">
            <a:solidFill>
              <a:srgbClr val="6B6B6B"/>
            </a:solidFill>
            <a:round/>
            <a:headEnd/>
            <a:tailEnd type="triangle" w="med" len="med"/>
          </a:ln>
        </p:spPr>
      </p:cxnSp>
      <p:sp>
        <p:nvSpPr>
          <p:cNvPr id="362506" name="Rectangle 10"/>
          <p:cNvSpPr>
            <a:spLocks noChangeArrowheads="1"/>
          </p:cNvSpPr>
          <p:nvPr/>
        </p:nvSpPr>
        <p:spPr bwMode="auto">
          <a:xfrm>
            <a:off x="568325" y="5292725"/>
            <a:ext cx="2009775" cy="758825"/>
          </a:xfrm>
          <a:prstGeom prst="rect">
            <a:avLst/>
          </a:prstGeom>
          <a:solidFill>
            <a:schemeClr va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Materials</a:t>
            </a:r>
            <a:br>
              <a:rPr lang="en-US" sz="2200" b="1">
                <a:solidFill>
                  <a:srgbClr val="FFFFFF"/>
                </a:solidFill>
                <a:latin typeface="Verdana" pitchFamily="34" charset="0"/>
              </a:rPr>
            </a:br>
            <a:r>
              <a:rPr lang="en-US" sz="2200" b="1">
                <a:solidFill>
                  <a:srgbClr val="FFFFFF"/>
                </a:solidFill>
                <a:latin typeface="Verdana" pitchFamily="34" charset="0"/>
              </a:rPr>
              <a:t>Requisition</a:t>
            </a:r>
          </a:p>
        </p:txBody>
      </p:sp>
      <p:sp>
        <p:nvSpPr>
          <p:cNvPr id="362507" name="Rectangle 11"/>
          <p:cNvSpPr>
            <a:spLocks noChangeArrowheads="1"/>
          </p:cNvSpPr>
          <p:nvPr/>
        </p:nvSpPr>
        <p:spPr bwMode="auto">
          <a:xfrm>
            <a:off x="573088" y="1900238"/>
            <a:ext cx="2000250" cy="758825"/>
          </a:xfrm>
          <a:prstGeom prst="rect">
            <a:avLst/>
          </a:prstGeom>
          <a:solidFill>
            <a:schemeClr val="hlink"/>
          </a:solidFill>
          <a:ln w="12700">
            <a:noFill/>
            <a:miter lim="800000"/>
            <a:headEnd/>
            <a:tailEnd/>
          </a:ln>
          <a:effectLst>
            <a:outerShdw dist="107763"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FF"/>
                </a:solidFill>
                <a:latin typeface="Verdana" pitchFamily="34" charset="0"/>
              </a:rPr>
              <a:t>Employee</a:t>
            </a:r>
            <a:br>
              <a:rPr lang="en-US" sz="2200" b="1">
                <a:solidFill>
                  <a:srgbClr val="FFFFFF"/>
                </a:solidFill>
                <a:latin typeface="Verdana" pitchFamily="34" charset="0"/>
              </a:rPr>
            </a:br>
            <a:r>
              <a:rPr lang="en-US" sz="2200" b="1">
                <a:solidFill>
                  <a:srgbClr val="FFFFFF"/>
                </a:solidFill>
                <a:latin typeface="Verdana" pitchFamily="34" charset="0"/>
              </a:rPr>
              <a:t>Time Ticket</a:t>
            </a:r>
          </a:p>
        </p:txBody>
      </p:sp>
      <p:grpSp>
        <p:nvGrpSpPr>
          <p:cNvPr id="2" name="Group 12"/>
          <p:cNvGrpSpPr>
            <a:grpSpLocks/>
          </p:cNvGrpSpPr>
          <p:nvPr/>
        </p:nvGrpSpPr>
        <p:grpSpPr bwMode="auto">
          <a:xfrm>
            <a:off x="2578100" y="4637088"/>
            <a:ext cx="1814513" cy="1474787"/>
            <a:chOff x="1624" y="2921"/>
            <a:chExt cx="1143" cy="929"/>
          </a:xfrm>
        </p:grpSpPr>
        <p:sp>
          <p:nvSpPr>
            <p:cNvPr id="51216" name="Rectangle 13"/>
            <p:cNvSpPr>
              <a:spLocks noChangeArrowheads="1"/>
            </p:cNvSpPr>
            <p:nvPr/>
          </p:nvSpPr>
          <p:spPr bwMode="auto">
            <a:xfrm>
              <a:off x="1741" y="3330"/>
              <a:ext cx="921" cy="520"/>
            </a:xfrm>
            <a:prstGeom prst="rect">
              <a:avLst/>
            </a:prstGeom>
            <a:noFill/>
            <a:ln w="12700">
              <a:noFill/>
              <a:miter lim="800000"/>
              <a:headEnd/>
              <a:tailEnd/>
            </a:ln>
          </p:spPr>
          <p:txBody>
            <a:bodyPr wrap="none" lIns="90488" tIns="44450" rIns="90488" bIns="44450">
              <a:spAutoFit/>
            </a:bodyPr>
            <a:lstStyle/>
            <a:p>
              <a:pPr algn="ctr" eaLnBrk="1" hangingPunct="1">
                <a:lnSpc>
                  <a:spcPct val="110000"/>
                </a:lnSpc>
              </a:pPr>
              <a:r>
                <a:rPr lang="en-US" sz="2200" b="1">
                  <a:latin typeface="Verdana" pitchFamily="34" charset="0"/>
                </a:rPr>
                <a:t>Indirect</a:t>
              </a:r>
              <a:br>
                <a:rPr lang="en-US" sz="2200" b="1">
                  <a:latin typeface="Verdana" pitchFamily="34" charset="0"/>
                </a:rPr>
              </a:br>
              <a:r>
                <a:rPr lang="en-US" sz="2200" b="1">
                  <a:latin typeface="Verdana" pitchFamily="34" charset="0"/>
                </a:rPr>
                <a:t>Material</a:t>
              </a:r>
            </a:p>
          </p:txBody>
        </p:sp>
        <p:cxnSp>
          <p:nvCxnSpPr>
            <p:cNvPr id="51217" name="AutoShape 14"/>
            <p:cNvCxnSpPr>
              <a:cxnSpLocks noChangeShapeType="1"/>
            </p:cNvCxnSpPr>
            <p:nvPr/>
          </p:nvCxnSpPr>
          <p:spPr bwMode="auto">
            <a:xfrm flipV="1">
              <a:off x="1624" y="2921"/>
              <a:ext cx="1143" cy="675"/>
            </a:xfrm>
            <a:prstGeom prst="bentConnector2">
              <a:avLst/>
            </a:prstGeom>
            <a:noFill/>
            <a:ln w="38100">
              <a:solidFill>
                <a:schemeClr val="tx1"/>
              </a:solidFill>
              <a:miter lim="800000"/>
              <a:headEnd/>
              <a:tailEnd type="triangle" w="med" len="med"/>
            </a:ln>
          </p:spPr>
        </p:cxnSp>
      </p:grpSp>
      <p:grpSp>
        <p:nvGrpSpPr>
          <p:cNvPr id="3" name="Group 15"/>
          <p:cNvGrpSpPr>
            <a:grpSpLocks/>
          </p:cNvGrpSpPr>
          <p:nvPr/>
        </p:nvGrpSpPr>
        <p:grpSpPr bwMode="auto">
          <a:xfrm>
            <a:off x="2590800" y="1905000"/>
            <a:ext cx="1819275" cy="1568450"/>
            <a:chOff x="1621" y="1179"/>
            <a:chExt cx="1146" cy="988"/>
          </a:xfrm>
        </p:grpSpPr>
        <p:sp>
          <p:nvSpPr>
            <p:cNvPr id="51214" name="Rectangle 16"/>
            <p:cNvSpPr>
              <a:spLocks noChangeArrowheads="1"/>
            </p:cNvSpPr>
            <p:nvPr/>
          </p:nvSpPr>
          <p:spPr bwMode="auto">
            <a:xfrm>
              <a:off x="1687" y="1179"/>
              <a:ext cx="906" cy="520"/>
            </a:xfrm>
            <a:prstGeom prst="rect">
              <a:avLst/>
            </a:prstGeom>
            <a:noFill/>
            <a:ln w="12700">
              <a:noFill/>
              <a:miter lim="800000"/>
              <a:headEnd/>
              <a:tailEnd/>
            </a:ln>
          </p:spPr>
          <p:txBody>
            <a:bodyPr wrap="none" lIns="90488" tIns="44450" rIns="90488" bIns="44450">
              <a:spAutoFit/>
            </a:bodyPr>
            <a:lstStyle/>
            <a:p>
              <a:pPr algn="ctr" eaLnBrk="1" hangingPunct="1">
                <a:lnSpc>
                  <a:spcPct val="110000"/>
                </a:lnSpc>
              </a:pPr>
              <a:r>
                <a:rPr lang="en-US" sz="2200" b="1">
                  <a:solidFill>
                    <a:srgbClr val="6B6B6B"/>
                  </a:solidFill>
                  <a:latin typeface="Verdana" pitchFamily="34" charset="0"/>
                </a:rPr>
                <a:t>Indirect</a:t>
              </a:r>
              <a:br>
                <a:rPr lang="en-US" sz="2200" b="1">
                  <a:solidFill>
                    <a:srgbClr val="6B6B6B"/>
                  </a:solidFill>
                  <a:latin typeface="Verdana" pitchFamily="34" charset="0"/>
                </a:rPr>
              </a:br>
              <a:r>
                <a:rPr lang="en-US" sz="2200" b="1">
                  <a:solidFill>
                    <a:srgbClr val="6B6B6B"/>
                  </a:solidFill>
                  <a:latin typeface="Verdana" pitchFamily="34" charset="0"/>
                </a:rPr>
                <a:t>Labor</a:t>
              </a:r>
            </a:p>
          </p:txBody>
        </p:sp>
        <p:cxnSp>
          <p:nvCxnSpPr>
            <p:cNvPr id="51215" name="AutoShape 17"/>
            <p:cNvCxnSpPr>
              <a:cxnSpLocks noChangeShapeType="1"/>
              <a:stCxn id="362507" idx="3"/>
              <a:endCxn id="362499" idx="0"/>
            </p:cNvCxnSpPr>
            <p:nvPr/>
          </p:nvCxnSpPr>
          <p:spPr bwMode="auto">
            <a:xfrm>
              <a:off x="1621" y="1459"/>
              <a:ext cx="1146" cy="708"/>
            </a:xfrm>
            <a:prstGeom prst="bentConnector2">
              <a:avLst/>
            </a:prstGeom>
            <a:noFill/>
            <a:ln w="38100">
              <a:solidFill>
                <a:srgbClr val="6B6B6B"/>
              </a:solidFill>
              <a:miter lim="800000"/>
              <a:headEnd/>
              <a:tailEnd type="triangle" w="med" len="med"/>
            </a:ln>
          </p:spPr>
        </p:cxnSp>
      </p:grpSp>
      <p:pic>
        <p:nvPicPr>
          <p:cNvPr id="51213" name="Picture 19" descr="j0078829"/>
          <p:cNvPicPr>
            <a:picLocks noChangeAspect="1" noChangeArrowheads="1"/>
          </p:cNvPicPr>
          <p:nvPr/>
        </p:nvPicPr>
        <p:blipFill>
          <a:blip r:embed="rId3"/>
          <a:srcRect/>
          <a:stretch>
            <a:fillRect/>
          </a:stretch>
        </p:blipFill>
        <p:spPr bwMode="auto">
          <a:xfrm>
            <a:off x="5562600" y="4876800"/>
            <a:ext cx="3327400" cy="17208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2500"/>
                                        </p:tgtEl>
                                        <p:attrNameLst>
                                          <p:attrName>style.visibility</p:attrName>
                                        </p:attrNameLst>
                                      </p:cBhvr>
                                      <p:to>
                                        <p:strVal val="visible"/>
                                      </p:to>
                                    </p:set>
                                    <p:anim calcmode="lin" valueType="num">
                                      <p:cBhvr additive="base">
                                        <p:cTn id="7" dur="500" fill="hold"/>
                                        <p:tgtEl>
                                          <p:spTgt spid="362500"/>
                                        </p:tgtEl>
                                        <p:attrNameLst>
                                          <p:attrName>ppt_x</p:attrName>
                                        </p:attrNameLst>
                                      </p:cBhvr>
                                      <p:tavLst>
                                        <p:tav tm="0">
                                          <p:val>
                                            <p:strVal val="0-#ppt_w/2"/>
                                          </p:val>
                                        </p:tav>
                                        <p:tav tm="100000">
                                          <p:val>
                                            <p:strVal val="#ppt_x"/>
                                          </p:val>
                                        </p:tav>
                                      </p:tavLst>
                                    </p:anim>
                                    <p:anim calcmode="lin" valueType="num">
                                      <p:cBhvr additive="base">
                                        <p:cTn id="8" dur="500" fill="hold"/>
                                        <p:tgtEl>
                                          <p:spTgt spid="36250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2507"/>
                                        </p:tgtEl>
                                        <p:attrNameLst>
                                          <p:attrName>style.visibility</p:attrName>
                                        </p:attrNameLst>
                                      </p:cBhvr>
                                      <p:to>
                                        <p:strVal val="visible"/>
                                      </p:to>
                                    </p:set>
                                    <p:anim calcmode="lin" valueType="num">
                                      <p:cBhvr additive="base">
                                        <p:cTn id="12" dur="500" fill="hold"/>
                                        <p:tgtEl>
                                          <p:spTgt spid="362507"/>
                                        </p:tgtEl>
                                        <p:attrNameLst>
                                          <p:attrName>ppt_x</p:attrName>
                                        </p:attrNameLst>
                                      </p:cBhvr>
                                      <p:tavLst>
                                        <p:tav tm="0">
                                          <p:val>
                                            <p:strVal val="0-#ppt_w/2"/>
                                          </p:val>
                                        </p:tav>
                                        <p:tav tm="100000">
                                          <p:val>
                                            <p:strVal val="#ppt_x"/>
                                          </p:val>
                                        </p:tav>
                                      </p:tavLst>
                                    </p:anim>
                                    <p:anim calcmode="lin" valueType="num">
                                      <p:cBhvr additive="base">
                                        <p:cTn id="13" dur="500" fill="hold"/>
                                        <p:tgtEl>
                                          <p:spTgt spid="36250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62506"/>
                                        </p:tgtEl>
                                        <p:attrNameLst>
                                          <p:attrName>style.visibility</p:attrName>
                                        </p:attrNameLst>
                                      </p:cBhvr>
                                      <p:to>
                                        <p:strVal val="visible"/>
                                      </p:to>
                                    </p:set>
                                    <p:anim calcmode="lin" valueType="num">
                                      <p:cBhvr additive="base">
                                        <p:cTn id="17" dur="500" fill="hold"/>
                                        <p:tgtEl>
                                          <p:spTgt spid="362506"/>
                                        </p:tgtEl>
                                        <p:attrNameLst>
                                          <p:attrName>ppt_x</p:attrName>
                                        </p:attrNameLst>
                                      </p:cBhvr>
                                      <p:tavLst>
                                        <p:tav tm="0">
                                          <p:val>
                                            <p:strVal val="0-#ppt_w/2"/>
                                          </p:val>
                                        </p:tav>
                                        <p:tav tm="100000">
                                          <p:val>
                                            <p:strVal val="#ppt_x"/>
                                          </p:val>
                                        </p:tav>
                                      </p:tavLst>
                                    </p:anim>
                                    <p:anim calcmode="lin" valueType="num">
                                      <p:cBhvr additive="base">
                                        <p:cTn id="18" dur="500" fill="hold"/>
                                        <p:tgtEl>
                                          <p:spTgt spid="36250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8" presetClass="entr" presetSubtype="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downRight)">
                                      <p:cBhvr>
                                        <p:cTn id="22" dur="500"/>
                                        <p:tgtEl>
                                          <p:spTgt spid="3"/>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62501"/>
                                        </p:tgtEl>
                                        <p:attrNameLst>
                                          <p:attrName>style.visibility</p:attrName>
                                        </p:attrNameLst>
                                      </p:cBhvr>
                                      <p:to>
                                        <p:strVal val="visible"/>
                                      </p:to>
                                    </p:set>
                                    <p:animEffect transition="in" filter="wipe(left)">
                                      <p:cBhvr>
                                        <p:cTn id="26" dur="500"/>
                                        <p:tgtEl>
                                          <p:spTgt spid="362501"/>
                                        </p:tgtEl>
                                      </p:cBhvr>
                                    </p:animEffect>
                                  </p:childTnLst>
                                </p:cTn>
                              </p:par>
                            </p:childTnLst>
                          </p:cTn>
                        </p:par>
                        <p:par>
                          <p:cTn id="27" fill="hold">
                            <p:stCondLst>
                              <p:cond delay="2500"/>
                            </p:stCondLst>
                            <p:childTnLst>
                              <p:par>
                                <p:cTn id="28" presetID="18" presetClass="entr" presetSubtype="3"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strips(upRight)">
                                      <p:cBhvr>
                                        <p:cTn id="30" dur="500"/>
                                        <p:tgtEl>
                                          <p:spTgt spid="2"/>
                                        </p:tgtEl>
                                      </p:cBhvr>
                                    </p:animEffect>
                                  </p:childTnLst>
                                </p:cTn>
                              </p:par>
                            </p:childTnLst>
                          </p:cTn>
                        </p:par>
                        <p:par>
                          <p:cTn id="31" fill="hold">
                            <p:stCondLst>
                              <p:cond delay="3000"/>
                            </p:stCondLst>
                            <p:childTnLst>
                              <p:par>
                                <p:cTn id="32" presetID="2" presetClass="entr" presetSubtype="2" fill="hold" grpId="0" nodeType="afterEffect">
                                  <p:stCondLst>
                                    <p:cond delay="0"/>
                                  </p:stCondLst>
                                  <p:childTnLst>
                                    <p:set>
                                      <p:cBhvr>
                                        <p:cTn id="33" dur="1" fill="hold">
                                          <p:stCondLst>
                                            <p:cond delay="0"/>
                                          </p:stCondLst>
                                        </p:cTn>
                                        <p:tgtEl>
                                          <p:spTgt spid="362502"/>
                                        </p:tgtEl>
                                        <p:attrNameLst>
                                          <p:attrName>style.visibility</p:attrName>
                                        </p:attrNameLst>
                                      </p:cBhvr>
                                      <p:to>
                                        <p:strVal val="visible"/>
                                      </p:to>
                                    </p:set>
                                    <p:anim calcmode="lin" valueType="num">
                                      <p:cBhvr additive="base">
                                        <p:cTn id="34" dur="500" fill="hold"/>
                                        <p:tgtEl>
                                          <p:spTgt spid="362502"/>
                                        </p:tgtEl>
                                        <p:attrNameLst>
                                          <p:attrName>ppt_x</p:attrName>
                                        </p:attrNameLst>
                                      </p:cBhvr>
                                      <p:tavLst>
                                        <p:tav tm="0">
                                          <p:val>
                                            <p:strVal val="1+#ppt_w/2"/>
                                          </p:val>
                                        </p:tav>
                                        <p:tav tm="100000">
                                          <p:val>
                                            <p:strVal val="#ppt_x"/>
                                          </p:val>
                                        </p:tav>
                                      </p:tavLst>
                                    </p:anim>
                                    <p:anim calcmode="lin" valueType="num">
                                      <p:cBhvr additive="base">
                                        <p:cTn id="35" dur="500" fill="hold"/>
                                        <p:tgtEl>
                                          <p:spTgt spid="3625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animBg="1" autoUpdateAnimBg="0"/>
      <p:bldP spid="362502" grpId="0" animBg="1" autoUpdateAnimBg="0"/>
      <p:bldP spid="362506" grpId="0" animBg="1" autoUpdateAnimBg="0"/>
      <p:bldP spid="36250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2"/>
          <p:cNvSpPr>
            <a:spLocks noGrp="1" noChangeArrowheads="1"/>
          </p:cNvSpPr>
          <p:nvPr>
            <p:ph type="title"/>
          </p:nvPr>
        </p:nvSpPr>
        <p:spPr/>
        <p:txBody>
          <a:bodyPr/>
          <a:lstStyle/>
          <a:p>
            <a:pPr eaLnBrk="1" hangingPunct="1"/>
            <a:r>
              <a:rPr lang="en-US" smtClean="0"/>
              <a:t>Job-Order Costing:  The Flow of Costs</a:t>
            </a:r>
          </a:p>
        </p:txBody>
      </p:sp>
      <p:graphicFrame>
        <p:nvGraphicFramePr>
          <p:cNvPr id="13314" name="Object 24"/>
          <p:cNvGraphicFramePr>
            <a:graphicFrameLocks/>
          </p:cNvGraphicFramePr>
          <p:nvPr/>
        </p:nvGraphicFramePr>
        <p:xfrm>
          <a:off x="1600200" y="1524000"/>
          <a:ext cx="6553200" cy="4953000"/>
        </p:xfrm>
        <a:graphic>
          <a:graphicData uri="http://schemas.openxmlformats.org/presentationml/2006/ole">
            <p:oleObj spid="_x0000_s13314" name="Clip Gallery" r:id="rId4" imgW="4960800" imgH="6010200" progId="MS_ClipArt_Gallery.2">
              <p:embed/>
            </p:oleObj>
          </a:graphicData>
        </a:graphic>
      </p:graphicFrame>
      <p:sp>
        <p:nvSpPr>
          <p:cNvPr id="13316" name="Text Box 25"/>
          <p:cNvSpPr txBox="1">
            <a:spLocks noChangeArrowheads="1"/>
          </p:cNvSpPr>
          <p:nvPr/>
        </p:nvSpPr>
        <p:spPr bwMode="auto">
          <a:xfrm>
            <a:off x="4343400" y="1676400"/>
            <a:ext cx="3352800" cy="2014538"/>
          </a:xfrm>
          <a:prstGeom prst="rect">
            <a:avLst/>
          </a:prstGeom>
          <a:noFill/>
          <a:ln w="9525">
            <a:noFill/>
            <a:miter lim="800000"/>
            <a:headEnd/>
            <a:tailEnd/>
          </a:ln>
        </p:spPr>
        <p:txBody>
          <a:bodyPr>
            <a:spAutoFit/>
          </a:bodyPr>
          <a:lstStyle/>
          <a:p>
            <a:pPr algn="ctr" eaLnBrk="1" hangingPunct="1">
              <a:spcBef>
                <a:spcPct val="50000"/>
              </a:spcBef>
            </a:pPr>
            <a:r>
              <a:rPr lang="en-US" sz="1800" b="1">
                <a:latin typeface="Verdana" pitchFamily="34" charset="0"/>
                <a:cs typeface="Times New Roman" pitchFamily="18" charset="0"/>
              </a:rPr>
              <a:t>The transactions (in T-account and journal entry form) that capture the flow of costs in a job-order costing system are illustrated on the following slides</a:t>
            </a:r>
            <a:r>
              <a:rPr lang="en-US" sz="1800" b="1">
                <a:latin typeface="Verdana" pitchFamily="34" charset="0"/>
              </a:rPr>
              <a:t>.</a:t>
            </a:r>
          </a:p>
        </p:txBody>
      </p:sp>
    </p:spTree>
  </p:cSld>
  <p:clrMapOvr>
    <a:masterClrMapping/>
  </p:clrMapOvr>
  <p:transition>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2"/>
          <p:cNvSpPr>
            <a:spLocks noChangeShapeType="1"/>
          </p:cNvSpPr>
          <p:nvPr/>
        </p:nvSpPr>
        <p:spPr bwMode="auto">
          <a:xfrm>
            <a:off x="5729288" y="2374900"/>
            <a:ext cx="2794000" cy="0"/>
          </a:xfrm>
          <a:prstGeom prst="line">
            <a:avLst/>
          </a:prstGeom>
          <a:noFill/>
          <a:ln w="28575">
            <a:solidFill>
              <a:schemeClr val="accent2"/>
            </a:solidFill>
            <a:round/>
            <a:headEnd/>
            <a:tailEnd/>
          </a:ln>
        </p:spPr>
        <p:txBody>
          <a:bodyPr wrap="none" anchor="ctr"/>
          <a:lstStyle/>
          <a:p>
            <a:endParaRPr lang="en-US"/>
          </a:p>
        </p:txBody>
      </p:sp>
      <p:sp>
        <p:nvSpPr>
          <p:cNvPr id="52227" name="Line 3"/>
          <p:cNvSpPr>
            <a:spLocks noChangeShapeType="1"/>
          </p:cNvSpPr>
          <p:nvPr/>
        </p:nvSpPr>
        <p:spPr bwMode="auto">
          <a:xfrm>
            <a:off x="7088188" y="2387600"/>
            <a:ext cx="0" cy="2032000"/>
          </a:xfrm>
          <a:prstGeom prst="line">
            <a:avLst/>
          </a:prstGeom>
          <a:noFill/>
          <a:ln w="28575">
            <a:solidFill>
              <a:schemeClr val="accent2"/>
            </a:solidFill>
            <a:round/>
            <a:headEnd/>
            <a:tailEnd/>
          </a:ln>
        </p:spPr>
        <p:txBody>
          <a:bodyPr wrap="none" anchor="ctr"/>
          <a:lstStyle/>
          <a:p>
            <a:endParaRPr lang="en-US"/>
          </a:p>
        </p:txBody>
      </p:sp>
      <p:sp>
        <p:nvSpPr>
          <p:cNvPr id="52228" name="Line 4"/>
          <p:cNvSpPr>
            <a:spLocks noChangeShapeType="1"/>
          </p:cNvSpPr>
          <p:nvPr/>
        </p:nvSpPr>
        <p:spPr bwMode="auto">
          <a:xfrm>
            <a:off x="852488" y="1981200"/>
            <a:ext cx="2794000" cy="0"/>
          </a:xfrm>
          <a:prstGeom prst="line">
            <a:avLst/>
          </a:prstGeom>
          <a:noFill/>
          <a:ln w="28575">
            <a:solidFill>
              <a:schemeClr val="accent2"/>
            </a:solidFill>
            <a:round/>
            <a:headEnd/>
            <a:tailEnd/>
          </a:ln>
        </p:spPr>
        <p:txBody>
          <a:bodyPr wrap="none" anchor="ctr"/>
          <a:lstStyle/>
          <a:p>
            <a:endParaRPr lang="en-US"/>
          </a:p>
        </p:txBody>
      </p:sp>
      <p:sp>
        <p:nvSpPr>
          <p:cNvPr id="52229" name="Rectangle 5"/>
          <p:cNvSpPr>
            <a:spLocks noChangeArrowheads="1"/>
          </p:cNvSpPr>
          <p:nvPr/>
        </p:nvSpPr>
        <p:spPr bwMode="auto">
          <a:xfrm>
            <a:off x="993775" y="1525588"/>
            <a:ext cx="2816225" cy="51593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Raw Materials</a:t>
            </a:r>
          </a:p>
        </p:txBody>
      </p:sp>
      <p:sp>
        <p:nvSpPr>
          <p:cNvPr id="52230" name="Line 6"/>
          <p:cNvSpPr>
            <a:spLocks noChangeShapeType="1"/>
          </p:cNvSpPr>
          <p:nvPr/>
        </p:nvSpPr>
        <p:spPr bwMode="auto">
          <a:xfrm>
            <a:off x="2287588" y="1993900"/>
            <a:ext cx="0" cy="1574800"/>
          </a:xfrm>
          <a:prstGeom prst="line">
            <a:avLst/>
          </a:prstGeom>
          <a:noFill/>
          <a:ln w="28575">
            <a:solidFill>
              <a:schemeClr val="accent2"/>
            </a:solidFill>
            <a:round/>
            <a:headEnd/>
            <a:tailEnd/>
          </a:ln>
        </p:spPr>
        <p:txBody>
          <a:bodyPr wrap="none" anchor="ctr"/>
          <a:lstStyle/>
          <a:p>
            <a:endParaRPr lang="en-US"/>
          </a:p>
        </p:txBody>
      </p:sp>
      <p:sp>
        <p:nvSpPr>
          <p:cNvPr id="52231" name="Rectangle 7"/>
          <p:cNvSpPr>
            <a:spLocks noChangeArrowheads="1"/>
          </p:cNvSpPr>
          <p:nvPr/>
        </p:nvSpPr>
        <p:spPr bwMode="auto">
          <a:xfrm>
            <a:off x="460375" y="2058988"/>
            <a:ext cx="1901825" cy="709612"/>
          </a:xfrm>
          <a:prstGeom prst="rect">
            <a:avLst/>
          </a:prstGeom>
          <a:noFill/>
          <a:ln w="12700">
            <a:noFill/>
            <a:miter lim="800000"/>
            <a:headEnd/>
            <a:tailEnd/>
          </a:ln>
        </p:spPr>
        <p:txBody>
          <a:bodyPr lIns="90488" tIns="44450" rIns="90488" bIns="44450">
            <a:spAutoFit/>
          </a:bodyPr>
          <a:lstStyle/>
          <a:p>
            <a:pPr algn="ctr" eaLnBrk="1" hangingPunct="1">
              <a:lnSpc>
                <a:spcPct val="70000"/>
              </a:lnSpc>
              <a:spcBef>
                <a:spcPct val="30000"/>
              </a:spcBef>
              <a:buSzPct val="60000"/>
              <a:buFont typeface="Wingdings" pitchFamily="2" charset="2"/>
              <a:buChar char="l"/>
            </a:pPr>
            <a:r>
              <a:rPr lang="en-US" sz="2400" b="1">
                <a:solidFill>
                  <a:srgbClr val="CC6600"/>
                </a:solidFill>
              </a:rPr>
              <a:t>Material</a:t>
            </a:r>
          </a:p>
          <a:p>
            <a:pPr algn="ctr" eaLnBrk="1" hangingPunct="1">
              <a:lnSpc>
                <a:spcPct val="70000"/>
              </a:lnSpc>
              <a:spcBef>
                <a:spcPct val="30000"/>
              </a:spcBef>
              <a:buSzPct val="60000"/>
              <a:buFont typeface="Wingdings" pitchFamily="2" charset="2"/>
              <a:buNone/>
            </a:pPr>
            <a:r>
              <a:rPr lang="en-US" sz="2400" b="1">
                <a:solidFill>
                  <a:srgbClr val="CC6600"/>
                </a:solidFill>
              </a:rPr>
              <a:t>Purchases</a:t>
            </a:r>
          </a:p>
        </p:txBody>
      </p:sp>
      <p:sp>
        <p:nvSpPr>
          <p:cNvPr id="52232" name="Line 8"/>
          <p:cNvSpPr>
            <a:spLocks noChangeShapeType="1"/>
          </p:cNvSpPr>
          <p:nvPr/>
        </p:nvSpPr>
        <p:spPr bwMode="auto">
          <a:xfrm>
            <a:off x="1379538" y="4495800"/>
            <a:ext cx="2870200" cy="0"/>
          </a:xfrm>
          <a:prstGeom prst="line">
            <a:avLst/>
          </a:prstGeom>
          <a:noFill/>
          <a:ln w="28575">
            <a:solidFill>
              <a:schemeClr val="accent2"/>
            </a:solidFill>
            <a:round/>
            <a:headEnd/>
            <a:tailEnd/>
          </a:ln>
        </p:spPr>
        <p:txBody>
          <a:bodyPr wrap="none" anchor="ctr"/>
          <a:lstStyle/>
          <a:p>
            <a:endParaRPr lang="en-US"/>
          </a:p>
        </p:txBody>
      </p:sp>
      <p:sp>
        <p:nvSpPr>
          <p:cNvPr id="52233" name="Line 9"/>
          <p:cNvSpPr>
            <a:spLocks noChangeShapeType="1"/>
          </p:cNvSpPr>
          <p:nvPr/>
        </p:nvSpPr>
        <p:spPr bwMode="auto">
          <a:xfrm>
            <a:off x="2820988" y="4508500"/>
            <a:ext cx="0" cy="1727200"/>
          </a:xfrm>
          <a:prstGeom prst="line">
            <a:avLst/>
          </a:prstGeom>
          <a:noFill/>
          <a:ln w="28575">
            <a:solidFill>
              <a:schemeClr val="accent2"/>
            </a:solidFill>
            <a:round/>
            <a:headEnd/>
            <a:tailEnd/>
          </a:ln>
        </p:spPr>
        <p:txBody>
          <a:bodyPr wrap="none" anchor="ctr"/>
          <a:lstStyle/>
          <a:p>
            <a:endParaRPr lang="en-US"/>
          </a:p>
        </p:txBody>
      </p:sp>
      <p:sp>
        <p:nvSpPr>
          <p:cNvPr id="52234" name="Rectangle 10"/>
          <p:cNvSpPr>
            <a:spLocks noChangeArrowheads="1"/>
          </p:cNvSpPr>
          <p:nvPr/>
        </p:nvSpPr>
        <p:spPr bwMode="auto">
          <a:xfrm>
            <a:off x="1527175" y="4040188"/>
            <a:ext cx="2892425" cy="51593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Mfg. Overhead</a:t>
            </a:r>
          </a:p>
        </p:txBody>
      </p:sp>
      <p:sp>
        <p:nvSpPr>
          <p:cNvPr id="52235" name="Rectangle 11"/>
          <p:cNvSpPr>
            <a:spLocks noChangeArrowheads="1"/>
          </p:cNvSpPr>
          <p:nvPr/>
        </p:nvSpPr>
        <p:spPr bwMode="auto">
          <a:xfrm>
            <a:off x="5641975" y="1538288"/>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2236" name="Text Box 12"/>
          <p:cNvSpPr txBox="1">
            <a:spLocks noChangeArrowheads="1"/>
          </p:cNvSpPr>
          <p:nvPr/>
        </p:nvSpPr>
        <p:spPr bwMode="auto">
          <a:xfrm>
            <a:off x="1524000" y="4495800"/>
            <a:ext cx="111601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Actual</a:t>
            </a:r>
          </a:p>
        </p:txBody>
      </p:sp>
      <p:sp>
        <p:nvSpPr>
          <p:cNvPr id="52237" name="Text Box 13"/>
          <p:cNvSpPr txBox="1">
            <a:spLocks noChangeArrowheads="1"/>
          </p:cNvSpPr>
          <p:nvPr/>
        </p:nvSpPr>
        <p:spPr bwMode="auto">
          <a:xfrm>
            <a:off x="2895600" y="4495800"/>
            <a:ext cx="130016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Applied</a:t>
            </a:r>
          </a:p>
        </p:txBody>
      </p:sp>
      <p:sp>
        <p:nvSpPr>
          <p:cNvPr id="52238" name="Rectangle 15"/>
          <p:cNvSpPr>
            <a:spLocks noChangeArrowheads="1"/>
          </p:cNvSpPr>
          <p:nvPr/>
        </p:nvSpPr>
        <p:spPr bwMode="auto">
          <a:xfrm>
            <a:off x="2212975" y="1982788"/>
            <a:ext cx="15970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sp>
        <p:nvSpPr>
          <p:cNvPr id="52239" name="Rectangle 16"/>
          <p:cNvSpPr>
            <a:spLocks noChangeArrowheads="1"/>
          </p:cNvSpPr>
          <p:nvPr/>
        </p:nvSpPr>
        <p:spPr bwMode="auto">
          <a:xfrm>
            <a:off x="5337175" y="2378075"/>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cxnSp>
        <p:nvCxnSpPr>
          <p:cNvPr id="52240" name="AutoShape 17"/>
          <p:cNvCxnSpPr>
            <a:cxnSpLocks noChangeShapeType="1"/>
            <a:stCxn id="52238" idx="3"/>
            <a:endCxn id="52239" idx="1"/>
          </p:cNvCxnSpPr>
          <p:nvPr/>
        </p:nvCxnSpPr>
        <p:spPr bwMode="auto">
          <a:xfrm>
            <a:off x="3810000" y="2392363"/>
            <a:ext cx="1527175" cy="395287"/>
          </a:xfrm>
          <a:prstGeom prst="bentConnector3">
            <a:avLst>
              <a:gd name="adj1" fmla="val 50000"/>
            </a:avLst>
          </a:prstGeom>
          <a:noFill/>
          <a:ln w="57150">
            <a:solidFill>
              <a:srgbClr val="990099"/>
            </a:solidFill>
            <a:miter lim="800000"/>
            <a:headEnd/>
            <a:tailEnd type="triangle" w="med" len="med"/>
          </a:ln>
        </p:spPr>
      </p:cxnSp>
      <p:sp>
        <p:nvSpPr>
          <p:cNvPr id="52241" name="Rectangle 19"/>
          <p:cNvSpPr>
            <a:spLocks noChangeArrowheads="1"/>
          </p:cNvSpPr>
          <p:nvPr/>
        </p:nvSpPr>
        <p:spPr bwMode="auto">
          <a:xfrm>
            <a:off x="1222375" y="4953000"/>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9900"/>
                </a:solidFill>
              </a:rPr>
              <a:t>Indirect</a:t>
            </a:r>
            <a:br>
              <a:rPr lang="en-US" sz="2400" b="1">
                <a:solidFill>
                  <a:srgbClr val="009900"/>
                </a:solidFill>
              </a:rPr>
            </a:br>
            <a:r>
              <a:rPr lang="en-US" sz="2400" b="1">
                <a:solidFill>
                  <a:srgbClr val="009900"/>
                </a:solidFill>
              </a:rPr>
              <a:t> Materials</a:t>
            </a:r>
          </a:p>
        </p:txBody>
      </p:sp>
      <p:sp>
        <p:nvSpPr>
          <p:cNvPr id="52242" name="Rectangle 20"/>
          <p:cNvSpPr>
            <a:spLocks noChangeArrowheads="1"/>
          </p:cNvSpPr>
          <p:nvPr/>
        </p:nvSpPr>
        <p:spPr bwMode="auto">
          <a:xfrm>
            <a:off x="2274888" y="2724150"/>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9900"/>
                </a:solidFill>
              </a:rPr>
              <a:t>Indirect</a:t>
            </a:r>
            <a:br>
              <a:rPr lang="en-US" sz="2400" b="1">
                <a:solidFill>
                  <a:srgbClr val="009900"/>
                </a:solidFill>
              </a:rPr>
            </a:br>
            <a:r>
              <a:rPr lang="en-US" sz="2400" b="1">
                <a:solidFill>
                  <a:srgbClr val="009900"/>
                </a:solidFill>
              </a:rPr>
              <a:t> Materials</a:t>
            </a:r>
          </a:p>
        </p:txBody>
      </p:sp>
      <p:cxnSp>
        <p:nvCxnSpPr>
          <p:cNvPr id="52243" name="AutoShape 21"/>
          <p:cNvCxnSpPr>
            <a:cxnSpLocks noChangeShapeType="1"/>
            <a:stCxn id="52242" idx="2"/>
            <a:endCxn id="52241" idx="1"/>
          </p:cNvCxnSpPr>
          <p:nvPr/>
        </p:nvCxnSpPr>
        <p:spPr bwMode="auto">
          <a:xfrm rot="5400000">
            <a:off x="1257300" y="3508375"/>
            <a:ext cx="1819275" cy="1889125"/>
          </a:xfrm>
          <a:prstGeom prst="bentConnector4">
            <a:avLst>
              <a:gd name="adj1" fmla="val 18847"/>
              <a:gd name="adj2" fmla="val 124282"/>
            </a:avLst>
          </a:prstGeom>
          <a:noFill/>
          <a:ln w="57150">
            <a:solidFill>
              <a:srgbClr val="990099"/>
            </a:solidFill>
            <a:miter lim="800000"/>
            <a:headEnd/>
            <a:tailEnd type="triangle" w="med" len="med"/>
          </a:ln>
        </p:spPr>
      </p:cxnSp>
      <p:sp>
        <p:nvSpPr>
          <p:cNvPr id="52244" name="Rectangle 22"/>
          <p:cNvSpPr>
            <a:spLocks noGrp="1" noChangeArrowheads="1"/>
          </p:cNvSpPr>
          <p:nvPr>
            <p:ph type="title"/>
          </p:nvPr>
        </p:nvSpPr>
        <p:spPr/>
        <p:txBody>
          <a:bodyPr/>
          <a:lstStyle/>
          <a:p>
            <a:pPr eaLnBrk="1" hangingPunct="1"/>
            <a:r>
              <a:rPr lang="en-US" sz="2100" smtClean="0"/>
              <a:t>The Purchase and Issue of Raw Materials</a:t>
            </a: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p:cNvGraphicFramePr>
          <p:nvPr/>
        </p:nvGraphicFramePr>
        <p:xfrm>
          <a:off x="457200" y="2057400"/>
          <a:ext cx="8572500" cy="2924175"/>
        </p:xfrm>
        <a:graphic>
          <a:graphicData uri="http://schemas.openxmlformats.org/presentationml/2006/ole">
            <p:oleObj spid="_x0000_s14338" name="Worksheet" r:id="rId4" imgW="4743330" imgH="1704946" progId="Excel.Sheet.8">
              <p:embed/>
            </p:oleObj>
          </a:graphicData>
        </a:graphic>
      </p:graphicFrame>
      <p:sp>
        <p:nvSpPr>
          <p:cNvPr id="14339" name="Rectangle 3"/>
          <p:cNvSpPr>
            <a:spLocks noGrp="1" noChangeArrowheads="1"/>
          </p:cNvSpPr>
          <p:nvPr>
            <p:ph type="title"/>
          </p:nvPr>
        </p:nvSpPr>
        <p:spPr/>
        <p:txBody>
          <a:bodyPr/>
          <a:lstStyle/>
          <a:p>
            <a:pPr eaLnBrk="1" hangingPunct="1"/>
            <a:r>
              <a:rPr lang="en-US" sz="2100" smtClean="0"/>
              <a:t>Cost Flows – Material Purchases </a:t>
            </a:r>
          </a:p>
        </p:txBody>
      </p:sp>
      <p:sp>
        <p:nvSpPr>
          <p:cNvPr id="14340" name="Rectangle 4"/>
          <p:cNvSpPr>
            <a:spLocks noGrp="1" noChangeArrowheads="1"/>
          </p:cNvSpPr>
          <p:nvPr>
            <p:ph type="body" idx="1"/>
          </p:nvPr>
        </p:nvSpPr>
        <p:spPr/>
        <p:txBody>
          <a:bodyPr/>
          <a:lstStyle/>
          <a:p>
            <a:pPr algn="ctr" eaLnBrk="1" hangingPunct="1">
              <a:buFont typeface="Times" pitchFamily="34" charset="0"/>
              <a:buNone/>
            </a:pPr>
            <a:r>
              <a:rPr lang="en-US" smtClean="0"/>
              <a:t>Raw material purchases are recorded in an</a:t>
            </a:r>
            <a:br>
              <a:rPr lang="en-US" smtClean="0"/>
            </a:br>
            <a:r>
              <a:rPr lang="en-US" smtClean="0"/>
              <a:t>inventory account. </a:t>
            </a:r>
          </a:p>
        </p:txBody>
      </p:sp>
    </p:spTree>
  </p:cSld>
  <p:clrMapOvr>
    <a:masterClrMapping/>
  </p:clrMapOvr>
  <p:transition spd="med">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p:cNvGraphicFramePr>
          <p:nvPr/>
        </p:nvGraphicFramePr>
        <p:xfrm>
          <a:off x="457200" y="2714625"/>
          <a:ext cx="8572500" cy="2924175"/>
        </p:xfrm>
        <a:graphic>
          <a:graphicData uri="http://schemas.openxmlformats.org/presentationml/2006/ole">
            <p:oleObj spid="_x0000_s15362" name="Worksheet" r:id="rId4" imgW="4743330" imgH="1704946" progId="Excel.Sheet.8">
              <p:embed/>
            </p:oleObj>
          </a:graphicData>
        </a:graphic>
      </p:graphicFrame>
      <p:sp>
        <p:nvSpPr>
          <p:cNvPr id="15363" name="Rectangle 3"/>
          <p:cNvSpPr>
            <a:spLocks noGrp="1" noChangeArrowheads="1"/>
          </p:cNvSpPr>
          <p:nvPr>
            <p:ph type="title"/>
          </p:nvPr>
        </p:nvSpPr>
        <p:spPr/>
        <p:txBody>
          <a:bodyPr/>
          <a:lstStyle/>
          <a:p>
            <a:pPr eaLnBrk="1" hangingPunct="1"/>
            <a:r>
              <a:rPr lang="en-US" sz="2100" smtClean="0"/>
              <a:t>Cost Flows – Material Usage</a:t>
            </a:r>
          </a:p>
        </p:txBody>
      </p:sp>
      <p:sp>
        <p:nvSpPr>
          <p:cNvPr id="15364" name="Rectangle 4"/>
          <p:cNvSpPr>
            <a:spLocks noGrp="1" noChangeArrowheads="1"/>
          </p:cNvSpPr>
          <p:nvPr>
            <p:ph type="body" idx="1"/>
          </p:nvPr>
        </p:nvSpPr>
        <p:spPr/>
        <p:txBody>
          <a:bodyPr/>
          <a:lstStyle/>
          <a:p>
            <a:pPr algn="ctr" eaLnBrk="1" hangingPunct="1">
              <a:buFont typeface="Times" pitchFamily="34" charset="0"/>
              <a:buNone/>
            </a:pPr>
            <a:r>
              <a:rPr lang="en-US" sz="2100" b="1" smtClean="0"/>
              <a:t> Direct materials issued to a job increase Work in Process and decrease Raw Materials.  Indirect materials used are charged to Manufacturing Overhead and also decrease Raw Materials. </a:t>
            </a:r>
          </a:p>
        </p:txBody>
      </p:sp>
    </p:spTree>
  </p:cSld>
  <p:clrMapOvr>
    <a:masterClrMapping/>
  </p:clrMapOvr>
  <p:transition spd="med">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lIns="90488" tIns="44450" rIns="90488" bIns="44450"/>
          <a:lstStyle/>
          <a:p>
            <a:pPr eaLnBrk="1" hangingPunct="1"/>
            <a:r>
              <a:rPr lang="en-US" smtClean="0"/>
              <a:t>Types of Product Costing Systems</a:t>
            </a:r>
          </a:p>
        </p:txBody>
      </p:sp>
      <p:grpSp>
        <p:nvGrpSpPr>
          <p:cNvPr id="40963" name="Group 3"/>
          <p:cNvGrpSpPr>
            <a:grpSpLocks/>
          </p:cNvGrpSpPr>
          <p:nvPr/>
        </p:nvGrpSpPr>
        <p:grpSpPr bwMode="auto">
          <a:xfrm>
            <a:off x="1549400" y="1612900"/>
            <a:ext cx="7031038" cy="2032000"/>
            <a:chOff x="976" y="1016"/>
            <a:chExt cx="4429" cy="1280"/>
          </a:xfrm>
        </p:grpSpPr>
        <p:sp>
          <p:nvSpPr>
            <p:cNvPr id="40969" name="Rectangle 4"/>
            <p:cNvSpPr>
              <a:spLocks noChangeArrowheads="1"/>
            </p:cNvSpPr>
            <p:nvPr/>
          </p:nvSpPr>
          <p:spPr bwMode="auto">
            <a:xfrm>
              <a:off x="977" y="1020"/>
              <a:ext cx="1298" cy="770"/>
            </a:xfrm>
            <a:prstGeom prst="rect">
              <a:avLst/>
            </a:prstGeom>
            <a:solidFill>
              <a:srgbClr val="C0C0C0"/>
            </a:solidFill>
            <a:ln w="25400">
              <a:solidFill>
                <a:srgbClr val="000000"/>
              </a:solidFill>
              <a:miter lim="800000"/>
              <a:headEnd/>
              <a:tailEnd/>
            </a:ln>
          </p:spPr>
          <p:txBody>
            <a:bodyPr wrap="none" anchor="ctr"/>
            <a:lstStyle/>
            <a:p>
              <a:endParaRPr lang="en-US"/>
            </a:p>
          </p:txBody>
        </p:sp>
        <p:sp>
          <p:nvSpPr>
            <p:cNvPr id="40970" name="Freeform 5"/>
            <p:cNvSpPr>
              <a:spLocks/>
            </p:cNvSpPr>
            <p:nvPr/>
          </p:nvSpPr>
          <p:spPr bwMode="auto">
            <a:xfrm>
              <a:off x="2288" y="1016"/>
              <a:ext cx="3117" cy="1280"/>
            </a:xfrm>
            <a:custGeom>
              <a:avLst/>
              <a:gdLst>
                <a:gd name="T0" fmla="*/ 0 w 3117"/>
                <a:gd name="T1" fmla="*/ 0 h 1280"/>
                <a:gd name="T2" fmla="*/ 3116 w 3117"/>
                <a:gd name="T3" fmla="*/ 1279 h 1280"/>
                <a:gd name="T4" fmla="*/ 0 w 3117"/>
                <a:gd name="T5" fmla="*/ 787 h 1280"/>
                <a:gd name="T6" fmla="*/ 0 w 3117"/>
                <a:gd name="T7" fmla="*/ 0 h 1280"/>
                <a:gd name="T8" fmla="*/ 0 60000 65536"/>
                <a:gd name="T9" fmla="*/ 0 60000 65536"/>
                <a:gd name="T10" fmla="*/ 0 60000 65536"/>
                <a:gd name="T11" fmla="*/ 0 60000 65536"/>
                <a:gd name="T12" fmla="*/ 0 w 3117"/>
                <a:gd name="T13" fmla="*/ 0 h 1280"/>
                <a:gd name="T14" fmla="*/ 3117 w 3117"/>
                <a:gd name="T15" fmla="*/ 1280 h 1280"/>
              </a:gdLst>
              <a:ahLst/>
              <a:cxnLst>
                <a:cxn ang="T8">
                  <a:pos x="T0" y="T1"/>
                </a:cxn>
                <a:cxn ang="T9">
                  <a:pos x="T2" y="T3"/>
                </a:cxn>
                <a:cxn ang="T10">
                  <a:pos x="T4" y="T5"/>
                </a:cxn>
                <a:cxn ang="T11">
                  <a:pos x="T6" y="T7"/>
                </a:cxn>
              </a:cxnLst>
              <a:rect l="T12" t="T13" r="T14" b="T15"/>
              <a:pathLst>
                <a:path w="3117" h="1280">
                  <a:moveTo>
                    <a:pt x="0" y="0"/>
                  </a:moveTo>
                  <a:lnTo>
                    <a:pt x="3116" y="1279"/>
                  </a:lnTo>
                  <a:lnTo>
                    <a:pt x="0" y="787"/>
                  </a:lnTo>
                  <a:lnTo>
                    <a:pt x="0" y="0"/>
                  </a:lnTo>
                </a:path>
              </a:pathLst>
            </a:custGeom>
            <a:solidFill>
              <a:schemeClr val="folHlink"/>
            </a:solidFill>
            <a:ln w="25400" cap="rnd">
              <a:solidFill>
                <a:srgbClr val="000000"/>
              </a:solidFill>
              <a:round/>
              <a:headEnd/>
              <a:tailEnd/>
            </a:ln>
          </p:spPr>
          <p:txBody>
            <a:bodyPr/>
            <a:lstStyle/>
            <a:p>
              <a:endParaRPr lang="en-GB"/>
            </a:p>
          </p:txBody>
        </p:sp>
        <p:sp>
          <p:nvSpPr>
            <p:cNvPr id="40971" name="Freeform 6"/>
            <p:cNvSpPr>
              <a:spLocks/>
            </p:cNvSpPr>
            <p:nvPr/>
          </p:nvSpPr>
          <p:spPr bwMode="auto">
            <a:xfrm>
              <a:off x="976" y="1803"/>
              <a:ext cx="4429" cy="493"/>
            </a:xfrm>
            <a:custGeom>
              <a:avLst/>
              <a:gdLst>
                <a:gd name="T0" fmla="*/ 0 w 4429"/>
                <a:gd name="T1" fmla="*/ 0 h 493"/>
                <a:gd name="T2" fmla="*/ 1312 w 4429"/>
                <a:gd name="T3" fmla="*/ 0 h 493"/>
                <a:gd name="T4" fmla="*/ 4428 w 4429"/>
                <a:gd name="T5" fmla="*/ 492 h 493"/>
                <a:gd name="T6" fmla="*/ 0 w 4429"/>
                <a:gd name="T7" fmla="*/ 0 h 493"/>
                <a:gd name="T8" fmla="*/ 0 60000 65536"/>
                <a:gd name="T9" fmla="*/ 0 60000 65536"/>
                <a:gd name="T10" fmla="*/ 0 60000 65536"/>
                <a:gd name="T11" fmla="*/ 0 60000 65536"/>
                <a:gd name="T12" fmla="*/ 0 w 4429"/>
                <a:gd name="T13" fmla="*/ 0 h 493"/>
                <a:gd name="T14" fmla="*/ 4429 w 4429"/>
                <a:gd name="T15" fmla="*/ 493 h 493"/>
              </a:gdLst>
              <a:ahLst/>
              <a:cxnLst>
                <a:cxn ang="T8">
                  <a:pos x="T0" y="T1"/>
                </a:cxn>
                <a:cxn ang="T9">
                  <a:pos x="T2" y="T3"/>
                </a:cxn>
                <a:cxn ang="T10">
                  <a:pos x="T4" y="T5"/>
                </a:cxn>
                <a:cxn ang="T11">
                  <a:pos x="T6" y="T7"/>
                </a:cxn>
              </a:cxnLst>
              <a:rect l="T12" t="T13" r="T14" b="T15"/>
              <a:pathLst>
                <a:path w="4429" h="493">
                  <a:moveTo>
                    <a:pt x="0" y="0"/>
                  </a:moveTo>
                  <a:lnTo>
                    <a:pt x="1312" y="0"/>
                  </a:lnTo>
                  <a:lnTo>
                    <a:pt x="4428" y="492"/>
                  </a:lnTo>
                  <a:lnTo>
                    <a:pt x="0" y="0"/>
                  </a:lnTo>
                </a:path>
              </a:pathLst>
            </a:custGeom>
            <a:solidFill>
              <a:schemeClr val="folHlink"/>
            </a:solidFill>
            <a:ln w="25400" cap="rnd">
              <a:solidFill>
                <a:srgbClr val="000000"/>
              </a:solidFill>
              <a:round/>
              <a:headEnd/>
              <a:tailEnd/>
            </a:ln>
          </p:spPr>
          <p:txBody>
            <a:bodyPr/>
            <a:lstStyle/>
            <a:p>
              <a:endParaRPr lang="en-GB"/>
            </a:p>
          </p:txBody>
        </p:sp>
        <p:grpSp>
          <p:nvGrpSpPr>
            <p:cNvPr id="40972" name="Group 7"/>
            <p:cNvGrpSpPr>
              <a:grpSpLocks/>
            </p:cNvGrpSpPr>
            <p:nvPr/>
          </p:nvGrpSpPr>
          <p:grpSpPr bwMode="auto">
            <a:xfrm>
              <a:off x="2780" y="1016"/>
              <a:ext cx="2625" cy="1280"/>
              <a:chOff x="2780" y="1016"/>
              <a:chExt cx="2625" cy="1280"/>
            </a:xfrm>
          </p:grpSpPr>
          <p:sp>
            <p:nvSpPr>
              <p:cNvPr id="40973" name="Rectangle 8"/>
              <p:cNvSpPr>
                <a:spLocks noChangeArrowheads="1"/>
              </p:cNvSpPr>
              <p:nvPr/>
            </p:nvSpPr>
            <p:spPr bwMode="auto">
              <a:xfrm>
                <a:off x="2781" y="1020"/>
                <a:ext cx="1298" cy="770"/>
              </a:xfrm>
              <a:prstGeom prst="rect">
                <a:avLst/>
              </a:prstGeom>
              <a:solidFill>
                <a:schemeClr val="folHlink"/>
              </a:solidFill>
              <a:ln w="25400">
                <a:solidFill>
                  <a:srgbClr val="000000"/>
                </a:solidFill>
                <a:miter lim="800000"/>
                <a:headEnd/>
                <a:tailEnd/>
              </a:ln>
            </p:spPr>
            <p:txBody>
              <a:bodyPr wrap="none" anchor="ctr"/>
              <a:lstStyle/>
              <a:p>
                <a:endParaRPr lang="en-US"/>
              </a:p>
            </p:txBody>
          </p:sp>
          <p:sp>
            <p:nvSpPr>
              <p:cNvPr id="40974" name="Freeform 9"/>
              <p:cNvSpPr>
                <a:spLocks/>
              </p:cNvSpPr>
              <p:nvPr/>
            </p:nvSpPr>
            <p:spPr bwMode="auto">
              <a:xfrm>
                <a:off x="4092" y="1016"/>
                <a:ext cx="1313" cy="1280"/>
              </a:xfrm>
              <a:custGeom>
                <a:avLst/>
                <a:gdLst>
                  <a:gd name="T0" fmla="*/ 0 w 1313"/>
                  <a:gd name="T1" fmla="*/ 0 h 1280"/>
                  <a:gd name="T2" fmla="*/ 1312 w 1313"/>
                  <a:gd name="T3" fmla="*/ 1279 h 1280"/>
                  <a:gd name="T4" fmla="*/ 0 w 1313"/>
                  <a:gd name="T5" fmla="*/ 787 h 1280"/>
                  <a:gd name="T6" fmla="*/ 0 w 1313"/>
                  <a:gd name="T7" fmla="*/ 0 h 1280"/>
                  <a:gd name="T8" fmla="*/ 0 60000 65536"/>
                  <a:gd name="T9" fmla="*/ 0 60000 65536"/>
                  <a:gd name="T10" fmla="*/ 0 60000 65536"/>
                  <a:gd name="T11" fmla="*/ 0 60000 65536"/>
                  <a:gd name="T12" fmla="*/ 0 w 1313"/>
                  <a:gd name="T13" fmla="*/ 0 h 1280"/>
                  <a:gd name="T14" fmla="*/ 1313 w 1313"/>
                  <a:gd name="T15" fmla="*/ 1280 h 1280"/>
                </a:gdLst>
                <a:ahLst/>
                <a:cxnLst>
                  <a:cxn ang="T8">
                    <a:pos x="T0" y="T1"/>
                  </a:cxn>
                  <a:cxn ang="T9">
                    <a:pos x="T2" y="T3"/>
                  </a:cxn>
                  <a:cxn ang="T10">
                    <a:pos x="T4" y="T5"/>
                  </a:cxn>
                  <a:cxn ang="T11">
                    <a:pos x="T6" y="T7"/>
                  </a:cxn>
                </a:cxnLst>
                <a:rect l="T12" t="T13" r="T14" b="T15"/>
                <a:pathLst>
                  <a:path w="1313" h="1280">
                    <a:moveTo>
                      <a:pt x="0" y="0"/>
                    </a:moveTo>
                    <a:lnTo>
                      <a:pt x="1312" y="1279"/>
                    </a:lnTo>
                    <a:lnTo>
                      <a:pt x="0" y="787"/>
                    </a:lnTo>
                    <a:lnTo>
                      <a:pt x="0" y="0"/>
                    </a:lnTo>
                  </a:path>
                </a:pathLst>
              </a:custGeom>
              <a:solidFill>
                <a:schemeClr val="folHlink"/>
              </a:solidFill>
              <a:ln w="25400" cap="rnd">
                <a:solidFill>
                  <a:srgbClr val="000000"/>
                </a:solidFill>
                <a:round/>
                <a:headEnd/>
                <a:tailEnd/>
              </a:ln>
            </p:spPr>
            <p:txBody>
              <a:bodyPr/>
              <a:lstStyle/>
              <a:p>
                <a:endParaRPr lang="en-GB"/>
              </a:p>
            </p:txBody>
          </p:sp>
          <p:sp>
            <p:nvSpPr>
              <p:cNvPr id="40975" name="Freeform 10"/>
              <p:cNvSpPr>
                <a:spLocks/>
              </p:cNvSpPr>
              <p:nvPr/>
            </p:nvSpPr>
            <p:spPr bwMode="auto">
              <a:xfrm>
                <a:off x="2780" y="1803"/>
                <a:ext cx="2625" cy="493"/>
              </a:xfrm>
              <a:custGeom>
                <a:avLst/>
                <a:gdLst>
                  <a:gd name="T0" fmla="*/ 0 w 2625"/>
                  <a:gd name="T1" fmla="*/ 0 h 493"/>
                  <a:gd name="T2" fmla="*/ 1312 w 2625"/>
                  <a:gd name="T3" fmla="*/ 0 h 493"/>
                  <a:gd name="T4" fmla="*/ 2624 w 2625"/>
                  <a:gd name="T5" fmla="*/ 492 h 493"/>
                  <a:gd name="T6" fmla="*/ 0 w 2625"/>
                  <a:gd name="T7" fmla="*/ 0 h 493"/>
                  <a:gd name="T8" fmla="*/ 0 60000 65536"/>
                  <a:gd name="T9" fmla="*/ 0 60000 65536"/>
                  <a:gd name="T10" fmla="*/ 0 60000 65536"/>
                  <a:gd name="T11" fmla="*/ 0 60000 65536"/>
                  <a:gd name="T12" fmla="*/ 0 w 2625"/>
                  <a:gd name="T13" fmla="*/ 0 h 493"/>
                  <a:gd name="T14" fmla="*/ 2625 w 2625"/>
                  <a:gd name="T15" fmla="*/ 493 h 493"/>
                </a:gdLst>
                <a:ahLst/>
                <a:cxnLst>
                  <a:cxn ang="T8">
                    <a:pos x="T0" y="T1"/>
                  </a:cxn>
                  <a:cxn ang="T9">
                    <a:pos x="T2" y="T3"/>
                  </a:cxn>
                  <a:cxn ang="T10">
                    <a:pos x="T4" y="T5"/>
                  </a:cxn>
                  <a:cxn ang="T11">
                    <a:pos x="T6" y="T7"/>
                  </a:cxn>
                </a:cxnLst>
                <a:rect l="T12" t="T13" r="T14" b="T15"/>
                <a:pathLst>
                  <a:path w="2625" h="493">
                    <a:moveTo>
                      <a:pt x="0" y="0"/>
                    </a:moveTo>
                    <a:lnTo>
                      <a:pt x="1312" y="0"/>
                    </a:lnTo>
                    <a:lnTo>
                      <a:pt x="2624" y="492"/>
                    </a:lnTo>
                    <a:lnTo>
                      <a:pt x="0" y="0"/>
                    </a:lnTo>
                  </a:path>
                </a:pathLst>
              </a:custGeom>
              <a:solidFill>
                <a:schemeClr val="folHlink"/>
              </a:solidFill>
              <a:ln w="25400" cap="rnd">
                <a:solidFill>
                  <a:srgbClr val="000000"/>
                </a:solidFill>
                <a:round/>
                <a:headEnd/>
                <a:tailEnd/>
              </a:ln>
            </p:spPr>
            <p:txBody>
              <a:bodyPr/>
              <a:lstStyle/>
              <a:p>
                <a:endParaRPr lang="en-GB"/>
              </a:p>
            </p:txBody>
          </p:sp>
        </p:grpSp>
      </p:grpSp>
      <p:sp>
        <p:nvSpPr>
          <p:cNvPr id="40964" name="Rectangle 11"/>
          <p:cNvSpPr>
            <a:spLocks noChangeArrowheads="1"/>
          </p:cNvSpPr>
          <p:nvPr/>
        </p:nvSpPr>
        <p:spPr bwMode="auto">
          <a:xfrm>
            <a:off x="1524000" y="1658938"/>
            <a:ext cx="2054225" cy="100330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a:latin typeface="Verdana" pitchFamily="34" charset="0"/>
              </a:rPr>
              <a:t>Process</a:t>
            </a:r>
            <a:br>
              <a:rPr lang="en-US">
                <a:latin typeface="Verdana" pitchFamily="34" charset="0"/>
              </a:rPr>
            </a:br>
            <a:r>
              <a:rPr lang="en-US">
                <a:latin typeface="Verdana" pitchFamily="34" charset="0"/>
              </a:rPr>
              <a:t>Costing</a:t>
            </a:r>
          </a:p>
        </p:txBody>
      </p:sp>
      <p:sp>
        <p:nvSpPr>
          <p:cNvPr id="40965" name="Rectangle 12"/>
          <p:cNvSpPr>
            <a:spLocks noChangeArrowheads="1"/>
          </p:cNvSpPr>
          <p:nvPr/>
        </p:nvSpPr>
        <p:spPr bwMode="auto">
          <a:xfrm>
            <a:off x="4419600" y="1658938"/>
            <a:ext cx="2057400" cy="100330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a:latin typeface="Verdana" pitchFamily="34" charset="0"/>
              </a:rPr>
              <a:t>Job-order</a:t>
            </a:r>
            <a:br>
              <a:rPr lang="en-US">
                <a:latin typeface="Verdana" pitchFamily="34" charset="0"/>
              </a:rPr>
            </a:br>
            <a:r>
              <a:rPr lang="en-US">
                <a:latin typeface="Verdana" pitchFamily="34" charset="0"/>
              </a:rPr>
              <a:t>Costing</a:t>
            </a:r>
          </a:p>
        </p:txBody>
      </p:sp>
      <p:grpSp>
        <p:nvGrpSpPr>
          <p:cNvPr id="40966" name="Group 13"/>
          <p:cNvGrpSpPr>
            <a:grpSpLocks/>
          </p:cNvGrpSpPr>
          <p:nvPr/>
        </p:nvGrpSpPr>
        <p:grpSpPr bwMode="auto">
          <a:xfrm>
            <a:off x="228600" y="2743200"/>
            <a:ext cx="8686800" cy="2927350"/>
            <a:chOff x="144" y="1728"/>
            <a:chExt cx="5472" cy="1844"/>
          </a:xfrm>
        </p:grpSpPr>
        <p:sp>
          <p:nvSpPr>
            <p:cNvPr id="309262" name="Line 14"/>
            <p:cNvSpPr>
              <a:spLocks noChangeShapeType="1"/>
            </p:cNvSpPr>
            <p:nvPr/>
          </p:nvSpPr>
          <p:spPr bwMode="auto">
            <a:xfrm flipV="1">
              <a:off x="3360" y="1728"/>
              <a:ext cx="0" cy="624"/>
            </a:xfrm>
            <a:prstGeom prst="line">
              <a:avLst/>
            </a:prstGeom>
            <a:noFill/>
            <a:ln w="76200">
              <a:solidFill>
                <a:srgbClr val="6B6B6B"/>
              </a:solidFill>
              <a:round/>
              <a:headEnd/>
              <a:tailEnd type="triangle" w="med" len="med"/>
            </a:ln>
            <a:effectLst>
              <a:outerShdw dist="35921" dir="2700000" algn="ctr" rotWithShape="0">
                <a:schemeClr val="bg2"/>
              </a:outerShdw>
            </a:effectLst>
          </p:spPr>
          <p:txBody>
            <a:bodyPr/>
            <a:lstStyle/>
            <a:p>
              <a:pPr>
                <a:defRPr/>
              </a:pPr>
              <a:endParaRPr lang="en-US"/>
            </a:p>
          </p:txBody>
        </p:sp>
        <p:sp>
          <p:nvSpPr>
            <p:cNvPr id="309263" name="Rectangle 15"/>
            <p:cNvSpPr>
              <a:spLocks noChangeArrowheads="1"/>
            </p:cNvSpPr>
            <p:nvPr/>
          </p:nvSpPr>
          <p:spPr bwMode="auto">
            <a:xfrm>
              <a:off x="144" y="2313"/>
              <a:ext cx="5472" cy="1259"/>
            </a:xfrm>
            <a:prstGeom prst="rect">
              <a:avLst/>
            </a:prstGeom>
            <a:solidFill>
              <a:schemeClr val="hlink"/>
            </a:solidFill>
            <a:ln w="25400">
              <a:solidFill>
                <a:srgbClr val="000099"/>
              </a:solidFill>
              <a:miter lim="800000"/>
              <a:headEnd/>
              <a:tailEnd/>
            </a:ln>
            <a:effectLst>
              <a:outerShdw dist="71842" dir="2700000" algn="ctr" rotWithShape="0">
                <a:schemeClr val="bg2"/>
              </a:outerShdw>
            </a:effectLst>
          </p:spPr>
          <p:txBody>
            <a:bodyPr lIns="90488" tIns="44450" rIns="90488" bIns="44450">
              <a:spAutoFit/>
            </a:bodyPr>
            <a:lstStyle/>
            <a:p>
              <a:pPr eaLnBrk="1" hangingPunct="1">
                <a:lnSpc>
                  <a:spcPct val="90000"/>
                </a:lnSpc>
                <a:spcBef>
                  <a:spcPct val="40000"/>
                </a:spcBef>
                <a:buClr>
                  <a:srgbClr val="FFFF00"/>
                </a:buClr>
                <a:buFont typeface="Wingdings" pitchFamily="2" charset="2"/>
                <a:buChar char="v"/>
                <a:defRPr/>
              </a:pPr>
              <a:r>
                <a:rPr lang="en-US" sz="2000" b="1" dirty="0">
                  <a:solidFill>
                    <a:srgbClr val="DDFFFF"/>
                  </a:solidFill>
                  <a:effectLst>
                    <a:outerShdw blurRad="38100" dist="38100" dir="2700000" algn="tl">
                      <a:srgbClr val="000000"/>
                    </a:outerShdw>
                  </a:effectLst>
                  <a:latin typeface="Verdana" pitchFamily="34" charset="0"/>
                </a:rPr>
                <a:t> 	</a:t>
              </a:r>
              <a:r>
                <a:rPr lang="en-US" sz="2000" b="1" dirty="0">
                  <a:solidFill>
                    <a:srgbClr val="FFFFFF"/>
                  </a:solidFill>
                  <a:effectLst>
                    <a:outerShdw blurRad="38100" dist="38100" dir="2700000" algn="tl">
                      <a:srgbClr val="000000"/>
                    </a:outerShdw>
                  </a:effectLst>
                  <a:latin typeface="Verdana" pitchFamily="34" charset="0"/>
                </a:rPr>
                <a:t>Many different </a:t>
              </a:r>
              <a:r>
                <a:rPr lang="en-US" sz="2000" b="1" dirty="0">
                  <a:solidFill>
                    <a:srgbClr val="FFFFFF"/>
                  </a:solidFill>
                  <a:effectLst>
                    <a:outerShdw blurRad="38100" dist="38100" dir="2700000" algn="tl">
                      <a:srgbClr val="000000"/>
                    </a:outerShdw>
                  </a:effectLst>
                  <a:latin typeface="Verdana" pitchFamily="34" charset="0"/>
                </a:rPr>
                <a:t>products, each with individual and 	unique features, </a:t>
              </a:r>
              <a:r>
                <a:rPr lang="en-US" sz="2000" b="1" dirty="0">
                  <a:solidFill>
                    <a:srgbClr val="FFFFFF"/>
                  </a:solidFill>
                  <a:effectLst>
                    <a:outerShdw blurRad="38100" dist="38100" dir="2700000" algn="tl">
                      <a:srgbClr val="000000"/>
                    </a:outerShdw>
                  </a:effectLst>
                  <a:latin typeface="Verdana" pitchFamily="34" charset="0"/>
                </a:rPr>
                <a:t>are produced each period. </a:t>
              </a:r>
            </a:p>
            <a:p>
              <a:pPr eaLnBrk="1" hangingPunct="1">
                <a:lnSpc>
                  <a:spcPct val="90000"/>
                </a:lnSpc>
                <a:spcBef>
                  <a:spcPct val="40000"/>
                </a:spcBef>
                <a:buClr>
                  <a:srgbClr val="FFFF00"/>
                </a:buClr>
                <a:buFont typeface="Wingdings" pitchFamily="2" charset="2"/>
                <a:buChar char="v"/>
                <a:defRPr/>
              </a:pPr>
              <a:r>
                <a:rPr lang="en-US" sz="2000" b="1" dirty="0">
                  <a:solidFill>
                    <a:srgbClr val="FFFFFF"/>
                  </a:solidFill>
                  <a:effectLst>
                    <a:outerShdw blurRad="38100" dist="38100" dir="2700000" algn="tl">
                      <a:srgbClr val="000000"/>
                    </a:outerShdw>
                  </a:effectLst>
                  <a:latin typeface="Verdana" pitchFamily="34" charset="0"/>
                </a:rPr>
                <a:t> 	Products are manufactured to order.</a:t>
              </a:r>
            </a:p>
            <a:p>
              <a:pPr eaLnBrk="1" hangingPunct="1">
                <a:lnSpc>
                  <a:spcPct val="90000"/>
                </a:lnSpc>
                <a:spcBef>
                  <a:spcPct val="40000"/>
                </a:spcBef>
                <a:buClr>
                  <a:srgbClr val="FFFF00"/>
                </a:buClr>
                <a:buFont typeface="Wingdings" pitchFamily="2" charset="2"/>
                <a:buChar char="v"/>
                <a:defRPr/>
              </a:pPr>
              <a:r>
                <a:rPr lang="en-US" sz="2000" b="1" dirty="0">
                  <a:solidFill>
                    <a:srgbClr val="FFFFFF"/>
                  </a:solidFill>
                  <a:effectLst>
                    <a:outerShdw blurRad="38100" dist="38100" dir="2700000" algn="tl">
                      <a:srgbClr val="000000"/>
                    </a:outerShdw>
                  </a:effectLst>
                  <a:latin typeface="Verdana" pitchFamily="34" charset="0"/>
                </a:rPr>
                <a:t> 	The unique nature of each order requires tracing or 	allocating costs to each job, and maintaining cost 	records for each job.</a:t>
              </a:r>
            </a:p>
          </p:txBody>
        </p:sp>
      </p:grpSp>
    </p:spTree>
  </p:cSld>
  <p:clrMapOvr>
    <a:masterClrMapping/>
  </p:clrMapOvr>
  <p:transition>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2"/>
          <p:cNvSpPr>
            <a:spLocks noChangeShapeType="1"/>
          </p:cNvSpPr>
          <p:nvPr/>
        </p:nvSpPr>
        <p:spPr bwMode="auto">
          <a:xfrm>
            <a:off x="5651500" y="2282825"/>
            <a:ext cx="2794000" cy="0"/>
          </a:xfrm>
          <a:prstGeom prst="line">
            <a:avLst/>
          </a:prstGeom>
          <a:noFill/>
          <a:ln w="25400">
            <a:solidFill>
              <a:schemeClr val="accent2"/>
            </a:solidFill>
            <a:round/>
            <a:headEnd/>
            <a:tailEnd/>
          </a:ln>
        </p:spPr>
        <p:txBody>
          <a:bodyPr wrap="none" anchor="ctr"/>
          <a:lstStyle/>
          <a:p>
            <a:endParaRPr lang="en-US"/>
          </a:p>
        </p:txBody>
      </p:sp>
      <p:sp>
        <p:nvSpPr>
          <p:cNvPr id="53251" name="Line 3"/>
          <p:cNvSpPr>
            <a:spLocks noChangeShapeType="1"/>
          </p:cNvSpPr>
          <p:nvPr/>
        </p:nvSpPr>
        <p:spPr bwMode="auto">
          <a:xfrm>
            <a:off x="7010400" y="2295525"/>
            <a:ext cx="0" cy="2032000"/>
          </a:xfrm>
          <a:prstGeom prst="line">
            <a:avLst/>
          </a:prstGeom>
          <a:noFill/>
          <a:ln w="25400">
            <a:solidFill>
              <a:schemeClr val="accent2"/>
            </a:solidFill>
            <a:round/>
            <a:headEnd/>
            <a:tailEnd/>
          </a:ln>
        </p:spPr>
        <p:txBody>
          <a:bodyPr wrap="none" anchor="ctr"/>
          <a:lstStyle/>
          <a:p>
            <a:endParaRPr lang="en-US"/>
          </a:p>
        </p:txBody>
      </p:sp>
      <p:sp>
        <p:nvSpPr>
          <p:cNvPr id="53252" name="Line 4"/>
          <p:cNvSpPr>
            <a:spLocks noChangeShapeType="1"/>
          </p:cNvSpPr>
          <p:nvPr/>
        </p:nvSpPr>
        <p:spPr bwMode="auto">
          <a:xfrm>
            <a:off x="774700" y="2222500"/>
            <a:ext cx="2794000" cy="0"/>
          </a:xfrm>
          <a:prstGeom prst="line">
            <a:avLst/>
          </a:prstGeom>
          <a:noFill/>
          <a:ln w="25400">
            <a:solidFill>
              <a:schemeClr val="accent2"/>
            </a:solidFill>
            <a:round/>
            <a:headEnd/>
            <a:tailEnd/>
          </a:ln>
        </p:spPr>
        <p:txBody>
          <a:bodyPr wrap="none" anchor="ctr"/>
          <a:lstStyle/>
          <a:p>
            <a:endParaRPr lang="en-US"/>
          </a:p>
        </p:txBody>
      </p:sp>
      <p:sp>
        <p:nvSpPr>
          <p:cNvPr id="53253" name="Line 5"/>
          <p:cNvSpPr>
            <a:spLocks noChangeShapeType="1"/>
          </p:cNvSpPr>
          <p:nvPr/>
        </p:nvSpPr>
        <p:spPr bwMode="auto">
          <a:xfrm>
            <a:off x="2209800" y="2235200"/>
            <a:ext cx="0" cy="1574800"/>
          </a:xfrm>
          <a:prstGeom prst="line">
            <a:avLst/>
          </a:prstGeom>
          <a:noFill/>
          <a:ln w="25400">
            <a:solidFill>
              <a:schemeClr val="accent2"/>
            </a:solidFill>
            <a:round/>
            <a:headEnd/>
            <a:tailEnd/>
          </a:ln>
        </p:spPr>
        <p:txBody>
          <a:bodyPr wrap="none" anchor="ctr"/>
          <a:lstStyle/>
          <a:p>
            <a:endParaRPr lang="en-US"/>
          </a:p>
        </p:txBody>
      </p:sp>
      <p:sp>
        <p:nvSpPr>
          <p:cNvPr id="53254" name="Line 6"/>
          <p:cNvSpPr>
            <a:spLocks noChangeShapeType="1"/>
          </p:cNvSpPr>
          <p:nvPr/>
        </p:nvSpPr>
        <p:spPr bwMode="auto">
          <a:xfrm>
            <a:off x="1308100" y="4495800"/>
            <a:ext cx="2870200" cy="0"/>
          </a:xfrm>
          <a:prstGeom prst="line">
            <a:avLst/>
          </a:prstGeom>
          <a:noFill/>
          <a:ln w="25400">
            <a:solidFill>
              <a:schemeClr val="accent2"/>
            </a:solidFill>
            <a:round/>
            <a:headEnd/>
            <a:tailEnd/>
          </a:ln>
        </p:spPr>
        <p:txBody>
          <a:bodyPr wrap="none" anchor="ctr"/>
          <a:lstStyle/>
          <a:p>
            <a:endParaRPr lang="en-US"/>
          </a:p>
        </p:txBody>
      </p:sp>
      <p:sp>
        <p:nvSpPr>
          <p:cNvPr id="53255" name="Line 7"/>
          <p:cNvSpPr>
            <a:spLocks noChangeShapeType="1"/>
          </p:cNvSpPr>
          <p:nvPr/>
        </p:nvSpPr>
        <p:spPr bwMode="auto">
          <a:xfrm>
            <a:off x="2743200" y="4508500"/>
            <a:ext cx="0" cy="1727200"/>
          </a:xfrm>
          <a:prstGeom prst="line">
            <a:avLst/>
          </a:prstGeom>
          <a:noFill/>
          <a:ln w="25400">
            <a:solidFill>
              <a:schemeClr val="accent2"/>
            </a:solidFill>
            <a:round/>
            <a:headEnd/>
            <a:tailEnd/>
          </a:ln>
        </p:spPr>
        <p:txBody>
          <a:bodyPr wrap="none" anchor="ctr"/>
          <a:lstStyle/>
          <a:p>
            <a:endParaRPr lang="en-US"/>
          </a:p>
        </p:txBody>
      </p:sp>
      <p:sp>
        <p:nvSpPr>
          <p:cNvPr id="53256" name="Rectangle 8"/>
          <p:cNvSpPr>
            <a:spLocks noChangeArrowheads="1"/>
          </p:cNvSpPr>
          <p:nvPr/>
        </p:nvSpPr>
        <p:spPr bwMode="auto">
          <a:xfrm>
            <a:off x="1449388" y="4040188"/>
            <a:ext cx="2892425" cy="51593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Mfg. Overhead</a:t>
            </a:r>
          </a:p>
        </p:txBody>
      </p:sp>
      <p:sp>
        <p:nvSpPr>
          <p:cNvPr id="53257" name="Rectangle 9"/>
          <p:cNvSpPr>
            <a:spLocks noChangeArrowheads="1"/>
          </p:cNvSpPr>
          <p:nvPr/>
        </p:nvSpPr>
        <p:spPr bwMode="auto">
          <a:xfrm>
            <a:off x="611188" y="1462088"/>
            <a:ext cx="3197225" cy="771525"/>
          </a:xfrm>
          <a:prstGeom prst="rect">
            <a:avLst/>
          </a:prstGeom>
          <a:noFill/>
          <a:ln w="12700">
            <a:noFill/>
            <a:miter lim="800000"/>
            <a:headEnd/>
            <a:tailEnd/>
          </a:ln>
        </p:spPr>
        <p:txBody>
          <a:bodyPr lIns="90488" tIns="44450" rIns="90488" bIns="44450">
            <a:spAutoFit/>
          </a:bodyPr>
          <a:lstStyle/>
          <a:p>
            <a:pPr algn="ctr" eaLnBrk="1" hangingPunct="1">
              <a:lnSpc>
                <a:spcPct val="80000"/>
              </a:lnSpc>
              <a:spcBef>
                <a:spcPct val="50000"/>
              </a:spcBef>
            </a:pPr>
            <a:r>
              <a:rPr lang="en-US" sz="2800" b="1"/>
              <a:t>Salaries and Wages Payable</a:t>
            </a:r>
          </a:p>
        </p:txBody>
      </p:sp>
      <p:sp>
        <p:nvSpPr>
          <p:cNvPr id="53258" name="Rectangle 10"/>
          <p:cNvSpPr>
            <a:spLocks noChangeArrowheads="1"/>
          </p:cNvSpPr>
          <p:nvPr/>
        </p:nvSpPr>
        <p:spPr bwMode="auto">
          <a:xfrm>
            <a:off x="5564188" y="1446213"/>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3259" name="Rectangle 11"/>
          <p:cNvSpPr>
            <a:spLocks noChangeArrowheads="1"/>
          </p:cNvSpPr>
          <p:nvPr/>
        </p:nvSpPr>
        <p:spPr bwMode="auto">
          <a:xfrm>
            <a:off x="5259388" y="2284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grpSp>
        <p:nvGrpSpPr>
          <p:cNvPr id="53260" name="Group 12"/>
          <p:cNvGrpSpPr>
            <a:grpSpLocks/>
          </p:cNvGrpSpPr>
          <p:nvPr/>
        </p:nvGrpSpPr>
        <p:grpSpPr bwMode="auto">
          <a:xfrm>
            <a:off x="2163763" y="2224088"/>
            <a:ext cx="4713287" cy="1641475"/>
            <a:chOff x="1363" y="1401"/>
            <a:chExt cx="2969" cy="1034"/>
          </a:xfrm>
        </p:grpSpPr>
        <p:sp>
          <p:nvSpPr>
            <p:cNvPr id="53270" name="Rectangle 13"/>
            <p:cNvSpPr>
              <a:spLocks noChangeArrowheads="1"/>
            </p:cNvSpPr>
            <p:nvPr/>
          </p:nvSpPr>
          <p:spPr bwMode="auto">
            <a:xfrm>
              <a:off x="3374" y="1919"/>
              <a:ext cx="958" cy="51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3271" name="Rectangle 14"/>
            <p:cNvSpPr>
              <a:spLocks noChangeArrowheads="1"/>
            </p:cNvSpPr>
            <p:nvPr/>
          </p:nvSpPr>
          <p:spPr bwMode="auto">
            <a:xfrm>
              <a:off x="1363" y="1401"/>
              <a:ext cx="862" cy="51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cxnSp>
          <p:nvCxnSpPr>
            <p:cNvPr id="53272" name="AutoShape 15"/>
            <p:cNvCxnSpPr>
              <a:cxnSpLocks noChangeShapeType="1"/>
              <a:stCxn id="53271" idx="3"/>
              <a:endCxn id="53270" idx="1"/>
            </p:cNvCxnSpPr>
            <p:nvPr/>
          </p:nvCxnSpPr>
          <p:spPr bwMode="auto">
            <a:xfrm>
              <a:off x="2225" y="1659"/>
              <a:ext cx="1149" cy="518"/>
            </a:xfrm>
            <a:prstGeom prst="bentConnector3">
              <a:avLst>
                <a:gd name="adj1" fmla="val 49958"/>
              </a:avLst>
            </a:prstGeom>
            <a:noFill/>
            <a:ln w="57150">
              <a:solidFill>
                <a:schemeClr val="tx2"/>
              </a:solidFill>
              <a:miter lim="800000"/>
              <a:headEnd/>
              <a:tailEnd type="triangle" w="med" len="med"/>
            </a:ln>
          </p:spPr>
        </p:cxnSp>
      </p:grpSp>
      <p:sp>
        <p:nvSpPr>
          <p:cNvPr id="53261" name="Line 16"/>
          <p:cNvSpPr>
            <a:spLocks noChangeShapeType="1"/>
          </p:cNvSpPr>
          <p:nvPr/>
        </p:nvSpPr>
        <p:spPr bwMode="auto">
          <a:xfrm>
            <a:off x="1379538" y="4495800"/>
            <a:ext cx="2870200" cy="0"/>
          </a:xfrm>
          <a:prstGeom prst="line">
            <a:avLst/>
          </a:prstGeom>
          <a:noFill/>
          <a:ln w="28575">
            <a:solidFill>
              <a:schemeClr val="accent2"/>
            </a:solidFill>
            <a:round/>
            <a:headEnd/>
            <a:tailEnd/>
          </a:ln>
        </p:spPr>
        <p:txBody>
          <a:bodyPr wrap="none" anchor="ctr"/>
          <a:lstStyle/>
          <a:p>
            <a:endParaRPr lang="en-US"/>
          </a:p>
        </p:txBody>
      </p:sp>
      <p:sp>
        <p:nvSpPr>
          <p:cNvPr id="53262" name="Rectangle 17"/>
          <p:cNvSpPr>
            <a:spLocks noChangeArrowheads="1"/>
          </p:cNvSpPr>
          <p:nvPr/>
        </p:nvSpPr>
        <p:spPr bwMode="auto">
          <a:xfrm>
            <a:off x="1143000" y="4953000"/>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009900"/>
                </a:solidFill>
              </a:rPr>
              <a:t>Indirect</a:t>
            </a:r>
            <a:br>
              <a:rPr lang="en-US" sz="2400" b="1">
                <a:solidFill>
                  <a:srgbClr val="009900"/>
                </a:solidFill>
              </a:rPr>
            </a:br>
            <a:r>
              <a:rPr lang="en-US" sz="2400" b="1">
                <a:solidFill>
                  <a:srgbClr val="009900"/>
                </a:solidFill>
              </a:rPr>
              <a:t> Materials</a:t>
            </a:r>
          </a:p>
        </p:txBody>
      </p:sp>
      <p:sp>
        <p:nvSpPr>
          <p:cNvPr id="53263" name="Text Box 18"/>
          <p:cNvSpPr txBox="1">
            <a:spLocks noChangeArrowheads="1"/>
          </p:cNvSpPr>
          <p:nvPr/>
        </p:nvSpPr>
        <p:spPr bwMode="auto">
          <a:xfrm>
            <a:off x="1524000" y="4495800"/>
            <a:ext cx="111601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Actual</a:t>
            </a:r>
          </a:p>
        </p:txBody>
      </p:sp>
      <p:sp>
        <p:nvSpPr>
          <p:cNvPr id="53264" name="Text Box 19"/>
          <p:cNvSpPr txBox="1">
            <a:spLocks noChangeArrowheads="1"/>
          </p:cNvSpPr>
          <p:nvPr/>
        </p:nvSpPr>
        <p:spPr bwMode="auto">
          <a:xfrm>
            <a:off x="2895600" y="4495800"/>
            <a:ext cx="130016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Applied</a:t>
            </a:r>
          </a:p>
        </p:txBody>
      </p:sp>
      <p:grpSp>
        <p:nvGrpSpPr>
          <p:cNvPr id="3" name="Group 20"/>
          <p:cNvGrpSpPr>
            <a:grpSpLocks/>
          </p:cNvGrpSpPr>
          <p:nvPr/>
        </p:nvGrpSpPr>
        <p:grpSpPr bwMode="auto">
          <a:xfrm>
            <a:off x="1143000" y="2986088"/>
            <a:ext cx="2589213" cy="3548062"/>
            <a:chOff x="720" y="1881"/>
            <a:chExt cx="1631" cy="2235"/>
          </a:xfrm>
        </p:grpSpPr>
        <p:sp>
          <p:nvSpPr>
            <p:cNvPr id="53267" name="Rectangle 21"/>
            <p:cNvSpPr>
              <a:spLocks noChangeArrowheads="1"/>
            </p:cNvSpPr>
            <p:nvPr/>
          </p:nvSpPr>
          <p:spPr bwMode="auto">
            <a:xfrm>
              <a:off x="720" y="3600"/>
              <a:ext cx="1054" cy="51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sp>
          <p:nvSpPr>
            <p:cNvPr id="53268" name="Rectangle 22"/>
            <p:cNvSpPr>
              <a:spLocks noChangeArrowheads="1"/>
            </p:cNvSpPr>
            <p:nvPr/>
          </p:nvSpPr>
          <p:spPr bwMode="auto">
            <a:xfrm>
              <a:off x="1376" y="1881"/>
              <a:ext cx="975" cy="51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cxnSp>
          <p:nvCxnSpPr>
            <p:cNvPr id="53269" name="AutoShape 23"/>
            <p:cNvCxnSpPr>
              <a:cxnSpLocks noChangeShapeType="1"/>
              <a:stCxn id="53268" idx="2"/>
              <a:endCxn id="53267" idx="1"/>
            </p:cNvCxnSpPr>
            <p:nvPr/>
          </p:nvCxnSpPr>
          <p:spPr bwMode="auto">
            <a:xfrm rot="5400000">
              <a:off x="561" y="2556"/>
              <a:ext cx="1461" cy="1144"/>
            </a:xfrm>
            <a:prstGeom prst="bentConnector4">
              <a:avLst>
                <a:gd name="adj1" fmla="val 6569"/>
                <a:gd name="adj2" fmla="val 129370"/>
              </a:avLst>
            </a:prstGeom>
            <a:noFill/>
            <a:ln w="57150">
              <a:solidFill>
                <a:srgbClr val="3333FF"/>
              </a:solidFill>
              <a:miter lim="800000"/>
              <a:headEnd/>
              <a:tailEnd type="triangle" w="med" len="med"/>
            </a:ln>
          </p:spPr>
        </p:cxnSp>
      </p:grpSp>
      <p:sp>
        <p:nvSpPr>
          <p:cNvPr id="53266" name="Rectangle 24"/>
          <p:cNvSpPr>
            <a:spLocks noGrp="1" noChangeArrowheads="1"/>
          </p:cNvSpPr>
          <p:nvPr>
            <p:ph type="title"/>
          </p:nvPr>
        </p:nvSpPr>
        <p:spPr/>
        <p:txBody>
          <a:bodyPr/>
          <a:lstStyle/>
          <a:p>
            <a:pPr eaLnBrk="1" hangingPunct="1"/>
            <a:r>
              <a:rPr lang="en-US" smtClean="0"/>
              <a:t>The Recording of Labor Costs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4786" name="Object 2"/>
          <p:cNvGraphicFramePr>
            <a:graphicFrameLocks/>
          </p:cNvGraphicFramePr>
          <p:nvPr/>
        </p:nvGraphicFramePr>
        <p:xfrm>
          <a:off x="228600" y="2568575"/>
          <a:ext cx="8686800" cy="3106738"/>
        </p:xfrm>
        <a:graphic>
          <a:graphicData uri="http://schemas.openxmlformats.org/presentationml/2006/ole">
            <p:oleObj spid="_x0000_s16386" name="Worksheet" r:id="rId4" imgW="4819562" imgH="1704946" progId="Excel.Sheet.8">
              <p:embed/>
            </p:oleObj>
          </a:graphicData>
        </a:graphic>
      </p:graphicFrame>
      <p:sp>
        <p:nvSpPr>
          <p:cNvPr id="16387" name="Rectangle 3"/>
          <p:cNvSpPr>
            <a:spLocks noGrp="1" noChangeArrowheads="1"/>
          </p:cNvSpPr>
          <p:nvPr>
            <p:ph type="title"/>
          </p:nvPr>
        </p:nvSpPr>
        <p:spPr/>
        <p:txBody>
          <a:bodyPr/>
          <a:lstStyle/>
          <a:p>
            <a:pPr eaLnBrk="1" hangingPunct="1"/>
            <a:r>
              <a:rPr lang="en-US" smtClean="0"/>
              <a:t>The Recording of Labor Costs</a:t>
            </a:r>
          </a:p>
        </p:txBody>
      </p:sp>
      <p:sp>
        <p:nvSpPr>
          <p:cNvPr id="16388" name="Rectangle 4"/>
          <p:cNvSpPr>
            <a:spLocks noGrp="1" noChangeArrowheads="1"/>
          </p:cNvSpPr>
          <p:nvPr>
            <p:ph type="body" idx="1"/>
          </p:nvPr>
        </p:nvSpPr>
        <p:spPr/>
        <p:txBody>
          <a:bodyPr/>
          <a:lstStyle/>
          <a:p>
            <a:pPr algn="ctr" eaLnBrk="1" hangingPunct="1">
              <a:buFont typeface="Times" pitchFamily="34" charset="0"/>
              <a:buNone/>
            </a:pPr>
            <a:r>
              <a:rPr lang="en-US" sz="2100" b="1" smtClean="0"/>
              <a:t>   The cost of direct labor incurred increases Work in Process and the cost of indirect labor increases Manufacturing Overhead.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wipe(up)">
                                      <p:cBhvr>
                                        <p:cTn id="7" dur="500"/>
                                        <p:tgtEl>
                                          <p:spTgt spid="374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5651500" y="2282825"/>
            <a:ext cx="2794000" cy="0"/>
          </a:xfrm>
          <a:prstGeom prst="line">
            <a:avLst/>
          </a:prstGeom>
          <a:noFill/>
          <a:ln w="25400">
            <a:solidFill>
              <a:schemeClr val="accent2"/>
            </a:solidFill>
            <a:round/>
            <a:headEnd/>
            <a:tailEnd/>
          </a:ln>
        </p:spPr>
        <p:txBody>
          <a:bodyPr wrap="none" anchor="ctr"/>
          <a:lstStyle/>
          <a:p>
            <a:endParaRPr lang="en-US"/>
          </a:p>
        </p:txBody>
      </p:sp>
      <p:sp>
        <p:nvSpPr>
          <p:cNvPr id="54275" name="Line 3"/>
          <p:cNvSpPr>
            <a:spLocks noChangeShapeType="1"/>
          </p:cNvSpPr>
          <p:nvPr/>
        </p:nvSpPr>
        <p:spPr bwMode="auto">
          <a:xfrm>
            <a:off x="7010400" y="2295525"/>
            <a:ext cx="0" cy="2032000"/>
          </a:xfrm>
          <a:prstGeom prst="line">
            <a:avLst/>
          </a:prstGeom>
          <a:noFill/>
          <a:ln w="25400">
            <a:solidFill>
              <a:schemeClr val="accent2"/>
            </a:solidFill>
            <a:round/>
            <a:headEnd/>
            <a:tailEnd/>
          </a:ln>
        </p:spPr>
        <p:txBody>
          <a:bodyPr wrap="none" anchor="ctr"/>
          <a:lstStyle/>
          <a:p>
            <a:endParaRPr lang="en-US"/>
          </a:p>
        </p:txBody>
      </p:sp>
      <p:sp>
        <p:nvSpPr>
          <p:cNvPr id="54276" name="Line 4"/>
          <p:cNvSpPr>
            <a:spLocks noChangeShapeType="1"/>
          </p:cNvSpPr>
          <p:nvPr/>
        </p:nvSpPr>
        <p:spPr bwMode="auto">
          <a:xfrm>
            <a:off x="774700" y="2222500"/>
            <a:ext cx="2794000" cy="0"/>
          </a:xfrm>
          <a:prstGeom prst="line">
            <a:avLst/>
          </a:prstGeom>
          <a:noFill/>
          <a:ln w="25400">
            <a:solidFill>
              <a:schemeClr val="accent2"/>
            </a:solidFill>
            <a:round/>
            <a:headEnd/>
            <a:tailEnd/>
          </a:ln>
        </p:spPr>
        <p:txBody>
          <a:bodyPr wrap="none" anchor="ctr"/>
          <a:lstStyle/>
          <a:p>
            <a:endParaRPr lang="en-US"/>
          </a:p>
        </p:txBody>
      </p:sp>
      <p:sp>
        <p:nvSpPr>
          <p:cNvPr id="54277" name="Line 5"/>
          <p:cNvSpPr>
            <a:spLocks noChangeShapeType="1"/>
          </p:cNvSpPr>
          <p:nvPr/>
        </p:nvSpPr>
        <p:spPr bwMode="auto">
          <a:xfrm>
            <a:off x="2209800" y="2235200"/>
            <a:ext cx="0" cy="1574800"/>
          </a:xfrm>
          <a:prstGeom prst="line">
            <a:avLst/>
          </a:prstGeom>
          <a:noFill/>
          <a:ln w="25400">
            <a:solidFill>
              <a:schemeClr val="accent2"/>
            </a:solidFill>
            <a:round/>
            <a:headEnd/>
            <a:tailEnd/>
          </a:ln>
        </p:spPr>
        <p:txBody>
          <a:bodyPr wrap="none" anchor="ctr"/>
          <a:lstStyle/>
          <a:p>
            <a:endParaRPr lang="en-US"/>
          </a:p>
        </p:txBody>
      </p:sp>
      <p:sp>
        <p:nvSpPr>
          <p:cNvPr id="54278" name="Line 6"/>
          <p:cNvSpPr>
            <a:spLocks noChangeShapeType="1"/>
          </p:cNvSpPr>
          <p:nvPr/>
        </p:nvSpPr>
        <p:spPr bwMode="auto">
          <a:xfrm>
            <a:off x="1308100" y="4265613"/>
            <a:ext cx="2870200" cy="0"/>
          </a:xfrm>
          <a:prstGeom prst="line">
            <a:avLst/>
          </a:prstGeom>
          <a:noFill/>
          <a:ln w="25400">
            <a:solidFill>
              <a:schemeClr val="accent2"/>
            </a:solidFill>
            <a:round/>
            <a:headEnd/>
            <a:tailEnd/>
          </a:ln>
        </p:spPr>
        <p:txBody>
          <a:bodyPr wrap="none" anchor="ctr"/>
          <a:lstStyle/>
          <a:p>
            <a:endParaRPr lang="en-US"/>
          </a:p>
        </p:txBody>
      </p:sp>
      <p:sp>
        <p:nvSpPr>
          <p:cNvPr id="54279" name="Line 7"/>
          <p:cNvSpPr>
            <a:spLocks noChangeShapeType="1"/>
          </p:cNvSpPr>
          <p:nvPr/>
        </p:nvSpPr>
        <p:spPr bwMode="auto">
          <a:xfrm>
            <a:off x="2743200" y="4278313"/>
            <a:ext cx="0" cy="1727200"/>
          </a:xfrm>
          <a:prstGeom prst="line">
            <a:avLst/>
          </a:prstGeom>
          <a:noFill/>
          <a:ln w="25400">
            <a:solidFill>
              <a:schemeClr val="accent2"/>
            </a:solidFill>
            <a:round/>
            <a:headEnd/>
            <a:tailEnd/>
          </a:ln>
        </p:spPr>
        <p:txBody>
          <a:bodyPr wrap="none" anchor="ctr"/>
          <a:lstStyle/>
          <a:p>
            <a:endParaRPr lang="en-US"/>
          </a:p>
        </p:txBody>
      </p:sp>
      <p:sp>
        <p:nvSpPr>
          <p:cNvPr id="54280" name="Rectangle 8"/>
          <p:cNvSpPr>
            <a:spLocks noChangeArrowheads="1"/>
          </p:cNvSpPr>
          <p:nvPr/>
        </p:nvSpPr>
        <p:spPr bwMode="auto">
          <a:xfrm>
            <a:off x="1449388" y="3810000"/>
            <a:ext cx="2892425" cy="515938"/>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Mfg. Overhead</a:t>
            </a:r>
          </a:p>
        </p:txBody>
      </p:sp>
      <p:sp>
        <p:nvSpPr>
          <p:cNvPr id="54281" name="Rectangle 9"/>
          <p:cNvSpPr>
            <a:spLocks noChangeArrowheads="1"/>
          </p:cNvSpPr>
          <p:nvPr/>
        </p:nvSpPr>
        <p:spPr bwMode="auto">
          <a:xfrm>
            <a:off x="611188" y="1462088"/>
            <a:ext cx="3197225" cy="771525"/>
          </a:xfrm>
          <a:prstGeom prst="rect">
            <a:avLst/>
          </a:prstGeom>
          <a:noFill/>
          <a:ln w="12700">
            <a:noFill/>
            <a:miter lim="800000"/>
            <a:headEnd/>
            <a:tailEnd/>
          </a:ln>
        </p:spPr>
        <p:txBody>
          <a:bodyPr lIns="90488" tIns="44450" rIns="90488" bIns="44450">
            <a:spAutoFit/>
          </a:bodyPr>
          <a:lstStyle/>
          <a:p>
            <a:pPr algn="ctr" eaLnBrk="1" hangingPunct="1">
              <a:lnSpc>
                <a:spcPct val="80000"/>
              </a:lnSpc>
              <a:spcBef>
                <a:spcPct val="50000"/>
              </a:spcBef>
            </a:pPr>
            <a:r>
              <a:rPr lang="en-US" sz="2800" b="1"/>
              <a:t>Salaries and Wages Payable</a:t>
            </a:r>
          </a:p>
        </p:txBody>
      </p:sp>
      <p:sp>
        <p:nvSpPr>
          <p:cNvPr id="54282" name="Rectangle 10"/>
          <p:cNvSpPr>
            <a:spLocks noChangeArrowheads="1"/>
          </p:cNvSpPr>
          <p:nvPr/>
        </p:nvSpPr>
        <p:spPr bwMode="auto">
          <a:xfrm>
            <a:off x="5564188" y="1446213"/>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4283" name="Rectangle 11"/>
          <p:cNvSpPr>
            <a:spLocks noChangeArrowheads="1"/>
          </p:cNvSpPr>
          <p:nvPr/>
        </p:nvSpPr>
        <p:spPr bwMode="auto">
          <a:xfrm>
            <a:off x="5259388" y="2284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sp>
        <p:nvSpPr>
          <p:cNvPr id="54284" name="Rectangle 12"/>
          <p:cNvSpPr>
            <a:spLocks noChangeArrowheads="1"/>
          </p:cNvSpPr>
          <p:nvPr/>
        </p:nvSpPr>
        <p:spPr bwMode="auto">
          <a:xfrm>
            <a:off x="5356225" y="3046413"/>
            <a:ext cx="15208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4285" name="Rectangle 13"/>
          <p:cNvSpPr>
            <a:spLocks noChangeArrowheads="1"/>
          </p:cNvSpPr>
          <p:nvPr/>
        </p:nvSpPr>
        <p:spPr bwMode="auto">
          <a:xfrm>
            <a:off x="2163763" y="2224088"/>
            <a:ext cx="13684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4286" name="Line 14"/>
          <p:cNvSpPr>
            <a:spLocks noChangeShapeType="1"/>
          </p:cNvSpPr>
          <p:nvPr/>
        </p:nvSpPr>
        <p:spPr bwMode="auto">
          <a:xfrm>
            <a:off x="1379538" y="4265613"/>
            <a:ext cx="2870200" cy="0"/>
          </a:xfrm>
          <a:prstGeom prst="line">
            <a:avLst/>
          </a:prstGeom>
          <a:noFill/>
          <a:ln w="28575">
            <a:solidFill>
              <a:schemeClr val="accent2"/>
            </a:solidFill>
            <a:round/>
            <a:headEnd/>
            <a:tailEnd/>
          </a:ln>
        </p:spPr>
        <p:txBody>
          <a:bodyPr wrap="none" anchor="ctr"/>
          <a:lstStyle/>
          <a:p>
            <a:endParaRPr lang="en-US"/>
          </a:p>
        </p:txBody>
      </p:sp>
      <p:sp>
        <p:nvSpPr>
          <p:cNvPr id="54287" name="Rectangle 15"/>
          <p:cNvSpPr>
            <a:spLocks noChangeArrowheads="1"/>
          </p:cNvSpPr>
          <p:nvPr/>
        </p:nvSpPr>
        <p:spPr bwMode="auto">
          <a:xfrm>
            <a:off x="1143000" y="4570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009900"/>
                </a:solidFill>
              </a:rPr>
              <a:t>Indirect</a:t>
            </a:r>
            <a:br>
              <a:rPr lang="en-US" sz="2400" b="1">
                <a:solidFill>
                  <a:srgbClr val="009900"/>
                </a:solidFill>
              </a:rPr>
            </a:br>
            <a:r>
              <a:rPr lang="en-US" sz="2400" b="1">
                <a:solidFill>
                  <a:srgbClr val="009900"/>
                </a:solidFill>
              </a:rPr>
              <a:t> Materials</a:t>
            </a:r>
          </a:p>
        </p:txBody>
      </p:sp>
      <p:sp>
        <p:nvSpPr>
          <p:cNvPr id="54288" name="Text Box 16"/>
          <p:cNvSpPr txBox="1">
            <a:spLocks noChangeArrowheads="1"/>
          </p:cNvSpPr>
          <p:nvPr/>
        </p:nvSpPr>
        <p:spPr bwMode="auto">
          <a:xfrm>
            <a:off x="1524000" y="4265613"/>
            <a:ext cx="111601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Actual</a:t>
            </a:r>
          </a:p>
        </p:txBody>
      </p:sp>
      <p:sp>
        <p:nvSpPr>
          <p:cNvPr id="54289" name="Text Box 17"/>
          <p:cNvSpPr txBox="1">
            <a:spLocks noChangeArrowheads="1"/>
          </p:cNvSpPr>
          <p:nvPr/>
        </p:nvSpPr>
        <p:spPr bwMode="auto">
          <a:xfrm>
            <a:off x="2895600" y="4265613"/>
            <a:ext cx="130016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Applied</a:t>
            </a:r>
          </a:p>
        </p:txBody>
      </p:sp>
      <p:sp>
        <p:nvSpPr>
          <p:cNvPr id="54290" name="Rectangle 18"/>
          <p:cNvSpPr>
            <a:spLocks noChangeArrowheads="1"/>
          </p:cNvSpPr>
          <p:nvPr/>
        </p:nvSpPr>
        <p:spPr bwMode="auto">
          <a:xfrm>
            <a:off x="1143000" y="5267325"/>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sp>
        <p:nvSpPr>
          <p:cNvPr id="54291" name="Rectangle 19"/>
          <p:cNvSpPr>
            <a:spLocks noChangeArrowheads="1"/>
          </p:cNvSpPr>
          <p:nvPr/>
        </p:nvSpPr>
        <p:spPr bwMode="auto">
          <a:xfrm>
            <a:off x="2184400" y="2986088"/>
            <a:ext cx="1547813"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sp>
        <p:nvSpPr>
          <p:cNvPr id="54292" name="Rectangle 20"/>
          <p:cNvSpPr>
            <a:spLocks noGrp="1" noChangeArrowheads="1"/>
          </p:cNvSpPr>
          <p:nvPr>
            <p:ph type="title"/>
          </p:nvPr>
        </p:nvSpPr>
        <p:spPr/>
        <p:txBody>
          <a:bodyPr/>
          <a:lstStyle/>
          <a:p>
            <a:pPr eaLnBrk="1" hangingPunct="1"/>
            <a:r>
              <a:rPr lang="en-US" sz="2100" smtClean="0"/>
              <a:t>Recording Actual Manufacturing Overhead</a:t>
            </a:r>
          </a:p>
        </p:txBody>
      </p:sp>
      <p:sp>
        <p:nvSpPr>
          <p:cNvPr id="376853" name="Rectangle 21"/>
          <p:cNvSpPr>
            <a:spLocks noChangeArrowheads="1"/>
          </p:cNvSpPr>
          <p:nvPr/>
        </p:nvSpPr>
        <p:spPr bwMode="auto">
          <a:xfrm>
            <a:off x="1143000" y="5962650"/>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t>Other</a:t>
            </a:r>
            <a:br>
              <a:rPr lang="en-US" sz="2400" b="1"/>
            </a:br>
            <a:r>
              <a:rPr lang="en-US" sz="2400" b="1"/>
              <a:t>Overhead</a:t>
            </a:r>
          </a:p>
        </p:txBody>
      </p:sp>
      <p:sp>
        <p:nvSpPr>
          <p:cNvPr id="376854" name="Oval 22"/>
          <p:cNvSpPr>
            <a:spLocks noChangeArrowheads="1"/>
          </p:cNvSpPr>
          <p:nvPr/>
        </p:nvSpPr>
        <p:spPr bwMode="auto">
          <a:xfrm>
            <a:off x="838200" y="5943600"/>
            <a:ext cx="2209800" cy="838200"/>
          </a:xfrm>
          <a:prstGeom prst="ellipse">
            <a:avLst/>
          </a:prstGeom>
          <a:noFill/>
          <a:ln w="38100">
            <a:solidFill>
              <a:srgbClr val="FF0000"/>
            </a:solidFill>
            <a:round/>
            <a:headEnd/>
            <a:tailEnd/>
          </a:ln>
          <a:effectLst>
            <a:outerShdw dist="35921" dir="2700000" algn="ctr" rotWithShape="0">
              <a:schemeClr val="bg2"/>
            </a:outerShdw>
          </a:effectLst>
        </p:spPr>
        <p:txBody>
          <a:bodyPr wrap="none" anchor="ctr"/>
          <a:lstStyle/>
          <a:p>
            <a:pPr>
              <a:defRPr/>
            </a:pPr>
            <a:endParaRPr lang="en-US"/>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6853"/>
                                        </p:tgtEl>
                                        <p:attrNameLst>
                                          <p:attrName>style.visibility</p:attrName>
                                        </p:attrNameLst>
                                      </p:cBhvr>
                                      <p:to>
                                        <p:strVal val="visible"/>
                                      </p:to>
                                    </p:set>
                                    <p:animEffect transition="in" filter="dissolve">
                                      <p:cBhvr>
                                        <p:cTn id="7" dur="500"/>
                                        <p:tgtEl>
                                          <p:spTgt spid="376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5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p:cNvGraphicFramePr>
          <p:nvPr/>
        </p:nvGraphicFramePr>
        <p:xfrm>
          <a:off x="457200" y="2819400"/>
          <a:ext cx="8572500" cy="2924175"/>
        </p:xfrm>
        <a:graphic>
          <a:graphicData uri="http://schemas.openxmlformats.org/presentationml/2006/ole">
            <p:oleObj spid="_x0000_s17410" name="Worksheet" r:id="rId4" imgW="4743330" imgH="1704946" progId="Excel.Sheet.8">
              <p:embed/>
            </p:oleObj>
          </a:graphicData>
        </a:graphic>
      </p:graphicFrame>
      <p:sp>
        <p:nvSpPr>
          <p:cNvPr id="17411" name="Rectangle 3"/>
          <p:cNvSpPr>
            <a:spLocks noGrp="1" noChangeArrowheads="1"/>
          </p:cNvSpPr>
          <p:nvPr>
            <p:ph type="title"/>
          </p:nvPr>
        </p:nvSpPr>
        <p:spPr/>
        <p:txBody>
          <a:bodyPr/>
          <a:lstStyle/>
          <a:p>
            <a:pPr eaLnBrk="1" hangingPunct="1"/>
            <a:r>
              <a:rPr lang="en-US" sz="2100" smtClean="0"/>
              <a:t>Recording Actual Manufacturing Overhead</a:t>
            </a:r>
          </a:p>
        </p:txBody>
      </p:sp>
      <p:sp>
        <p:nvSpPr>
          <p:cNvPr id="17412" name="Rectangle 4"/>
          <p:cNvSpPr>
            <a:spLocks noGrp="1" noChangeArrowheads="1"/>
          </p:cNvSpPr>
          <p:nvPr>
            <p:ph type="body" idx="1"/>
          </p:nvPr>
        </p:nvSpPr>
        <p:spPr/>
        <p:txBody>
          <a:bodyPr/>
          <a:lstStyle/>
          <a:p>
            <a:pPr algn="ctr" eaLnBrk="1" hangingPunct="1">
              <a:buFont typeface="Times" pitchFamily="34" charset="0"/>
              <a:buNone/>
            </a:pPr>
            <a:r>
              <a:rPr lang="en-US" sz="2100" b="1" smtClean="0"/>
              <a:t>  In addition to indirect materials and indirect labor, other manufacturing overhead costs are charged to the Manufacturing Overhead account as they are incurred. </a:t>
            </a:r>
          </a:p>
        </p:txBody>
      </p:sp>
    </p:spTree>
  </p:cSld>
  <p:clrMapOvr>
    <a:masterClrMapping/>
  </p:clrMapOvr>
  <p:transition spd="med">
    <p:blinds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a:off x="5651500" y="2282825"/>
            <a:ext cx="2794000" cy="0"/>
          </a:xfrm>
          <a:prstGeom prst="line">
            <a:avLst/>
          </a:prstGeom>
          <a:noFill/>
          <a:ln w="25400">
            <a:solidFill>
              <a:schemeClr val="accent2"/>
            </a:solidFill>
            <a:round/>
            <a:headEnd/>
            <a:tailEnd/>
          </a:ln>
        </p:spPr>
        <p:txBody>
          <a:bodyPr wrap="none" anchor="ctr"/>
          <a:lstStyle/>
          <a:p>
            <a:endParaRPr lang="en-US"/>
          </a:p>
        </p:txBody>
      </p:sp>
      <p:sp>
        <p:nvSpPr>
          <p:cNvPr id="55299" name="Line 3"/>
          <p:cNvSpPr>
            <a:spLocks noChangeShapeType="1"/>
          </p:cNvSpPr>
          <p:nvPr/>
        </p:nvSpPr>
        <p:spPr bwMode="auto">
          <a:xfrm>
            <a:off x="7010400" y="2295525"/>
            <a:ext cx="0" cy="2032000"/>
          </a:xfrm>
          <a:prstGeom prst="line">
            <a:avLst/>
          </a:prstGeom>
          <a:noFill/>
          <a:ln w="25400">
            <a:solidFill>
              <a:schemeClr val="accent2"/>
            </a:solidFill>
            <a:round/>
            <a:headEnd/>
            <a:tailEnd/>
          </a:ln>
        </p:spPr>
        <p:txBody>
          <a:bodyPr wrap="none" anchor="ctr"/>
          <a:lstStyle/>
          <a:p>
            <a:endParaRPr lang="en-US"/>
          </a:p>
        </p:txBody>
      </p:sp>
      <p:sp>
        <p:nvSpPr>
          <p:cNvPr id="55300" name="Line 4"/>
          <p:cNvSpPr>
            <a:spLocks noChangeShapeType="1"/>
          </p:cNvSpPr>
          <p:nvPr/>
        </p:nvSpPr>
        <p:spPr bwMode="auto">
          <a:xfrm>
            <a:off x="774700" y="2222500"/>
            <a:ext cx="2794000" cy="0"/>
          </a:xfrm>
          <a:prstGeom prst="line">
            <a:avLst/>
          </a:prstGeom>
          <a:noFill/>
          <a:ln w="25400">
            <a:solidFill>
              <a:schemeClr val="accent2"/>
            </a:solidFill>
            <a:round/>
            <a:headEnd/>
            <a:tailEnd/>
          </a:ln>
        </p:spPr>
        <p:txBody>
          <a:bodyPr wrap="none" anchor="ctr"/>
          <a:lstStyle/>
          <a:p>
            <a:endParaRPr lang="en-US"/>
          </a:p>
        </p:txBody>
      </p:sp>
      <p:sp>
        <p:nvSpPr>
          <p:cNvPr id="55301" name="Line 5"/>
          <p:cNvSpPr>
            <a:spLocks noChangeShapeType="1"/>
          </p:cNvSpPr>
          <p:nvPr/>
        </p:nvSpPr>
        <p:spPr bwMode="auto">
          <a:xfrm>
            <a:off x="2209800" y="2235200"/>
            <a:ext cx="0" cy="1574800"/>
          </a:xfrm>
          <a:prstGeom prst="line">
            <a:avLst/>
          </a:prstGeom>
          <a:noFill/>
          <a:ln w="25400">
            <a:solidFill>
              <a:schemeClr val="accent2"/>
            </a:solidFill>
            <a:round/>
            <a:headEnd/>
            <a:tailEnd/>
          </a:ln>
        </p:spPr>
        <p:txBody>
          <a:bodyPr wrap="none" anchor="ctr"/>
          <a:lstStyle/>
          <a:p>
            <a:endParaRPr lang="en-US"/>
          </a:p>
        </p:txBody>
      </p:sp>
      <p:sp>
        <p:nvSpPr>
          <p:cNvPr id="55302" name="Line 6"/>
          <p:cNvSpPr>
            <a:spLocks noChangeShapeType="1"/>
          </p:cNvSpPr>
          <p:nvPr/>
        </p:nvSpPr>
        <p:spPr bwMode="auto">
          <a:xfrm>
            <a:off x="1308100" y="4265613"/>
            <a:ext cx="2870200" cy="0"/>
          </a:xfrm>
          <a:prstGeom prst="line">
            <a:avLst/>
          </a:prstGeom>
          <a:noFill/>
          <a:ln w="25400">
            <a:solidFill>
              <a:schemeClr val="accent2"/>
            </a:solidFill>
            <a:round/>
            <a:headEnd/>
            <a:tailEnd/>
          </a:ln>
        </p:spPr>
        <p:txBody>
          <a:bodyPr wrap="none" anchor="ctr"/>
          <a:lstStyle/>
          <a:p>
            <a:endParaRPr lang="en-US"/>
          </a:p>
        </p:txBody>
      </p:sp>
      <p:sp>
        <p:nvSpPr>
          <p:cNvPr id="55303" name="Line 7"/>
          <p:cNvSpPr>
            <a:spLocks noChangeShapeType="1"/>
          </p:cNvSpPr>
          <p:nvPr/>
        </p:nvSpPr>
        <p:spPr bwMode="auto">
          <a:xfrm>
            <a:off x="2743200" y="4278313"/>
            <a:ext cx="0" cy="1727200"/>
          </a:xfrm>
          <a:prstGeom prst="line">
            <a:avLst/>
          </a:prstGeom>
          <a:noFill/>
          <a:ln w="25400">
            <a:solidFill>
              <a:schemeClr val="accent2"/>
            </a:solidFill>
            <a:round/>
            <a:headEnd/>
            <a:tailEnd/>
          </a:ln>
        </p:spPr>
        <p:txBody>
          <a:bodyPr wrap="none" anchor="ctr"/>
          <a:lstStyle/>
          <a:p>
            <a:endParaRPr lang="en-US"/>
          </a:p>
        </p:txBody>
      </p:sp>
      <p:sp>
        <p:nvSpPr>
          <p:cNvPr id="55304" name="Rectangle 8"/>
          <p:cNvSpPr>
            <a:spLocks noChangeArrowheads="1"/>
          </p:cNvSpPr>
          <p:nvPr/>
        </p:nvSpPr>
        <p:spPr bwMode="auto">
          <a:xfrm>
            <a:off x="1449388" y="3810000"/>
            <a:ext cx="2892425" cy="515938"/>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Mfg. Overhead</a:t>
            </a:r>
          </a:p>
        </p:txBody>
      </p:sp>
      <p:sp>
        <p:nvSpPr>
          <p:cNvPr id="55305" name="Rectangle 9"/>
          <p:cNvSpPr>
            <a:spLocks noChangeArrowheads="1"/>
          </p:cNvSpPr>
          <p:nvPr/>
        </p:nvSpPr>
        <p:spPr bwMode="auto">
          <a:xfrm>
            <a:off x="611188" y="1462088"/>
            <a:ext cx="3197225" cy="771525"/>
          </a:xfrm>
          <a:prstGeom prst="rect">
            <a:avLst/>
          </a:prstGeom>
          <a:noFill/>
          <a:ln w="12700">
            <a:noFill/>
            <a:miter lim="800000"/>
            <a:headEnd/>
            <a:tailEnd/>
          </a:ln>
        </p:spPr>
        <p:txBody>
          <a:bodyPr lIns="90488" tIns="44450" rIns="90488" bIns="44450">
            <a:spAutoFit/>
          </a:bodyPr>
          <a:lstStyle/>
          <a:p>
            <a:pPr algn="ctr" eaLnBrk="1" hangingPunct="1">
              <a:lnSpc>
                <a:spcPct val="80000"/>
              </a:lnSpc>
              <a:spcBef>
                <a:spcPct val="50000"/>
              </a:spcBef>
            </a:pPr>
            <a:r>
              <a:rPr lang="en-US" sz="2800" b="1"/>
              <a:t>Salaries and Wages Payable</a:t>
            </a:r>
          </a:p>
        </p:txBody>
      </p:sp>
      <p:sp>
        <p:nvSpPr>
          <p:cNvPr id="55306" name="Rectangle 10"/>
          <p:cNvSpPr>
            <a:spLocks noChangeArrowheads="1"/>
          </p:cNvSpPr>
          <p:nvPr/>
        </p:nvSpPr>
        <p:spPr bwMode="auto">
          <a:xfrm>
            <a:off x="5564188" y="1446213"/>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5307" name="Rectangle 11"/>
          <p:cNvSpPr>
            <a:spLocks noChangeArrowheads="1"/>
          </p:cNvSpPr>
          <p:nvPr/>
        </p:nvSpPr>
        <p:spPr bwMode="auto">
          <a:xfrm>
            <a:off x="5259388" y="2284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sp>
        <p:nvSpPr>
          <p:cNvPr id="55308" name="Rectangle 12"/>
          <p:cNvSpPr>
            <a:spLocks noChangeArrowheads="1"/>
          </p:cNvSpPr>
          <p:nvPr/>
        </p:nvSpPr>
        <p:spPr bwMode="auto">
          <a:xfrm>
            <a:off x="5356225" y="3046413"/>
            <a:ext cx="15208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5309" name="Rectangle 13"/>
          <p:cNvSpPr>
            <a:spLocks noChangeArrowheads="1"/>
          </p:cNvSpPr>
          <p:nvPr/>
        </p:nvSpPr>
        <p:spPr bwMode="auto">
          <a:xfrm>
            <a:off x="2163763" y="2224088"/>
            <a:ext cx="13684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5310" name="Line 14"/>
          <p:cNvSpPr>
            <a:spLocks noChangeShapeType="1"/>
          </p:cNvSpPr>
          <p:nvPr/>
        </p:nvSpPr>
        <p:spPr bwMode="auto">
          <a:xfrm>
            <a:off x="1379538" y="4265613"/>
            <a:ext cx="2870200" cy="0"/>
          </a:xfrm>
          <a:prstGeom prst="line">
            <a:avLst/>
          </a:prstGeom>
          <a:noFill/>
          <a:ln w="28575">
            <a:solidFill>
              <a:schemeClr val="accent2"/>
            </a:solidFill>
            <a:round/>
            <a:headEnd/>
            <a:tailEnd/>
          </a:ln>
        </p:spPr>
        <p:txBody>
          <a:bodyPr wrap="none" anchor="ctr"/>
          <a:lstStyle/>
          <a:p>
            <a:endParaRPr lang="en-US"/>
          </a:p>
        </p:txBody>
      </p:sp>
      <p:sp>
        <p:nvSpPr>
          <p:cNvPr id="55311" name="Rectangle 15"/>
          <p:cNvSpPr>
            <a:spLocks noChangeArrowheads="1"/>
          </p:cNvSpPr>
          <p:nvPr/>
        </p:nvSpPr>
        <p:spPr bwMode="auto">
          <a:xfrm>
            <a:off x="1143000" y="4570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009900"/>
                </a:solidFill>
              </a:rPr>
              <a:t>Indirect</a:t>
            </a:r>
            <a:br>
              <a:rPr lang="en-US" sz="2400" b="1">
                <a:solidFill>
                  <a:srgbClr val="009900"/>
                </a:solidFill>
              </a:rPr>
            </a:br>
            <a:r>
              <a:rPr lang="en-US" sz="2400" b="1">
                <a:solidFill>
                  <a:srgbClr val="009900"/>
                </a:solidFill>
              </a:rPr>
              <a:t> Materials</a:t>
            </a:r>
          </a:p>
        </p:txBody>
      </p:sp>
      <p:sp>
        <p:nvSpPr>
          <p:cNvPr id="55312" name="Text Box 16"/>
          <p:cNvSpPr txBox="1">
            <a:spLocks noChangeArrowheads="1"/>
          </p:cNvSpPr>
          <p:nvPr/>
        </p:nvSpPr>
        <p:spPr bwMode="auto">
          <a:xfrm>
            <a:off x="1524000" y="4265613"/>
            <a:ext cx="111601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Actual</a:t>
            </a:r>
          </a:p>
        </p:txBody>
      </p:sp>
      <p:sp>
        <p:nvSpPr>
          <p:cNvPr id="55313" name="Text Box 17"/>
          <p:cNvSpPr txBox="1">
            <a:spLocks noChangeArrowheads="1"/>
          </p:cNvSpPr>
          <p:nvPr/>
        </p:nvSpPr>
        <p:spPr bwMode="auto">
          <a:xfrm>
            <a:off x="2895600" y="4265613"/>
            <a:ext cx="1300163" cy="457200"/>
          </a:xfrm>
          <a:prstGeom prst="rect">
            <a:avLst/>
          </a:prstGeom>
          <a:noFill/>
          <a:ln w="9525">
            <a:noFill/>
            <a:miter lim="800000"/>
            <a:headEnd/>
            <a:tailEnd/>
          </a:ln>
        </p:spPr>
        <p:txBody>
          <a:bodyPr wrap="none">
            <a:spAutoFit/>
          </a:bodyPr>
          <a:lstStyle/>
          <a:p>
            <a:pPr eaLnBrk="1" hangingPunct="1"/>
            <a:r>
              <a:rPr lang="en-US" sz="2400" b="1" i="1" u="sng">
                <a:solidFill>
                  <a:schemeClr val="accent2"/>
                </a:solidFill>
              </a:rPr>
              <a:t>Applied</a:t>
            </a:r>
          </a:p>
        </p:txBody>
      </p:sp>
      <p:sp>
        <p:nvSpPr>
          <p:cNvPr id="55314" name="Rectangle 18"/>
          <p:cNvSpPr>
            <a:spLocks noChangeArrowheads="1"/>
          </p:cNvSpPr>
          <p:nvPr/>
        </p:nvSpPr>
        <p:spPr bwMode="auto">
          <a:xfrm>
            <a:off x="1143000" y="5267325"/>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sp>
        <p:nvSpPr>
          <p:cNvPr id="55315" name="Rectangle 19"/>
          <p:cNvSpPr>
            <a:spLocks noChangeArrowheads="1"/>
          </p:cNvSpPr>
          <p:nvPr/>
        </p:nvSpPr>
        <p:spPr bwMode="auto">
          <a:xfrm>
            <a:off x="2184400" y="2986088"/>
            <a:ext cx="1547813"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3333FF"/>
                </a:solidFill>
              </a:rPr>
              <a:t>Indirect</a:t>
            </a:r>
            <a:br>
              <a:rPr lang="en-US" sz="2400" b="1">
                <a:solidFill>
                  <a:srgbClr val="3333FF"/>
                </a:solidFill>
              </a:rPr>
            </a:br>
            <a:r>
              <a:rPr lang="en-US" sz="2400" b="1">
                <a:solidFill>
                  <a:srgbClr val="3333FF"/>
                </a:solidFill>
              </a:rPr>
              <a:t>Labor</a:t>
            </a:r>
          </a:p>
        </p:txBody>
      </p:sp>
      <p:sp>
        <p:nvSpPr>
          <p:cNvPr id="55316" name="Rectangle 20"/>
          <p:cNvSpPr>
            <a:spLocks noGrp="1" noChangeArrowheads="1"/>
          </p:cNvSpPr>
          <p:nvPr>
            <p:ph type="title"/>
          </p:nvPr>
        </p:nvSpPr>
        <p:spPr/>
        <p:txBody>
          <a:bodyPr/>
          <a:lstStyle/>
          <a:p>
            <a:pPr eaLnBrk="1" hangingPunct="1"/>
            <a:r>
              <a:rPr lang="en-US" smtClean="0"/>
              <a:t>Applying Manufacturing Overhead</a:t>
            </a:r>
          </a:p>
        </p:txBody>
      </p:sp>
      <p:sp>
        <p:nvSpPr>
          <p:cNvPr id="55317" name="Rectangle 21"/>
          <p:cNvSpPr>
            <a:spLocks noChangeArrowheads="1"/>
          </p:cNvSpPr>
          <p:nvPr/>
        </p:nvSpPr>
        <p:spPr bwMode="auto">
          <a:xfrm>
            <a:off x="1143000" y="5962650"/>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t>Other</a:t>
            </a:r>
            <a:br>
              <a:rPr lang="en-US" sz="2400" b="1"/>
            </a:br>
            <a:r>
              <a:rPr lang="en-US" sz="2400" b="1"/>
              <a:t>Overhead</a:t>
            </a:r>
          </a:p>
        </p:txBody>
      </p:sp>
      <p:grpSp>
        <p:nvGrpSpPr>
          <p:cNvPr id="2" name="Group 22"/>
          <p:cNvGrpSpPr>
            <a:grpSpLocks/>
          </p:cNvGrpSpPr>
          <p:nvPr/>
        </p:nvGrpSpPr>
        <p:grpSpPr bwMode="auto">
          <a:xfrm>
            <a:off x="2709863" y="3752850"/>
            <a:ext cx="4375150" cy="2749550"/>
            <a:chOff x="1707" y="2364"/>
            <a:chExt cx="2756" cy="1732"/>
          </a:xfrm>
        </p:grpSpPr>
        <p:sp>
          <p:nvSpPr>
            <p:cNvPr id="55320" name="Rectangle 23"/>
            <p:cNvSpPr>
              <a:spLocks noChangeArrowheads="1"/>
            </p:cNvSpPr>
            <p:nvPr/>
          </p:nvSpPr>
          <p:spPr bwMode="auto">
            <a:xfrm>
              <a:off x="3312" y="2364"/>
              <a:ext cx="1151" cy="51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9900FF"/>
                  </a:solidFill>
                </a:rPr>
                <a:t>Overhead</a:t>
              </a:r>
              <a:br>
                <a:rPr lang="en-US" sz="2400" b="1">
                  <a:solidFill>
                    <a:srgbClr val="9900FF"/>
                  </a:solidFill>
                </a:rPr>
              </a:br>
              <a:r>
                <a:rPr lang="en-US" sz="2400" b="1">
                  <a:solidFill>
                    <a:srgbClr val="9900FF"/>
                  </a:solidFill>
                </a:rPr>
                <a:t> Applied</a:t>
              </a:r>
            </a:p>
          </p:txBody>
        </p:sp>
        <p:sp>
          <p:nvSpPr>
            <p:cNvPr id="55321" name="Rectangle 24"/>
            <p:cNvSpPr>
              <a:spLocks noChangeArrowheads="1"/>
            </p:cNvSpPr>
            <p:nvPr/>
          </p:nvSpPr>
          <p:spPr bwMode="auto">
            <a:xfrm>
              <a:off x="1707" y="3120"/>
              <a:ext cx="1150" cy="97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50000"/>
                <a:buFont typeface="Wingdings" pitchFamily="2" charset="2"/>
                <a:buChar char="l"/>
              </a:pPr>
              <a:r>
                <a:rPr lang="en-US" sz="2400" b="1">
                  <a:solidFill>
                    <a:srgbClr val="9900FF"/>
                  </a:solidFill>
                </a:rPr>
                <a:t>Overhead</a:t>
              </a:r>
              <a:br>
                <a:rPr lang="en-US" sz="2400" b="1">
                  <a:solidFill>
                    <a:srgbClr val="9900FF"/>
                  </a:solidFill>
                </a:rPr>
              </a:br>
              <a:r>
                <a:rPr lang="en-US" sz="2400" b="1">
                  <a:solidFill>
                    <a:srgbClr val="9900FF"/>
                  </a:solidFill>
                </a:rPr>
                <a:t>Applied to Work in</a:t>
              </a:r>
              <a:br>
                <a:rPr lang="en-US" sz="2400" b="1">
                  <a:solidFill>
                    <a:srgbClr val="9900FF"/>
                  </a:solidFill>
                </a:rPr>
              </a:br>
              <a:r>
                <a:rPr lang="en-US" sz="2400" b="1">
                  <a:solidFill>
                    <a:srgbClr val="9900FF"/>
                  </a:solidFill>
                </a:rPr>
                <a:t>Process</a:t>
              </a:r>
            </a:p>
          </p:txBody>
        </p:sp>
        <p:cxnSp>
          <p:nvCxnSpPr>
            <p:cNvPr id="55322" name="AutoShape 25"/>
            <p:cNvCxnSpPr>
              <a:cxnSpLocks noChangeShapeType="1"/>
              <a:stCxn id="55321" idx="3"/>
              <a:endCxn id="55320" idx="1"/>
            </p:cNvCxnSpPr>
            <p:nvPr/>
          </p:nvCxnSpPr>
          <p:spPr bwMode="auto">
            <a:xfrm flipV="1">
              <a:off x="2857" y="2622"/>
              <a:ext cx="455" cy="986"/>
            </a:xfrm>
            <a:prstGeom prst="bentConnector3">
              <a:avLst>
                <a:gd name="adj1" fmla="val 49889"/>
              </a:avLst>
            </a:prstGeom>
            <a:noFill/>
            <a:ln w="57150">
              <a:solidFill>
                <a:srgbClr val="9900FF"/>
              </a:solidFill>
              <a:miter lim="800000"/>
              <a:headEnd/>
              <a:tailEnd type="triangle" w="med" len="med"/>
            </a:ln>
          </p:spPr>
        </p:cxnSp>
      </p:grpSp>
      <p:sp>
        <p:nvSpPr>
          <p:cNvPr id="380954" name="Rectangle 26"/>
          <p:cNvSpPr>
            <a:spLocks noChangeArrowheads="1"/>
          </p:cNvSpPr>
          <p:nvPr/>
        </p:nvSpPr>
        <p:spPr bwMode="auto">
          <a:xfrm>
            <a:off x="5246688" y="4794250"/>
            <a:ext cx="3592512" cy="1441450"/>
          </a:xfrm>
          <a:prstGeom prst="rect">
            <a:avLst/>
          </a:prstGeom>
          <a:solidFill>
            <a:srgbClr val="FCFEB9"/>
          </a:solidFill>
          <a:ln w="12700">
            <a:solidFill>
              <a:schemeClr val="tx1"/>
            </a:solid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663300"/>
                </a:solidFill>
              </a:rPr>
              <a:t>If actual and applied manufacturing overhead</a:t>
            </a:r>
            <a:br>
              <a:rPr lang="en-US" sz="2200" b="1">
                <a:solidFill>
                  <a:srgbClr val="663300"/>
                </a:solidFill>
              </a:rPr>
            </a:br>
            <a:r>
              <a:rPr lang="en-US" sz="2200" b="1">
                <a:solidFill>
                  <a:srgbClr val="663300"/>
                </a:solidFill>
              </a:rPr>
              <a:t>are not equal, a year-end adjustment is required.</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80954"/>
                                        </p:tgtEl>
                                        <p:attrNameLst>
                                          <p:attrName>style.visibility</p:attrName>
                                        </p:attrNameLst>
                                      </p:cBhvr>
                                      <p:to>
                                        <p:strVal val="visible"/>
                                      </p:to>
                                    </p:set>
                                    <p:anim calcmode="lin" valueType="num">
                                      <p:cBhvr additive="base">
                                        <p:cTn id="11" dur="2000" fill="hold"/>
                                        <p:tgtEl>
                                          <p:spTgt spid="380954"/>
                                        </p:tgtEl>
                                        <p:attrNameLst>
                                          <p:attrName>ppt_x</p:attrName>
                                        </p:attrNameLst>
                                      </p:cBhvr>
                                      <p:tavLst>
                                        <p:tav tm="0">
                                          <p:val>
                                            <p:strVal val="1+#ppt_w/2"/>
                                          </p:val>
                                        </p:tav>
                                        <p:tav tm="100000">
                                          <p:val>
                                            <p:strVal val="#ppt_x"/>
                                          </p:val>
                                        </p:tav>
                                      </p:tavLst>
                                    </p:anim>
                                    <p:anim calcmode="lin" valueType="num">
                                      <p:cBhvr additive="base">
                                        <p:cTn id="12" dur="2000" fill="hold"/>
                                        <p:tgtEl>
                                          <p:spTgt spid="3809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5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26"/>
          <p:cNvGraphicFramePr>
            <a:graphicFrameLocks/>
          </p:cNvGraphicFramePr>
          <p:nvPr/>
        </p:nvGraphicFramePr>
        <p:xfrm>
          <a:off x="457200" y="2286000"/>
          <a:ext cx="8572500" cy="2924175"/>
        </p:xfrm>
        <a:graphic>
          <a:graphicData uri="http://schemas.openxmlformats.org/presentationml/2006/ole">
            <p:oleObj spid="_x0000_s18434" name="Worksheet" r:id="rId4" imgW="4743330" imgH="1704946" progId="Excel.Sheet.8">
              <p:embed/>
            </p:oleObj>
          </a:graphicData>
        </a:graphic>
      </p:graphicFrame>
      <p:sp>
        <p:nvSpPr>
          <p:cNvPr id="18435" name="Rectangle 1027"/>
          <p:cNvSpPr>
            <a:spLocks noGrp="1" noChangeArrowheads="1"/>
          </p:cNvSpPr>
          <p:nvPr>
            <p:ph type="title"/>
          </p:nvPr>
        </p:nvSpPr>
        <p:spPr/>
        <p:txBody>
          <a:bodyPr/>
          <a:lstStyle/>
          <a:p>
            <a:pPr eaLnBrk="1" hangingPunct="1"/>
            <a:r>
              <a:rPr lang="en-US" smtClean="0"/>
              <a:t>Applying Manufacturing Overhead</a:t>
            </a:r>
          </a:p>
        </p:txBody>
      </p:sp>
      <p:sp>
        <p:nvSpPr>
          <p:cNvPr id="18436" name="Rectangle 1028"/>
          <p:cNvSpPr>
            <a:spLocks noGrp="1" noChangeArrowheads="1"/>
          </p:cNvSpPr>
          <p:nvPr>
            <p:ph type="body" idx="1"/>
          </p:nvPr>
        </p:nvSpPr>
        <p:spPr/>
        <p:txBody>
          <a:bodyPr/>
          <a:lstStyle/>
          <a:p>
            <a:pPr algn="ctr" eaLnBrk="1" hangingPunct="1">
              <a:buFont typeface="Times" pitchFamily="34" charset="0"/>
              <a:buNone/>
            </a:pPr>
            <a:r>
              <a:rPr lang="en-US" smtClean="0"/>
              <a:t>   Work in Process is increased when Manufacturing Overhead is applied to jobs. </a:t>
            </a:r>
          </a:p>
        </p:txBody>
      </p:sp>
    </p:spTree>
  </p:cSld>
  <p:clrMapOvr>
    <a:masterClrMapping/>
  </p:clrMapOvr>
  <p:transition spd="med">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Accounting for Nonmanufacturing Cost</a:t>
            </a:r>
          </a:p>
        </p:txBody>
      </p:sp>
      <p:sp>
        <p:nvSpPr>
          <p:cNvPr id="56323" name="Text Box 3"/>
          <p:cNvSpPr txBox="1">
            <a:spLocks noChangeArrowheads="1"/>
          </p:cNvSpPr>
          <p:nvPr/>
        </p:nvSpPr>
        <p:spPr bwMode="auto">
          <a:xfrm>
            <a:off x="609600" y="1524000"/>
            <a:ext cx="8077200" cy="762000"/>
          </a:xfrm>
          <a:prstGeom prst="rect">
            <a:avLst/>
          </a:prstGeom>
          <a:noFill/>
          <a:ln w="9525">
            <a:noFill/>
            <a:miter lim="800000"/>
            <a:headEnd/>
            <a:tailEnd/>
          </a:ln>
        </p:spPr>
        <p:txBody>
          <a:bodyPr>
            <a:spAutoFit/>
          </a:bodyPr>
          <a:lstStyle/>
          <a:p>
            <a:pPr algn="ctr">
              <a:spcBef>
                <a:spcPct val="50000"/>
              </a:spcBef>
            </a:pPr>
            <a:r>
              <a:rPr lang="en-US" sz="2200">
                <a:latin typeface="Verdana" pitchFamily="34" charset="0"/>
              </a:rPr>
              <a:t>Nonmanufacturing costs are not assigned to individual jobs; rather they are expensed in the period incurred.</a:t>
            </a:r>
          </a:p>
        </p:txBody>
      </p:sp>
      <p:sp>
        <p:nvSpPr>
          <p:cNvPr id="385028" name="Rectangle 4"/>
          <p:cNvSpPr>
            <a:spLocks noChangeArrowheads="1"/>
          </p:cNvSpPr>
          <p:nvPr/>
        </p:nvSpPr>
        <p:spPr bwMode="auto">
          <a:xfrm>
            <a:off x="1066800" y="3200400"/>
            <a:ext cx="7467600" cy="2971800"/>
          </a:xfrm>
          <a:prstGeom prst="rect">
            <a:avLst/>
          </a:prstGeom>
          <a:solidFill>
            <a:schemeClr val="folHlink"/>
          </a:solidFill>
          <a:ln w="9525">
            <a:noFill/>
            <a:miter lim="800000"/>
            <a:headEnd/>
            <a:tailEnd/>
          </a:ln>
          <a:effectLst>
            <a:outerShdw dist="53882" dir="2700000" algn="ctr" rotWithShape="0">
              <a:schemeClr val="bg2"/>
            </a:outerShdw>
          </a:effectLst>
        </p:spPr>
        <p:txBody>
          <a:bodyPr wrap="none" anchor="ctr"/>
          <a:lstStyle/>
          <a:p>
            <a:pPr>
              <a:defRPr/>
            </a:pPr>
            <a:r>
              <a:rPr lang="en-US" sz="2200">
                <a:effectLst>
                  <a:outerShdw blurRad="38100" dist="38100" dir="2700000" algn="tl">
                    <a:srgbClr val="FFFFFF"/>
                  </a:outerShdw>
                </a:effectLst>
                <a:latin typeface="Verdana" pitchFamily="34" charset="0"/>
              </a:rPr>
              <a:t>Examples:</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1. 	Salary expense of employees</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	who work in a marketing, selling,</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	or administrative capacity.</a:t>
            </a:r>
          </a:p>
          <a:p>
            <a:pPr>
              <a:defRPr/>
            </a:pPr>
            <a:r>
              <a:rPr lang="en-US" sz="2200">
                <a:effectLst>
                  <a:outerShdw blurRad="38100" dist="38100" dir="2700000" algn="tl">
                    <a:srgbClr val="FFFFFF"/>
                  </a:outerShdw>
                </a:effectLst>
                <a:latin typeface="Verdana" pitchFamily="34" charset="0"/>
              </a:rPr>
              <a:t>2. 	Advertising expenses are expensed</a:t>
            </a:r>
            <a:br>
              <a:rPr lang="en-US" sz="2200">
                <a:effectLst>
                  <a:outerShdw blurRad="38100" dist="38100" dir="2700000" algn="tl">
                    <a:srgbClr val="FFFFFF"/>
                  </a:outerShdw>
                </a:effectLst>
                <a:latin typeface="Verdana" pitchFamily="34" charset="0"/>
              </a:rPr>
            </a:br>
            <a:r>
              <a:rPr lang="en-US" sz="2200">
                <a:effectLst>
                  <a:outerShdw blurRad="38100" dist="38100" dir="2700000" algn="tl">
                    <a:srgbClr val="FFFFFF"/>
                  </a:outerShdw>
                </a:effectLst>
                <a:latin typeface="Verdana" pitchFamily="34" charset="0"/>
              </a:rPr>
              <a:t>	in the period incurred.</a:t>
            </a: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p:cNvGraphicFramePr>
          <p:nvPr/>
        </p:nvGraphicFramePr>
        <p:xfrm>
          <a:off x="457200" y="2181225"/>
          <a:ext cx="8572500" cy="2924175"/>
        </p:xfrm>
        <a:graphic>
          <a:graphicData uri="http://schemas.openxmlformats.org/presentationml/2006/ole">
            <p:oleObj spid="_x0000_s19458" name="Worksheet" r:id="rId4" imgW="4743330" imgH="1704946" progId="Excel.Sheet.8">
              <p:embed/>
            </p:oleObj>
          </a:graphicData>
        </a:graphic>
      </p:graphicFrame>
      <p:sp>
        <p:nvSpPr>
          <p:cNvPr id="19459" name="Rectangle 3"/>
          <p:cNvSpPr>
            <a:spLocks noGrp="1" noChangeArrowheads="1"/>
          </p:cNvSpPr>
          <p:nvPr>
            <p:ph type="title"/>
          </p:nvPr>
        </p:nvSpPr>
        <p:spPr/>
        <p:txBody>
          <a:bodyPr/>
          <a:lstStyle/>
          <a:p>
            <a:pPr eaLnBrk="1" hangingPunct="1"/>
            <a:r>
              <a:rPr lang="en-US" smtClean="0"/>
              <a:t>Accounting for Nonmanufacturing Cost</a:t>
            </a:r>
          </a:p>
        </p:txBody>
      </p:sp>
      <p:sp>
        <p:nvSpPr>
          <p:cNvPr id="19460" name="Rectangle 4"/>
          <p:cNvSpPr>
            <a:spLocks noGrp="1" noChangeArrowheads="1"/>
          </p:cNvSpPr>
          <p:nvPr>
            <p:ph type="body" idx="1"/>
          </p:nvPr>
        </p:nvSpPr>
        <p:spPr/>
        <p:txBody>
          <a:bodyPr/>
          <a:lstStyle/>
          <a:p>
            <a:pPr algn="ctr" eaLnBrk="1" hangingPunct="1">
              <a:buFont typeface="Times" pitchFamily="34" charset="0"/>
              <a:buNone/>
            </a:pPr>
            <a:r>
              <a:rPr lang="en-US" smtClean="0"/>
              <a:t>   Nonmanufacturing costs (period expenses) are charged to expense as they are incurred.  </a:t>
            </a:r>
          </a:p>
        </p:txBody>
      </p:sp>
    </p:spTree>
  </p:cSld>
  <p:clrMapOvr>
    <a:masterClrMapping/>
  </p:clrMapOvr>
  <p:transition spd="med">
    <p:blinds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1026"/>
          <p:cNvSpPr>
            <a:spLocks noChangeShapeType="1"/>
          </p:cNvSpPr>
          <p:nvPr/>
        </p:nvSpPr>
        <p:spPr bwMode="auto">
          <a:xfrm>
            <a:off x="927100" y="2282825"/>
            <a:ext cx="2794000" cy="0"/>
          </a:xfrm>
          <a:prstGeom prst="line">
            <a:avLst/>
          </a:prstGeom>
          <a:noFill/>
          <a:ln w="25400">
            <a:solidFill>
              <a:schemeClr val="accent2"/>
            </a:solidFill>
            <a:round/>
            <a:headEnd/>
            <a:tailEnd/>
          </a:ln>
        </p:spPr>
        <p:txBody>
          <a:bodyPr wrap="none" anchor="ctr"/>
          <a:lstStyle/>
          <a:p>
            <a:endParaRPr lang="en-US"/>
          </a:p>
        </p:txBody>
      </p:sp>
      <p:sp>
        <p:nvSpPr>
          <p:cNvPr id="57347" name="Line 1027"/>
          <p:cNvSpPr>
            <a:spLocks noChangeShapeType="1"/>
          </p:cNvSpPr>
          <p:nvPr/>
        </p:nvSpPr>
        <p:spPr bwMode="auto">
          <a:xfrm>
            <a:off x="2286000" y="2295525"/>
            <a:ext cx="0" cy="2184400"/>
          </a:xfrm>
          <a:prstGeom prst="line">
            <a:avLst/>
          </a:prstGeom>
          <a:noFill/>
          <a:ln w="25400">
            <a:solidFill>
              <a:schemeClr val="accent2"/>
            </a:solidFill>
            <a:round/>
            <a:headEnd/>
            <a:tailEnd/>
          </a:ln>
        </p:spPr>
        <p:txBody>
          <a:bodyPr wrap="none" anchor="ctr"/>
          <a:lstStyle/>
          <a:p>
            <a:endParaRPr lang="en-US"/>
          </a:p>
        </p:txBody>
      </p:sp>
      <p:sp>
        <p:nvSpPr>
          <p:cNvPr id="57348" name="Line 1028"/>
          <p:cNvSpPr>
            <a:spLocks noChangeShapeType="1"/>
          </p:cNvSpPr>
          <p:nvPr/>
        </p:nvSpPr>
        <p:spPr bwMode="auto">
          <a:xfrm>
            <a:off x="5651500" y="1981200"/>
            <a:ext cx="2794000" cy="0"/>
          </a:xfrm>
          <a:prstGeom prst="line">
            <a:avLst/>
          </a:prstGeom>
          <a:noFill/>
          <a:ln w="25400">
            <a:solidFill>
              <a:schemeClr val="accent2"/>
            </a:solidFill>
            <a:round/>
            <a:headEnd/>
            <a:tailEnd/>
          </a:ln>
        </p:spPr>
        <p:txBody>
          <a:bodyPr wrap="none" anchor="ctr"/>
          <a:lstStyle/>
          <a:p>
            <a:endParaRPr lang="en-US"/>
          </a:p>
        </p:txBody>
      </p:sp>
      <p:sp>
        <p:nvSpPr>
          <p:cNvPr id="57349" name="Rectangle 1029"/>
          <p:cNvSpPr>
            <a:spLocks noChangeArrowheads="1"/>
          </p:cNvSpPr>
          <p:nvPr/>
        </p:nvSpPr>
        <p:spPr bwMode="auto">
          <a:xfrm>
            <a:off x="5640388" y="1525588"/>
            <a:ext cx="3273425" cy="51593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Finished Goods</a:t>
            </a:r>
          </a:p>
        </p:txBody>
      </p:sp>
      <p:sp>
        <p:nvSpPr>
          <p:cNvPr id="57350" name="Line 1030"/>
          <p:cNvSpPr>
            <a:spLocks noChangeShapeType="1"/>
          </p:cNvSpPr>
          <p:nvPr/>
        </p:nvSpPr>
        <p:spPr bwMode="auto">
          <a:xfrm>
            <a:off x="7010400" y="1993900"/>
            <a:ext cx="0" cy="1422400"/>
          </a:xfrm>
          <a:prstGeom prst="line">
            <a:avLst/>
          </a:prstGeom>
          <a:noFill/>
          <a:ln w="25400">
            <a:solidFill>
              <a:schemeClr val="accent2"/>
            </a:solidFill>
            <a:round/>
            <a:headEnd/>
            <a:tailEnd/>
          </a:ln>
        </p:spPr>
        <p:txBody>
          <a:bodyPr wrap="none" anchor="ctr"/>
          <a:lstStyle/>
          <a:p>
            <a:endParaRPr lang="en-US"/>
          </a:p>
        </p:txBody>
      </p:sp>
      <p:sp>
        <p:nvSpPr>
          <p:cNvPr id="57351" name="Rectangle 1031"/>
          <p:cNvSpPr>
            <a:spLocks noChangeArrowheads="1"/>
          </p:cNvSpPr>
          <p:nvPr/>
        </p:nvSpPr>
        <p:spPr bwMode="auto">
          <a:xfrm>
            <a:off x="839788" y="1446213"/>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7352" name="Rectangle 1032"/>
          <p:cNvSpPr>
            <a:spLocks noChangeArrowheads="1"/>
          </p:cNvSpPr>
          <p:nvPr/>
        </p:nvSpPr>
        <p:spPr bwMode="auto">
          <a:xfrm>
            <a:off x="534988" y="2284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sp>
        <p:nvSpPr>
          <p:cNvPr id="57353" name="Rectangle 1033"/>
          <p:cNvSpPr>
            <a:spLocks noChangeArrowheads="1"/>
          </p:cNvSpPr>
          <p:nvPr/>
        </p:nvSpPr>
        <p:spPr bwMode="auto">
          <a:xfrm>
            <a:off x="631825" y="3046413"/>
            <a:ext cx="15208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7354" name="Rectangle 1034"/>
          <p:cNvSpPr>
            <a:spLocks noChangeArrowheads="1"/>
          </p:cNvSpPr>
          <p:nvPr/>
        </p:nvSpPr>
        <p:spPr bwMode="auto">
          <a:xfrm>
            <a:off x="533400" y="3752850"/>
            <a:ext cx="1827213"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9900FF"/>
                </a:solidFill>
              </a:rPr>
              <a:t>Overhead</a:t>
            </a:r>
            <a:br>
              <a:rPr lang="en-US" sz="2400" b="1">
                <a:solidFill>
                  <a:srgbClr val="9900FF"/>
                </a:solidFill>
              </a:rPr>
            </a:br>
            <a:r>
              <a:rPr lang="en-US" sz="2400" b="1">
                <a:solidFill>
                  <a:srgbClr val="9900FF"/>
                </a:solidFill>
              </a:rPr>
              <a:t> Applied</a:t>
            </a:r>
          </a:p>
        </p:txBody>
      </p:sp>
      <p:grpSp>
        <p:nvGrpSpPr>
          <p:cNvPr id="2" name="Group 1035"/>
          <p:cNvGrpSpPr>
            <a:grpSpLocks/>
          </p:cNvGrpSpPr>
          <p:nvPr/>
        </p:nvGrpSpPr>
        <p:grpSpPr bwMode="auto">
          <a:xfrm>
            <a:off x="2363788" y="2211388"/>
            <a:ext cx="4492625" cy="1485900"/>
            <a:chOff x="1489" y="1393"/>
            <a:chExt cx="2830" cy="936"/>
          </a:xfrm>
        </p:grpSpPr>
        <p:sp>
          <p:nvSpPr>
            <p:cNvPr id="57357" name="Rectangle 1036"/>
            <p:cNvSpPr>
              <a:spLocks noChangeArrowheads="1"/>
            </p:cNvSpPr>
            <p:nvPr/>
          </p:nvSpPr>
          <p:spPr bwMode="auto">
            <a:xfrm>
              <a:off x="3409" y="1393"/>
              <a:ext cx="910" cy="74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6600"/>
                  </a:solidFill>
                </a:rPr>
                <a:t>Cost of</a:t>
              </a:r>
              <a:br>
                <a:rPr lang="en-US" sz="2400" b="1">
                  <a:solidFill>
                    <a:srgbClr val="006600"/>
                  </a:solidFill>
                </a:rPr>
              </a:br>
              <a:r>
                <a:rPr lang="en-US" sz="2400" b="1">
                  <a:solidFill>
                    <a:srgbClr val="006600"/>
                  </a:solidFill>
                </a:rPr>
                <a:t>Goods</a:t>
              </a:r>
              <a:br>
                <a:rPr lang="en-US" sz="2400" b="1">
                  <a:solidFill>
                    <a:srgbClr val="006600"/>
                  </a:solidFill>
                </a:rPr>
              </a:br>
              <a:r>
                <a:rPr lang="en-US" sz="2400" b="1">
                  <a:solidFill>
                    <a:srgbClr val="006600"/>
                  </a:solidFill>
                </a:rPr>
                <a:t>Mfd. </a:t>
              </a:r>
            </a:p>
          </p:txBody>
        </p:sp>
        <p:sp>
          <p:nvSpPr>
            <p:cNvPr id="57358" name="Rectangle 1037"/>
            <p:cNvSpPr>
              <a:spLocks noChangeArrowheads="1"/>
            </p:cNvSpPr>
            <p:nvPr/>
          </p:nvSpPr>
          <p:spPr bwMode="auto">
            <a:xfrm>
              <a:off x="1489" y="1583"/>
              <a:ext cx="910" cy="74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6600"/>
                  </a:solidFill>
                </a:rPr>
                <a:t>Cost of</a:t>
              </a:r>
              <a:br>
                <a:rPr lang="en-US" sz="2400" b="1">
                  <a:solidFill>
                    <a:srgbClr val="006600"/>
                  </a:solidFill>
                </a:rPr>
              </a:br>
              <a:r>
                <a:rPr lang="en-US" sz="2400" b="1">
                  <a:solidFill>
                    <a:srgbClr val="006600"/>
                  </a:solidFill>
                </a:rPr>
                <a:t>Goods</a:t>
              </a:r>
              <a:br>
                <a:rPr lang="en-US" sz="2400" b="1">
                  <a:solidFill>
                    <a:srgbClr val="006600"/>
                  </a:solidFill>
                </a:rPr>
              </a:br>
              <a:r>
                <a:rPr lang="en-US" sz="2400" b="1">
                  <a:solidFill>
                    <a:srgbClr val="006600"/>
                  </a:solidFill>
                </a:rPr>
                <a:t>Mfd. </a:t>
              </a:r>
            </a:p>
          </p:txBody>
        </p:sp>
        <p:cxnSp>
          <p:nvCxnSpPr>
            <p:cNvPr id="57359" name="AutoShape 1038"/>
            <p:cNvCxnSpPr>
              <a:cxnSpLocks noChangeShapeType="1"/>
              <a:stCxn id="57358" idx="3"/>
              <a:endCxn id="57357" idx="1"/>
            </p:cNvCxnSpPr>
            <p:nvPr/>
          </p:nvCxnSpPr>
          <p:spPr bwMode="auto">
            <a:xfrm flipV="1">
              <a:off x="2399" y="1766"/>
              <a:ext cx="1010" cy="190"/>
            </a:xfrm>
            <a:prstGeom prst="bentConnector3">
              <a:avLst>
                <a:gd name="adj1" fmla="val 50000"/>
              </a:avLst>
            </a:prstGeom>
            <a:noFill/>
            <a:ln w="57150">
              <a:solidFill>
                <a:srgbClr val="006600"/>
              </a:solidFill>
              <a:miter lim="800000"/>
              <a:headEnd/>
              <a:tailEnd type="triangle" w="med" len="med"/>
            </a:ln>
          </p:spPr>
        </p:cxnSp>
      </p:grpSp>
      <p:sp>
        <p:nvSpPr>
          <p:cNvPr id="57356" name="Rectangle 1039"/>
          <p:cNvSpPr>
            <a:spLocks noGrp="1" noChangeArrowheads="1"/>
          </p:cNvSpPr>
          <p:nvPr>
            <p:ph type="title"/>
          </p:nvPr>
        </p:nvSpPr>
        <p:spPr/>
        <p:txBody>
          <a:bodyPr/>
          <a:lstStyle/>
          <a:p>
            <a:pPr eaLnBrk="1" hangingPunct="1"/>
            <a:r>
              <a:rPr lang="en-US" smtClean="0"/>
              <a:t>Transferring Completed Units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1170" name="Object 2"/>
          <p:cNvGraphicFramePr>
            <a:graphicFrameLocks/>
          </p:cNvGraphicFramePr>
          <p:nvPr/>
        </p:nvGraphicFramePr>
        <p:xfrm>
          <a:off x="381000" y="2667000"/>
          <a:ext cx="8572500" cy="2924175"/>
        </p:xfrm>
        <a:graphic>
          <a:graphicData uri="http://schemas.openxmlformats.org/presentationml/2006/ole">
            <p:oleObj spid="_x0000_s20482" name="Worksheet" r:id="rId4" imgW="4743330" imgH="1704946" progId="Excel.Sheet.8">
              <p:embed/>
            </p:oleObj>
          </a:graphicData>
        </a:graphic>
      </p:graphicFrame>
      <p:sp>
        <p:nvSpPr>
          <p:cNvPr id="20483" name="Rectangle 3"/>
          <p:cNvSpPr>
            <a:spLocks noGrp="1" noChangeArrowheads="1"/>
          </p:cNvSpPr>
          <p:nvPr>
            <p:ph type="title"/>
          </p:nvPr>
        </p:nvSpPr>
        <p:spPr/>
        <p:txBody>
          <a:bodyPr/>
          <a:lstStyle/>
          <a:p>
            <a:pPr eaLnBrk="1" hangingPunct="1"/>
            <a:r>
              <a:rPr lang="en-US" smtClean="0"/>
              <a:t>Transferring Completed Units</a:t>
            </a:r>
          </a:p>
        </p:txBody>
      </p:sp>
      <p:sp>
        <p:nvSpPr>
          <p:cNvPr id="20484" name="Rectangle 4"/>
          <p:cNvSpPr>
            <a:spLocks noGrp="1" noChangeArrowheads="1"/>
          </p:cNvSpPr>
          <p:nvPr>
            <p:ph type="body" idx="1"/>
          </p:nvPr>
        </p:nvSpPr>
        <p:spPr/>
        <p:txBody>
          <a:bodyPr/>
          <a:lstStyle/>
          <a:p>
            <a:pPr algn="ctr" eaLnBrk="1" hangingPunct="1">
              <a:buFont typeface="Times" pitchFamily="34" charset="0"/>
              <a:buNone/>
            </a:pPr>
            <a:r>
              <a:rPr lang="en-US" smtClean="0"/>
              <a:t>   As jobs are completed, the Cost of Goods Manufactured is transferred to Finished Goods from Work in Process.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91170"/>
                                        </p:tgtEl>
                                        <p:attrNameLst>
                                          <p:attrName>style.visibility</p:attrName>
                                        </p:attrNameLst>
                                      </p:cBhvr>
                                      <p:to>
                                        <p:strVal val="visible"/>
                                      </p:to>
                                    </p:set>
                                    <p:animEffect transition="in" filter="randombar(horizontal)">
                                      <p:cBhvr>
                                        <p:cTn id="7" dur="500"/>
                                        <p:tgtEl>
                                          <p:spTgt spid="391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2100" smtClean="0"/>
              <a:t>Comparing Process and Job-Order Costing</a:t>
            </a:r>
          </a:p>
        </p:txBody>
      </p:sp>
      <p:graphicFrame>
        <p:nvGraphicFramePr>
          <p:cNvPr id="1026" name="Object 3"/>
          <p:cNvGraphicFramePr>
            <a:graphicFrameLocks noChangeAspect="1"/>
          </p:cNvGraphicFramePr>
          <p:nvPr/>
        </p:nvGraphicFramePr>
        <p:xfrm>
          <a:off x="300038" y="1828800"/>
          <a:ext cx="8461375" cy="1801813"/>
        </p:xfrm>
        <a:graphic>
          <a:graphicData uri="http://schemas.openxmlformats.org/presentationml/2006/ole">
            <p:oleObj spid="_x0000_s1026" name="Worksheet" r:id="rId4" imgW="3610051" imgH="771449" progId="Excel.Sheet.8">
              <p:embed/>
            </p:oleObj>
          </a:graphicData>
        </a:graphic>
      </p:graphicFrame>
      <p:pic>
        <p:nvPicPr>
          <p:cNvPr id="1028" name="Picture 12" descr="MCPE00156_0000[1]"/>
          <p:cNvPicPr>
            <a:picLocks noChangeAspect="1" noChangeArrowheads="1"/>
          </p:cNvPicPr>
          <p:nvPr/>
        </p:nvPicPr>
        <p:blipFill>
          <a:blip r:embed="rId5"/>
          <a:srcRect/>
          <a:stretch>
            <a:fillRect/>
          </a:stretch>
        </p:blipFill>
        <p:spPr bwMode="auto">
          <a:xfrm>
            <a:off x="3048000" y="3581400"/>
            <a:ext cx="2859088" cy="28956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a:off x="927100" y="2282825"/>
            <a:ext cx="2794000" cy="0"/>
          </a:xfrm>
          <a:prstGeom prst="line">
            <a:avLst/>
          </a:prstGeom>
          <a:noFill/>
          <a:ln w="25400">
            <a:solidFill>
              <a:schemeClr val="accent2"/>
            </a:solidFill>
            <a:round/>
            <a:headEnd/>
            <a:tailEnd/>
          </a:ln>
        </p:spPr>
        <p:txBody>
          <a:bodyPr wrap="none" anchor="ctr"/>
          <a:lstStyle/>
          <a:p>
            <a:endParaRPr lang="en-US"/>
          </a:p>
        </p:txBody>
      </p:sp>
      <p:sp>
        <p:nvSpPr>
          <p:cNvPr id="58371" name="Line 3"/>
          <p:cNvSpPr>
            <a:spLocks noChangeShapeType="1"/>
          </p:cNvSpPr>
          <p:nvPr/>
        </p:nvSpPr>
        <p:spPr bwMode="auto">
          <a:xfrm>
            <a:off x="2286000" y="2295525"/>
            <a:ext cx="0" cy="2184400"/>
          </a:xfrm>
          <a:prstGeom prst="line">
            <a:avLst/>
          </a:prstGeom>
          <a:noFill/>
          <a:ln w="25400">
            <a:solidFill>
              <a:schemeClr val="accent2"/>
            </a:solidFill>
            <a:round/>
            <a:headEnd/>
            <a:tailEnd/>
          </a:ln>
        </p:spPr>
        <p:txBody>
          <a:bodyPr wrap="none" anchor="ctr"/>
          <a:lstStyle/>
          <a:p>
            <a:endParaRPr lang="en-US"/>
          </a:p>
        </p:txBody>
      </p:sp>
      <p:sp>
        <p:nvSpPr>
          <p:cNvPr id="58372" name="Line 4"/>
          <p:cNvSpPr>
            <a:spLocks noChangeShapeType="1"/>
          </p:cNvSpPr>
          <p:nvPr/>
        </p:nvSpPr>
        <p:spPr bwMode="auto">
          <a:xfrm>
            <a:off x="5651500" y="1981200"/>
            <a:ext cx="2794000" cy="0"/>
          </a:xfrm>
          <a:prstGeom prst="line">
            <a:avLst/>
          </a:prstGeom>
          <a:noFill/>
          <a:ln w="25400">
            <a:solidFill>
              <a:schemeClr val="accent2"/>
            </a:solidFill>
            <a:round/>
            <a:headEnd/>
            <a:tailEnd/>
          </a:ln>
        </p:spPr>
        <p:txBody>
          <a:bodyPr wrap="none" anchor="ctr"/>
          <a:lstStyle/>
          <a:p>
            <a:endParaRPr lang="en-US"/>
          </a:p>
        </p:txBody>
      </p:sp>
      <p:sp>
        <p:nvSpPr>
          <p:cNvPr id="58373" name="Rectangle 5"/>
          <p:cNvSpPr>
            <a:spLocks noChangeArrowheads="1"/>
          </p:cNvSpPr>
          <p:nvPr/>
        </p:nvSpPr>
        <p:spPr bwMode="auto">
          <a:xfrm>
            <a:off x="5640388" y="1525588"/>
            <a:ext cx="3273425" cy="51593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Finished Goods</a:t>
            </a:r>
          </a:p>
        </p:txBody>
      </p:sp>
      <p:sp>
        <p:nvSpPr>
          <p:cNvPr id="58374" name="Line 6"/>
          <p:cNvSpPr>
            <a:spLocks noChangeShapeType="1"/>
          </p:cNvSpPr>
          <p:nvPr/>
        </p:nvSpPr>
        <p:spPr bwMode="auto">
          <a:xfrm>
            <a:off x="7010400" y="1993900"/>
            <a:ext cx="0" cy="1422400"/>
          </a:xfrm>
          <a:prstGeom prst="line">
            <a:avLst/>
          </a:prstGeom>
          <a:noFill/>
          <a:ln w="25400">
            <a:solidFill>
              <a:schemeClr val="accent2"/>
            </a:solidFill>
            <a:round/>
            <a:headEnd/>
            <a:tailEnd/>
          </a:ln>
        </p:spPr>
        <p:txBody>
          <a:bodyPr wrap="none" anchor="ctr"/>
          <a:lstStyle/>
          <a:p>
            <a:endParaRPr lang="en-US"/>
          </a:p>
        </p:txBody>
      </p:sp>
      <p:sp>
        <p:nvSpPr>
          <p:cNvPr id="58375" name="Line 7"/>
          <p:cNvSpPr>
            <a:spLocks noChangeShapeType="1"/>
          </p:cNvSpPr>
          <p:nvPr/>
        </p:nvSpPr>
        <p:spPr bwMode="auto">
          <a:xfrm>
            <a:off x="3213100" y="4648200"/>
            <a:ext cx="3175000" cy="0"/>
          </a:xfrm>
          <a:prstGeom prst="line">
            <a:avLst/>
          </a:prstGeom>
          <a:noFill/>
          <a:ln w="25400">
            <a:solidFill>
              <a:schemeClr val="accent2"/>
            </a:solidFill>
            <a:round/>
            <a:headEnd/>
            <a:tailEnd/>
          </a:ln>
        </p:spPr>
        <p:txBody>
          <a:bodyPr wrap="none" anchor="ctr"/>
          <a:lstStyle/>
          <a:p>
            <a:endParaRPr lang="en-US"/>
          </a:p>
        </p:txBody>
      </p:sp>
      <p:sp>
        <p:nvSpPr>
          <p:cNvPr id="58376" name="Line 8"/>
          <p:cNvSpPr>
            <a:spLocks noChangeShapeType="1"/>
          </p:cNvSpPr>
          <p:nvPr/>
        </p:nvSpPr>
        <p:spPr bwMode="auto">
          <a:xfrm>
            <a:off x="4800600" y="4660900"/>
            <a:ext cx="0" cy="1422400"/>
          </a:xfrm>
          <a:prstGeom prst="line">
            <a:avLst/>
          </a:prstGeom>
          <a:noFill/>
          <a:ln w="25400">
            <a:solidFill>
              <a:schemeClr val="accent2"/>
            </a:solidFill>
            <a:round/>
            <a:headEnd/>
            <a:tailEnd/>
          </a:ln>
        </p:spPr>
        <p:txBody>
          <a:bodyPr wrap="none" anchor="ctr"/>
          <a:lstStyle/>
          <a:p>
            <a:endParaRPr lang="en-US"/>
          </a:p>
        </p:txBody>
      </p:sp>
      <p:sp>
        <p:nvSpPr>
          <p:cNvPr id="58377" name="Rectangle 9"/>
          <p:cNvSpPr>
            <a:spLocks noChangeArrowheads="1"/>
          </p:cNvSpPr>
          <p:nvPr/>
        </p:nvSpPr>
        <p:spPr bwMode="auto">
          <a:xfrm>
            <a:off x="3048000" y="4191000"/>
            <a:ext cx="3883025" cy="515938"/>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800" b="1"/>
              <a:t>Cost of Goods Sold</a:t>
            </a:r>
          </a:p>
        </p:txBody>
      </p:sp>
      <p:sp>
        <p:nvSpPr>
          <p:cNvPr id="58378" name="Rectangle 10"/>
          <p:cNvSpPr>
            <a:spLocks noChangeArrowheads="1"/>
          </p:cNvSpPr>
          <p:nvPr/>
        </p:nvSpPr>
        <p:spPr bwMode="auto">
          <a:xfrm>
            <a:off x="839788" y="1446213"/>
            <a:ext cx="3273425" cy="857250"/>
          </a:xfrm>
          <a:prstGeom prst="rect">
            <a:avLst/>
          </a:prstGeom>
          <a:noFill/>
          <a:ln w="12700">
            <a:noFill/>
            <a:miter lim="800000"/>
            <a:headEnd/>
            <a:tailEnd/>
          </a:ln>
        </p:spPr>
        <p:txBody>
          <a:bodyPr lIns="90488" tIns="44450" rIns="90488" bIns="44450">
            <a:spAutoFit/>
          </a:bodyPr>
          <a:lstStyle/>
          <a:p>
            <a:pPr eaLnBrk="1" hangingPunct="1">
              <a:lnSpc>
                <a:spcPct val="90000"/>
              </a:lnSpc>
              <a:spcBef>
                <a:spcPct val="50000"/>
              </a:spcBef>
            </a:pPr>
            <a:r>
              <a:rPr lang="en-US" sz="2800" b="1"/>
              <a:t>Work in Process</a:t>
            </a:r>
            <a:br>
              <a:rPr lang="en-US" sz="2800" b="1"/>
            </a:br>
            <a:r>
              <a:rPr lang="en-US" sz="2800" b="1"/>
              <a:t>(Job Cost Sheet)</a:t>
            </a:r>
          </a:p>
        </p:txBody>
      </p:sp>
      <p:sp>
        <p:nvSpPr>
          <p:cNvPr id="58379" name="Rectangle 11"/>
          <p:cNvSpPr>
            <a:spLocks noChangeArrowheads="1"/>
          </p:cNvSpPr>
          <p:nvPr/>
        </p:nvSpPr>
        <p:spPr bwMode="auto">
          <a:xfrm>
            <a:off x="534988" y="2284413"/>
            <a:ext cx="16732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FF3300"/>
                </a:solidFill>
              </a:rPr>
              <a:t>Direct</a:t>
            </a:r>
            <a:br>
              <a:rPr lang="en-US" sz="2400" b="1">
                <a:solidFill>
                  <a:srgbClr val="FF3300"/>
                </a:solidFill>
              </a:rPr>
            </a:br>
            <a:r>
              <a:rPr lang="en-US" sz="2400" b="1">
                <a:solidFill>
                  <a:srgbClr val="FF3300"/>
                </a:solidFill>
              </a:rPr>
              <a:t>  Materials</a:t>
            </a:r>
          </a:p>
        </p:txBody>
      </p:sp>
      <p:sp>
        <p:nvSpPr>
          <p:cNvPr id="58380" name="Rectangle 12"/>
          <p:cNvSpPr>
            <a:spLocks noChangeArrowheads="1"/>
          </p:cNvSpPr>
          <p:nvPr/>
        </p:nvSpPr>
        <p:spPr bwMode="auto">
          <a:xfrm>
            <a:off x="631825" y="3046413"/>
            <a:ext cx="1520825"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chemeClr val="tx2"/>
                </a:solidFill>
              </a:rPr>
              <a:t>Direct</a:t>
            </a:r>
            <a:br>
              <a:rPr lang="en-US" sz="2400" b="1">
                <a:solidFill>
                  <a:schemeClr val="tx2"/>
                </a:solidFill>
              </a:rPr>
            </a:br>
            <a:r>
              <a:rPr lang="en-US" sz="2400" b="1">
                <a:solidFill>
                  <a:schemeClr val="tx2"/>
                </a:solidFill>
              </a:rPr>
              <a:t> Labor</a:t>
            </a:r>
          </a:p>
        </p:txBody>
      </p:sp>
      <p:sp>
        <p:nvSpPr>
          <p:cNvPr id="58381" name="Rectangle 13"/>
          <p:cNvSpPr>
            <a:spLocks noChangeArrowheads="1"/>
          </p:cNvSpPr>
          <p:nvPr/>
        </p:nvSpPr>
        <p:spPr bwMode="auto">
          <a:xfrm>
            <a:off x="533400" y="3752850"/>
            <a:ext cx="1827213" cy="819150"/>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9900FF"/>
                </a:solidFill>
              </a:rPr>
              <a:t>Overhead</a:t>
            </a:r>
            <a:br>
              <a:rPr lang="en-US" sz="2400" b="1">
                <a:solidFill>
                  <a:srgbClr val="9900FF"/>
                </a:solidFill>
              </a:rPr>
            </a:br>
            <a:r>
              <a:rPr lang="en-US" sz="2400" b="1">
                <a:solidFill>
                  <a:srgbClr val="9900FF"/>
                </a:solidFill>
              </a:rPr>
              <a:t> Applied</a:t>
            </a:r>
          </a:p>
        </p:txBody>
      </p:sp>
      <p:sp>
        <p:nvSpPr>
          <p:cNvPr id="58382" name="Rectangle 14"/>
          <p:cNvSpPr>
            <a:spLocks noChangeArrowheads="1"/>
          </p:cNvSpPr>
          <p:nvPr/>
        </p:nvSpPr>
        <p:spPr bwMode="auto">
          <a:xfrm>
            <a:off x="5411788" y="2211388"/>
            <a:ext cx="1444625" cy="1184275"/>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6600"/>
                </a:solidFill>
              </a:rPr>
              <a:t>Cost of</a:t>
            </a:r>
            <a:br>
              <a:rPr lang="en-US" sz="2400" b="1">
                <a:solidFill>
                  <a:srgbClr val="006600"/>
                </a:solidFill>
              </a:rPr>
            </a:br>
            <a:r>
              <a:rPr lang="en-US" sz="2400" b="1">
                <a:solidFill>
                  <a:srgbClr val="006600"/>
                </a:solidFill>
              </a:rPr>
              <a:t>Goods</a:t>
            </a:r>
            <a:br>
              <a:rPr lang="en-US" sz="2400" b="1">
                <a:solidFill>
                  <a:srgbClr val="006600"/>
                </a:solidFill>
              </a:rPr>
            </a:br>
            <a:r>
              <a:rPr lang="en-US" sz="2400" b="1">
                <a:solidFill>
                  <a:srgbClr val="006600"/>
                </a:solidFill>
              </a:rPr>
              <a:t>Mfd. </a:t>
            </a:r>
          </a:p>
        </p:txBody>
      </p:sp>
      <p:sp>
        <p:nvSpPr>
          <p:cNvPr id="58383" name="Rectangle 15"/>
          <p:cNvSpPr>
            <a:spLocks noChangeArrowheads="1"/>
          </p:cNvSpPr>
          <p:nvPr/>
        </p:nvSpPr>
        <p:spPr bwMode="auto">
          <a:xfrm>
            <a:off x="2363788" y="2513013"/>
            <a:ext cx="1444625" cy="1184275"/>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006600"/>
                </a:solidFill>
              </a:rPr>
              <a:t>Cost of</a:t>
            </a:r>
            <a:br>
              <a:rPr lang="en-US" sz="2400" b="1">
                <a:solidFill>
                  <a:srgbClr val="006600"/>
                </a:solidFill>
              </a:rPr>
            </a:br>
            <a:r>
              <a:rPr lang="en-US" sz="2400" b="1">
                <a:solidFill>
                  <a:srgbClr val="006600"/>
                </a:solidFill>
              </a:rPr>
              <a:t>Goods</a:t>
            </a:r>
            <a:br>
              <a:rPr lang="en-US" sz="2400" b="1">
                <a:solidFill>
                  <a:srgbClr val="006600"/>
                </a:solidFill>
              </a:rPr>
            </a:br>
            <a:r>
              <a:rPr lang="en-US" sz="2400" b="1">
                <a:solidFill>
                  <a:srgbClr val="006600"/>
                </a:solidFill>
              </a:rPr>
              <a:t>Mfd. </a:t>
            </a:r>
          </a:p>
        </p:txBody>
      </p:sp>
      <p:grpSp>
        <p:nvGrpSpPr>
          <p:cNvPr id="2" name="Group 16"/>
          <p:cNvGrpSpPr>
            <a:grpSpLocks/>
          </p:cNvGrpSpPr>
          <p:nvPr/>
        </p:nvGrpSpPr>
        <p:grpSpPr bwMode="auto">
          <a:xfrm>
            <a:off x="3201988" y="2211388"/>
            <a:ext cx="5254625" cy="3851275"/>
            <a:chOff x="2017" y="1393"/>
            <a:chExt cx="3310" cy="2426"/>
          </a:xfrm>
        </p:grpSpPr>
        <p:sp>
          <p:nvSpPr>
            <p:cNvPr id="58386" name="Rectangle 17"/>
            <p:cNvSpPr>
              <a:spLocks noChangeArrowheads="1"/>
            </p:cNvSpPr>
            <p:nvPr/>
          </p:nvSpPr>
          <p:spPr bwMode="auto">
            <a:xfrm>
              <a:off x="2017" y="3073"/>
              <a:ext cx="910" cy="74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CC6600"/>
                  </a:solidFill>
                </a:rPr>
                <a:t>Cost of</a:t>
              </a:r>
              <a:br>
                <a:rPr lang="en-US" sz="2400" b="1">
                  <a:solidFill>
                    <a:srgbClr val="CC6600"/>
                  </a:solidFill>
                </a:rPr>
              </a:br>
              <a:r>
                <a:rPr lang="en-US" sz="2400" b="1">
                  <a:solidFill>
                    <a:srgbClr val="CC6600"/>
                  </a:solidFill>
                </a:rPr>
                <a:t>Goods</a:t>
              </a:r>
              <a:br>
                <a:rPr lang="en-US" sz="2400" b="1">
                  <a:solidFill>
                    <a:srgbClr val="CC6600"/>
                  </a:solidFill>
                </a:rPr>
              </a:br>
              <a:r>
                <a:rPr lang="en-US" sz="2400" b="1">
                  <a:solidFill>
                    <a:srgbClr val="CC6600"/>
                  </a:solidFill>
                </a:rPr>
                <a:t>Sold </a:t>
              </a:r>
            </a:p>
          </p:txBody>
        </p:sp>
        <p:sp>
          <p:nvSpPr>
            <p:cNvPr id="58387" name="Rectangle 18"/>
            <p:cNvSpPr>
              <a:spLocks noChangeArrowheads="1"/>
            </p:cNvSpPr>
            <p:nvPr/>
          </p:nvSpPr>
          <p:spPr bwMode="auto">
            <a:xfrm>
              <a:off x="4417" y="1393"/>
              <a:ext cx="910" cy="746"/>
            </a:xfrm>
            <a:prstGeom prst="rect">
              <a:avLst/>
            </a:prstGeom>
            <a:noFill/>
            <a:ln w="12700">
              <a:noFill/>
              <a:miter lim="800000"/>
              <a:headEnd/>
              <a:tailEnd/>
            </a:ln>
          </p:spPr>
          <p:txBody>
            <a:bodyPr lIns="90488" tIns="44450" rIns="90488" bIns="44450">
              <a:spAutoFit/>
            </a:bodyPr>
            <a:lstStyle/>
            <a:p>
              <a:pPr algn="ctr" eaLnBrk="1" hangingPunct="1">
                <a:spcBef>
                  <a:spcPct val="50000"/>
                </a:spcBef>
                <a:buSzPct val="60000"/>
                <a:buFont typeface="Wingdings" pitchFamily="2" charset="2"/>
                <a:buChar char="l"/>
              </a:pPr>
              <a:r>
                <a:rPr lang="en-US" sz="2400" b="1">
                  <a:solidFill>
                    <a:srgbClr val="CC6600"/>
                  </a:solidFill>
                </a:rPr>
                <a:t>Cost of</a:t>
              </a:r>
              <a:br>
                <a:rPr lang="en-US" sz="2400" b="1">
                  <a:solidFill>
                    <a:srgbClr val="CC6600"/>
                  </a:solidFill>
                </a:rPr>
              </a:br>
              <a:r>
                <a:rPr lang="en-US" sz="2400" b="1">
                  <a:solidFill>
                    <a:srgbClr val="CC6600"/>
                  </a:solidFill>
                </a:rPr>
                <a:t>Goods</a:t>
              </a:r>
              <a:br>
                <a:rPr lang="en-US" sz="2400" b="1">
                  <a:solidFill>
                    <a:srgbClr val="CC6600"/>
                  </a:solidFill>
                </a:rPr>
              </a:br>
              <a:r>
                <a:rPr lang="en-US" sz="2400" b="1">
                  <a:solidFill>
                    <a:srgbClr val="CC6600"/>
                  </a:solidFill>
                </a:rPr>
                <a:t>Sold </a:t>
              </a:r>
            </a:p>
          </p:txBody>
        </p:sp>
        <p:cxnSp>
          <p:nvCxnSpPr>
            <p:cNvPr id="393235" name="AutoShape 19"/>
            <p:cNvCxnSpPr>
              <a:cxnSpLocks noChangeShapeType="1"/>
              <a:stCxn id="58387" idx="2"/>
              <a:endCxn id="58386" idx="1"/>
            </p:cNvCxnSpPr>
            <p:nvPr/>
          </p:nvCxnSpPr>
          <p:spPr bwMode="auto">
            <a:xfrm rot="5400000">
              <a:off x="2791" y="1365"/>
              <a:ext cx="1307" cy="2855"/>
            </a:xfrm>
            <a:prstGeom prst="bentConnector4">
              <a:avLst>
                <a:gd name="adj1" fmla="val 32134"/>
                <a:gd name="adj2" fmla="val 111694"/>
              </a:avLst>
            </a:prstGeom>
            <a:noFill/>
            <a:ln w="57150">
              <a:solidFill>
                <a:schemeClr val="hlink"/>
              </a:solidFill>
              <a:miter lim="800000"/>
              <a:headEnd/>
              <a:tailEnd type="triangle" w="med" len="med"/>
            </a:ln>
            <a:effectLst>
              <a:outerShdw dist="35921" dir="2700000" algn="ctr" rotWithShape="0">
                <a:schemeClr val="bg2">
                  <a:alpha val="50000"/>
                </a:schemeClr>
              </a:outerShdw>
            </a:effectLst>
          </p:spPr>
        </p:cxnSp>
      </p:grpSp>
      <p:sp>
        <p:nvSpPr>
          <p:cNvPr id="58385" name="Rectangle 20"/>
          <p:cNvSpPr>
            <a:spLocks noGrp="1" noChangeArrowheads="1"/>
          </p:cNvSpPr>
          <p:nvPr>
            <p:ph type="title"/>
          </p:nvPr>
        </p:nvSpPr>
        <p:spPr/>
        <p:txBody>
          <a:bodyPr/>
          <a:lstStyle/>
          <a:p>
            <a:pPr eaLnBrk="1" hangingPunct="1"/>
            <a:r>
              <a:rPr lang="en-US" smtClean="0"/>
              <a:t>Transferring Units Sold</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5266" name="Object 2"/>
          <p:cNvGraphicFramePr>
            <a:graphicFrameLocks/>
          </p:cNvGraphicFramePr>
          <p:nvPr/>
        </p:nvGraphicFramePr>
        <p:xfrm>
          <a:off x="304800" y="2514600"/>
          <a:ext cx="8572500" cy="2924175"/>
        </p:xfrm>
        <a:graphic>
          <a:graphicData uri="http://schemas.openxmlformats.org/presentationml/2006/ole">
            <p:oleObj spid="_x0000_s21506" name="Worksheet" r:id="rId4" imgW="4743330" imgH="1704946" progId="Excel.Sheet.8">
              <p:embed/>
            </p:oleObj>
          </a:graphicData>
        </a:graphic>
      </p:graphicFrame>
      <p:sp>
        <p:nvSpPr>
          <p:cNvPr id="21507" name="Rectangle 3"/>
          <p:cNvSpPr>
            <a:spLocks noGrp="1" noChangeArrowheads="1"/>
          </p:cNvSpPr>
          <p:nvPr>
            <p:ph type="title"/>
          </p:nvPr>
        </p:nvSpPr>
        <p:spPr/>
        <p:txBody>
          <a:bodyPr/>
          <a:lstStyle/>
          <a:p>
            <a:pPr eaLnBrk="1" hangingPunct="1"/>
            <a:r>
              <a:rPr lang="en-US" smtClean="0"/>
              <a:t>Transferring Units Sold</a:t>
            </a:r>
          </a:p>
        </p:txBody>
      </p:sp>
      <p:sp>
        <p:nvSpPr>
          <p:cNvPr id="21508" name="Rectangle 4"/>
          <p:cNvSpPr>
            <a:spLocks noGrp="1" noChangeArrowheads="1"/>
          </p:cNvSpPr>
          <p:nvPr>
            <p:ph type="body" idx="1"/>
          </p:nvPr>
        </p:nvSpPr>
        <p:spPr/>
        <p:txBody>
          <a:bodyPr/>
          <a:lstStyle/>
          <a:p>
            <a:pPr algn="ctr" eaLnBrk="1" hangingPunct="1">
              <a:buFont typeface="Times" pitchFamily="34" charset="0"/>
              <a:buNone/>
            </a:pPr>
            <a:r>
              <a:rPr lang="en-US" smtClean="0"/>
              <a:t>    When finished goods are sold, two entries are required:  (1) to record the sale, and (2) to record COGS and reduce Finished Goods.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395266"/>
                                        </p:tgtEl>
                                        <p:attrNameLst>
                                          <p:attrName>style.visibility</p:attrName>
                                        </p:attrNameLst>
                                      </p:cBhvr>
                                      <p:to>
                                        <p:strVal val="visible"/>
                                      </p:to>
                                    </p:set>
                                    <p:anim calcmode="lin" valueType="num">
                                      <p:cBhvr>
                                        <p:cTn id="7" dur="500" fill="hold"/>
                                        <p:tgtEl>
                                          <p:spTgt spid="395266"/>
                                        </p:tgtEl>
                                        <p:attrNameLst>
                                          <p:attrName>ppt_w</p:attrName>
                                        </p:attrNameLst>
                                      </p:cBhvr>
                                      <p:tavLst>
                                        <p:tav tm="0">
                                          <p:val>
                                            <p:fltVal val="0"/>
                                          </p:val>
                                        </p:tav>
                                        <p:tav tm="100000">
                                          <p:val>
                                            <p:strVal val="#ppt_w"/>
                                          </p:val>
                                        </p:tav>
                                      </p:tavLst>
                                    </p:anim>
                                    <p:anim calcmode="lin" valueType="num">
                                      <p:cBhvr>
                                        <p:cTn id="8" dur="500" fill="hold"/>
                                        <p:tgtEl>
                                          <p:spTgt spid="3952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Schedule of Cost of Goods Manufactured</a:t>
            </a:r>
          </a:p>
        </p:txBody>
      </p:sp>
      <p:sp>
        <p:nvSpPr>
          <p:cNvPr id="59395" name="Rectangle 3"/>
          <p:cNvSpPr>
            <a:spLocks noChangeArrowheads="1"/>
          </p:cNvSpPr>
          <p:nvPr/>
        </p:nvSpPr>
        <p:spPr bwMode="auto">
          <a:xfrm>
            <a:off x="228600" y="1524000"/>
            <a:ext cx="5257800" cy="2209800"/>
          </a:xfrm>
          <a:prstGeom prst="rect">
            <a:avLst/>
          </a:prstGeom>
          <a:solidFill>
            <a:schemeClr val="hlink"/>
          </a:solidFill>
          <a:ln w="9525">
            <a:noFill/>
            <a:miter lim="800000"/>
            <a:headEnd/>
            <a:tailEnd/>
          </a:ln>
        </p:spPr>
        <p:txBody>
          <a:bodyPr anchor="ctr"/>
          <a:lstStyle/>
          <a:p>
            <a:pPr algn="ctr"/>
            <a:r>
              <a:rPr lang="en-US" sz="2500" b="1">
                <a:solidFill>
                  <a:srgbClr val="FFFFEF"/>
                </a:solidFill>
              </a:rPr>
              <a:t>Calculates the cost of raw material, direct labor and manufacturing overhead used in production.</a:t>
            </a:r>
          </a:p>
        </p:txBody>
      </p:sp>
      <p:sp>
        <p:nvSpPr>
          <p:cNvPr id="59396" name="Rectangle 4"/>
          <p:cNvSpPr>
            <a:spLocks noChangeArrowheads="1"/>
          </p:cNvSpPr>
          <p:nvPr/>
        </p:nvSpPr>
        <p:spPr bwMode="auto">
          <a:xfrm>
            <a:off x="228600" y="4191000"/>
            <a:ext cx="5257800" cy="2209800"/>
          </a:xfrm>
          <a:prstGeom prst="rect">
            <a:avLst/>
          </a:prstGeom>
          <a:solidFill>
            <a:schemeClr val="accent1"/>
          </a:solidFill>
          <a:ln w="9525">
            <a:noFill/>
            <a:miter lim="800000"/>
            <a:headEnd/>
            <a:tailEnd/>
          </a:ln>
        </p:spPr>
        <p:txBody>
          <a:bodyPr anchor="ctr"/>
          <a:lstStyle/>
          <a:p>
            <a:pPr algn="ctr"/>
            <a:r>
              <a:rPr lang="en-US" sz="2500" b="1">
                <a:solidFill>
                  <a:srgbClr val="FFFFEF"/>
                </a:solidFill>
              </a:rPr>
              <a:t>Calculates the manufacturing costs associated with goods that were finished during the period.</a:t>
            </a:r>
          </a:p>
        </p:txBody>
      </p:sp>
      <p:pic>
        <p:nvPicPr>
          <p:cNvPr id="59397" name="Picture 5" descr="PE00079_"/>
          <p:cNvPicPr>
            <a:picLocks noChangeAspect="1" noChangeArrowheads="1"/>
          </p:cNvPicPr>
          <p:nvPr/>
        </p:nvPicPr>
        <p:blipFill>
          <a:blip r:embed="rId3"/>
          <a:srcRect/>
          <a:stretch>
            <a:fillRect/>
          </a:stretch>
        </p:blipFill>
        <p:spPr bwMode="auto">
          <a:xfrm>
            <a:off x="5715000" y="2590800"/>
            <a:ext cx="3200400" cy="2792413"/>
          </a:xfrm>
          <a:prstGeom prst="rect">
            <a:avLst/>
          </a:prstGeom>
          <a:noFill/>
          <a:ln w="9525">
            <a:noFill/>
            <a:miter lim="800000"/>
            <a:headEnd/>
            <a:tailEnd/>
          </a:ln>
        </p:spPr>
      </p:pic>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9"/>
          <p:cNvGraphicFramePr>
            <a:graphicFrameLocks/>
          </p:cNvGraphicFramePr>
          <p:nvPr/>
        </p:nvGraphicFramePr>
        <p:xfrm>
          <a:off x="0" y="996950"/>
          <a:ext cx="9129713" cy="5418138"/>
        </p:xfrm>
        <a:graphic>
          <a:graphicData uri="http://schemas.openxmlformats.org/presentationml/2006/ole">
            <p:oleObj spid="_x0000_s22530" name="Worksheet" r:id="rId4" imgW="5153021" imgH="3085959" progId="Excel.Sheet.8">
              <p:embed/>
            </p:oleObj>
          </a:graphicData>
        </a:graphic>
      </p:graphicFrame>
      <p:sp>
        <p:nvSpPr>
          <p:cNvPr id="339971" name="Rectangle 3"/>
          <p:cNvSpPr>
            <a:spLocks noChangeArrowheads="1"/>
          </p:cNvSpPr>
          <p:nvPr/>
        </p:nvSpPr>
        <p:spPr bwMode="auto">
          <a:xfrm>
            <a:off x="3581400" y="4965700"/>
            <a:ext cx="5445125" cy="1587500"/>
          </a:xfrm>
          <a:prstGeom prst="rect">
            <a:avLst/>
          </a:prstGeom>
          <a:solidFill>
            <a:schemeClr val="folHlink"/>
          </a:solidFill>
          <a:ln w="38099" cmpd="dbl">
            <a:solidFill>
              <a:schemeClr val="accent2"/>
            </a:solidFill>
            <a:miter lim="800000"/>
            <a:headEnd/>
            <a:tailEnd/>
          </a:ln>
          <a:effectLst>
            <a:outerShdw dist="107763" dir="2700000" algn="ctr" rotWithShape="0">
              <a:srgbClr val="000000"/>
            </a:outerShdw>
          </a:effectLst>
        </p:spPr>
        <p:txBody>
          <a:bodyPr lIns="90488" tIns="44450" rIns="90488" bIns="44450">
            <a:spAutoFit/>
          </a:bodyPr>
          <a:lstStyle/>
          <a:p>
            <a:pPr algn="ctr">
              <a:spcBef>
                <a:spcPct val="50000"/>
              </a:spcBef>
              <a:defRPr/>
            </a:pPr>
            <a:r>
              <a:rPr lang="en-US" sz="2400" b="1"/>
              <a:t>As items are removed from raw materials inventory and placed into the production process, they are</a:t>
            </a:r>
            <a:br>
              <a:rPr lang="en-US" sz="2400" b="1"/>
            </a:br>
            <a:r>
              <a:rPr lang="en-US" sz="2400" b="1"/>
              <a:t>called direct materials. </a:t>
            </a:r>
          </a:p>
        </p:txBody>
      </p:sp>
      <p:sp>
        <p:nvSpPr>
          <p:cNvPr id="22532" name="Rectangle 4"/>
          <p:cNvSpPr>
            <a:spLocks noGrp="1" noChangeArrowheads="1"/>
          </p:cNvSpPr>
          <p:nvPr>
            <p:ph type="title"/>
          </p:nvPr>
        </p:nvSpPr>
        <p:spPr>
          <a:noFill/>
        </p:spPr>
        <p:txBody>
          <a:bodyPr lIns="90488" tIns="44450" rIns="90488" bIns="44450"/>
          <a:lstStyle/>
          <a:p>
            <a:pPr eaLnBrk="1" hangingPunct="1"/>
            <a:r>
              <a:rPr lang="en-US" smtClean="0"/>
              <a:t>Product Cost Flows</a:t>
            </a:r>
          </a:p>
        </p:txBody>
      </p:sp>
      <p:cxnSp>
        <p:nvCxnSpPr>
          <p:cNvPr id="22533" name="Straight Connector 16"/>
          <p:cNvCxnSpPr>
            <a:cxnSpLocks noChangeShapeType="1"/>
          </p:cNvCxnSpPr>
          <p:nvPr/>
        </p:nvCxnSpPr>
        <p:spPr bwMode="auto">
          <a:xfrm rot="5400000">
            <a:off x="1600201" y="4037012"/>
            <a:ext cx="3810000" cy="3175"/>
          </a:xfrm>
          <a:prstGeom prst="line">
            <a:avLst/>
          </a:prstGeom>
          <a:noFill/>
          <a:ln w="9525" algn="ctr">
            <a:solidFill>
              <a:schemeClr val="tx1"/>
            </a:solidFill>
            <a:round/>
            <a:headEnd/>
            <a:tailEnd/>
          </a:ln>
        </p:spPr>
      </p:cxnSp>
      <p:cxnSp>
        <p:nvCxnSpPr>
          <p:cNvPr id="22534" name="Straight Arrow Connector 18"/>
          <p:cNvCxnSpPr>
            <a:cxnSpLocks noChangeShapeType="1"/>
          </p:cNvCxnSpPr>
          <p:nvPr/>
        </p:nvCxnSpPr>
        <p:spPr bwMode="auto">
          <a:xfrm>
            <a:off x="3505200" y="2132013"/>
            <a:ext cx="228600" cy="1587"/>
          </a:xfrm>
          <a:prstGeom prst="straightConnector1">
            <a:avLst/>
          </a:prstGeom>
          <a:noFill/>
          <a:ln w="9525" algn="ctr">
            <a:solidFill>
              <a:schemeClr val="tx1"/>
            </a:solidFill>
            <a:round/>
            <a:headEnd/>
            <a:tailEnd type="arrow" w="med" len="med"/>
          </a:ln>
        </p:spPr>
      </p:cxnSp>
      <p:cxnSp>
        <p:nvCxnSpPr>
          <p:cNvPr id="22535" name="Straight Connector 21"/>
          <p:cNvCxnSpPr>
            <a:cxnSpLocks noChangeShapeType="1"/>
          </p:cNvCxnSpPr>
          <p:nvPr/>
        </p:nvCxnSpPr>
        <p:spPr bwMode="auto">
          <a:xfrm>
            <a:off x="2667000" y="5943600"/>
            <a:ext cx="838200" cy="1588"/>
          </a:xfrm>
          <a:prstGeom prst="line">
            <a:avLst/>
          </a:prstGeom>
          <a:noFill/>
          <a:ln w="9525" algn="ctr">
            <a:solidFill>
              <a:schemeClr val="tx1"/>
            </a:solidFill>
            <a:round/>
            <a:headEnd/>
            <a:tailEnd/>
          </a:ln>
        </p:spPr>
      </p:cxn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39971"/>
                                        </p:tgtEl>
                                        <p:attrNameLst>
                                          <p:attrName>style.visibility</p:attrName>
                                        </p:attrNameLst>
                                      </p:cBhvr>
                                      <p:to>
                                        <p:strVal val="visible"/>
                                      </p:to>
                                    </p:set>
                                    <p:animEffect transition="in" filter="dissolve">
                                      <p:cBhvr>
                                        <p:cTn id="7" dur="500"/>
                                        <p:tgtEl>
                                          <p:spTgt spid="339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1024"/>
          <p:cNvGraphicFramePr>
            <a:graphicFrameLocks/>
          </p:cNvGraphicFramePr>
          <p:nvPr/>
        </p:nvGraphicFramePr>
        <p:xfrm>
          <a:off x="0" y="1600200"/>
          <a:ext cx="9144000" cy="4216400"/>
        </p:xfrm>
        <a:graphic>
          <a:graphicData uri="http://schemas.openxmlformats.org/presentationml/2006/ole">
            <p:oleObj spid="_x0000_s23554" name="Worksheet" r:id="rId4" imgW="5153362" imgH="2581629" progId="Excel.Sheet.8">
              <p:embed/>
            </p:oleObj>
          </a:graphicData>
        </a:graphic>
      </p:graphicFrame>
      <p:grpSp>
        <p:nvGrpSpPr>
          <p:cNvPr id="2" name="Group 3"/>
          <p:cNvGrpSpPr>
            <a:grpSpLocks/>
          </p:cNvGrpSpPr>
          <p:nvPr/>
        </p:nvGrpSpPr>
        <p:grpSpPr bwMode="auto">
          <a:xfrm>
            <a:off x="5651500" y="2133600"/>
            <a:ext cx="3205163" cy="2682875"/>
            <a:chOff x="3560" y="1333"/>
            <a:chExt cx="2019" cy="1690"/>
          </a:xfrm>
        </p:grpSpPr>
        <p:sp>
          <p:nvSpPr>
            <p:cNvPr id="23557" name="Line 4"/>
            <p:cNvSpPr>
              <a:spLocks noChangeShapeType="1"/>
            </p:cNvSpPr>
            <p:nvPr/>
          </p:nvSpPr>
          <p:spPr bwMode="auto">
            <a:xfrm>
              <a:off x="3560" y="1955"/>
              <a:ext cx="416" cy="0"/>
            </a:xfrm>
            <a:prstGeom prst="line">
              <a:avLst/>
            </a:prstGeom>
            <a:noFill/>
            <a:ln w="38100">
              <a:solidFill>
                <a:srgbClr val="808080"/>
              </a:solidFill>
              <a:round/>
              <a:headEnd type="triangle" w="med" len="med"/>
              <a:tailEnd/>
            </a:ln>
          </p:spPr>
          <p:txBody>
            <a:bodyPr wrap="none" anchor="ctr"/>
            <a:lstStyle/>
            <a:p>
              <a:endParaRPr lang="en-US"/>
            </a:p>
          </p:txBody>
        </p:sp>
        <p:sp>
          <p:nvSpPr>
            <p:cNvPr id="342021" name="Rectangle 5"/>
            <p:cNvSpPr>
              <a:spLocks noChangeArrowheads="1"/>
            </p:cNvSpPr>
            <p:nvPr/>
          </p:nvSpPr>
          <p:spPr bwMode="auto">
            <a:xfrm>
              <a:off x="3973" y="1333"/>
              <a:ext cx="1606" cy="1690"/>
            </a:xfrm>
            <a:prstGeom prst="rect">
              <a:avLst/>
            </a:prstGeom>
            <a:solidFill>
              <a:schemeClr val="folHlink"/>
            </a:solidFill>
            <a:ln w="38099" cmpd="dbl">
              <a:solidFill>
                <a:schemeClr val="accent2"/>
              </a:solidFill>
              <a:miter lim="800000"/>
              <a:headEnd/>
              <a:tailEnd/>
            </a:ln>
            <a:effectLst>
              <a:outerShdw dist="107763" dir="2700000" algn="ctr" rotWithShape="0">
                <a:srgbClr val="000000"/>
              </a:outerShdw>
            </a:effectLst>
          </p:spPr>
          <p:txBody>
            <a:bodyPr lIns="90488" tIns="44450" rIns="90488" bIns="44450">
              <a:spAutoFit/>
            </a:bodyPr>
            <a:lstStyle/>
            <a:p>
              <a:pPr algn="ctr">
                <a:spcBef>
                  <a:spcPct val="50000"/>
                </a:spcBef>
                <a:defRPr/>
              </a:pPr>
              <a:r>
                <a:rPr lang="en-US" sz="2400" b="1"/>
                <a:t>Conversion costs are costs incurred to convert the direct material into a finished product.</a:t>
              </a:r>
            </a:p>
          </p:txBody>
        </p:sp>
      </p:grpSp>
      <p:sp>
        <p:nvSpPr>
          <p:cNvPr id="23556" name="Rectangle 6"/>
          <p:cNvSpPr>
            <a:spLocks noGrp="1" noChangeArrowheads="1"/>
          </p:cNvSpPr>
          <p:nvPr>
            <p:ph type="title"/>
          </p:nvPr>
        </p:nvSpPr>
        <p:spPr>
          <a:noFill/>
        </p:spPr>
        <p:txBody>
          <a:bodyPr lIns="90488" tIns="44450" rIns="90488" bIns="44450"/>
          <a:lstStyle/>
          <a:p>
            <a:pPr eaLnBrk="1" hangingPunct="1"/>
            <a:r>
              <a:rPr lang="en-US" smtClean="0"/>
              <a:t>Product Cost Flows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7"/>
          <p:cNvGraphicFramePr>
            <a:graphicFrameLocks/>
          </p:cNvGraphicFramePr>
          <p:nvPr/>
        </p:nvGraphicFramePr>
        <p:xfrm>
          <a:off x="0" y="1600200"/>
          <a:ext cx="9144000" cy="4216400"/>
        </p:xfrm>
        <a:graphic>
          <a:graphicData uri="http://schemas.openxmlformats.org/presentationml/2006/ole">
            <p:oleObj spid="_x0000_s24578" name="Worksheet" r:id="rId4" imgW="5153362" imgH="2581629" progId="Excel.Sheet.8">
              <p:embed/>
            </p:oleObj>
          </a:graphicData>
        </a:graphic>
      </p:graphicFrame>
      <p:sp>
        <p:nvSpPr>
          <p:cNvPr id="24579" name="Rectangle 3"/>
          <p:cNvSpPr>
            <a:spLocks noGrp="1" noChangeArrowheads="1"/>
          </p:cNvSpPr>
          <p:nvPr>
            <p:ph type="title"/>
          </p:nvPr>
        </p:nvSpPr>
        <p:spPr>
          <a:noFill/>
        </p:spPr>
        <p:txBody>
          <a:bodyPr lIns="90488" tIns="44450" rIns="90488" bIns="44450"/>
          <a:lstStyle/>
          <a:p>
            <a:pPr eaLnBrk="1" hangingPunct="1"/>
            <a:r>
              <a:rPr lang="en-US" smtClean="0"/>
              <a:t>Product Cost Flows</a:t>
            </a:r>
          </a:p>
        </p:txBody>
      </p:sp>
      <p:sp>
        <p:nvSpPr>
          <p:cNvPr id="24580" name="Line 4"/>
          <p:cNvSpPr>
            <a:spLocks noChangeShapeType="1"/>
          </p:cNvSpPr>
          <p:nvPr/>
        </p:nvSpPr>
        <p:spPr bwMode="auto">
          <a:xfrm flipV="1">
            <a:off x="5715000" y="3276600"/>
            <a:ext cx="736600" cy="381000"/>
          </a:xfrm>
          <a:prstGeom prst="line">
            <a:avLst/>
          </a:prstGeom>
          <a:noFill/>
          <a:ln w="25400">
            <a:solidFill>
              <a:srgbClr val="808080"/>
            </a:solidFill>
            <a:round/>
            <a:headEnd/>
            <a:tailEnd type="triangle" w="med" len="med"/>
          </a:ln>
        </p:spPr>
        <p:txBody>
          <a:bodyPr wrap="none" anchor="ctr"/>
          <a:lstStyle/>
          <a:p>
            <a:endParaRPr lang="en-US"/>
          </a:p>
        </p:txBody>
      </p:sp>
      <p:sp>
        <p:nvSpPr>
          <p:cNvPr id="344069" name="Rectangle 5"/>
          <p:cNvSpPr>
            <a:spLocks noChangeArrowheads="1"/>
          </p:cNvSpPr>
          <p:nvPr/>
        </p:nvSpPr>
        <p:spPr bwMode="auto">
          <a:xfrm>
            <a:off x="3200400" y="4495800"/>
            <a:ext cx="5673725" cy="1587500"/>
          </a:xfrm>
          <a:prstGeom prst="rect">
            <a:avLst/>
          </a:prstGeom>
          <a:solidFill>
            <a:schemeClr val="folHlink"/>
          </a:solidFill>
          <a:ln w="38100" cmpd="dbl">
            <a:solidFill>
              <a:schemeClr val="accent2"/>
            </a:solidFill>
            <a:miter lim="800000"/>
            <a:headEnd/>
            <a:tailEnd/>
          </a:ln>
          <a:effectLst>
            <a:outerShdw dist="107763" dir="2700000" algn="ctr" rotWithShape="0">
              <a:srgbClr val="000000"/>
            </a:outerShdw>
          </a:effectLst>
        </p:spPr>
        <p:txBody>
          <a:bodyPr lIns="90488" tIns="44450" rIns="90488" bIns="44450">
            <a:spAutoFit/>
          </a:bodyPr>
          <a:lstStyle/>
          <a:p>
            <a:pPr algn="ctr">
              <a:spcBef>
                <a:spcPct val="50000"/>
              </a:spcBef>
              <a:defRPr/>
            </a:pPr>
            <a:r>
              <a:rPr lang="en-US" sz="2400" b="1"/>
              <a:t>All manufacturing costs incurred during the period are added to the beginning balance of work in process. </a:t>
            </a: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44069"/>
                                        </p:tgtEl>
                                        <p:attrNameLst>
                                          <p:attrName>style.visibility</p:attrName>
                                        </p:attrNameLst>
                                      </p:cBhvr>
                                      <p:to>
                                        <p:strVal val="visible"/>
                                      </p:to>
                                    </p:set>
                                    <p:animEffect transition="in" filter="dissolve">
                                      <p:cBhvr>
                                        <p:cTn id="7" dur="500"/>
                                        <p:tgtEl>
                                          <p:spTgt spid="344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1024"/>
          <p:cNvGraphicFramePr>
            <a:graphicFrameLocks/>
          </p:cNvGraphicFramePr>
          <p:nvPr/>
        </p:nvGraphicFramePr>
        <p:xfrm>
          <a:off x="0" y="1600200"/>
          <a:ext cx="9144000" cy="4216400"/>
        </p:xfrm>
        <a:graphic>
          <a:graphicData uri="http://schemas.openxmlformats.org/presentationml/2006/ole">
            <p:oleObj spid="_x0000_s25602" name="Worksheet" r:id="rId4" imgW="5153362" imgH="2581629" progId="Excel.Sheet.8">
              <p:embed/>
            </p:oleObj>
          </a:graphicData>
        </a:graphic>
      </p:graphicFrame>
      <p:sp>
        <p:nvSpPr>
          <p:cNvPr id="25603" name="Rectangle 3"/>
          <p:cNvSpPr>
            <a:spLocks noGrp="1" noChangeArrowheads="1"/>
          </p:cNvSpPr>
          <p:nvPr>
            <p:ph type="title"/>
          </p:nvPr>
        </p:nvSpPr>
        <p:spPr>
          <a:noFill/>
        </p:spPr>
        <p:txBody>
          <a:bodyPr lIns="90488" tIns="44450" rIns="90488" bIns="44450"/>
          <a:lstStyle/>
          <a:p>
            <a:pPr eaLnBrk="1" hangingPunct="1"/>
            <a:r>
              <a:rPr lang="en-US" smtClean="0"/>
              <a:t>Product Cost Flows</a:t>
            </a:r>
          </a:p>
        </p:txBody>
      </p:sp>
      <p:sp>
        <p:nvSpPr>
          <p:cNvPr id="346116" name="Rectangle 4"/>
          <p:cNvSpPr>
            <a:spLocks noChangeArrowheads="1"/>
          </p:cNvSpPr>
          <p:nvPr/>
        </p:nvSpPr>
        <p:spPr bwMode="auto">
          <a:xfrm>
            <a:off x="87313" y="4630738"/>
            <a:ext cx="5768975" cy="1587500"/>
          </a:xfrm>
          <a:prstGeom prst="rect">
            <a:avLst/>
          </a:prstGeom>
          <a:solidFill>
            <a:schemeClr val="folHlink"/>
          </a:solidFill>
          <a:ln w="38099" cmpd="dbl">
            <a:solidFill>
              <a:schemeClr val="accent2"/>
            </a:solidFill>
            <a:miter lim="800000"/>
            <a:headEnd/>
            <a:tailEnd/>
          </a:ln>
          <a:effectLst>
            <a:outerShdw dist="107763" dir="2700000" algn="ctr" rotWithShape="0">
              <a:srgbClr val="000000"/>
            </a:outerShdw>
          </a:effectLst>
        </p:spPr>
        <p:txBody>
          <a:bodyPr lIns="90488" tIns="44450" rIns="90488" bIns="44450">
            <a:spAutoFit/>
          </a:bodyPr>
          <a:lstStyle/>
          <a:p>
            <a:pPr algn="ctr">
              <a:spcBef>
                <a:spcPct val="50000"/>
              </a:spcBef>
              <a:defRPr/>
            </a:pPr>
            <a:r>
              <a:rPr lang="en-US" sz="2400" b="1"/>
              <a:t>Costs associated with the goods that are completed during the period are transferred to finished goods inventory.</a:t>
            </a:r>
          </a:p>
        </p:txBody>
      </p:sp>
      <p:sp>
        <p:nvSpPr>
          <p:cNvPr id="346117" name="Freeform 5"/>
          <p:cNvSpPr>
            <a:spLocks/>
          </p:cNvSpPr>
          <p:nvPr/>
        </p:nvSpPr>
        <p:spPr bwMode="auto">
          <a:xfrm>
            <a:off x="5657850" y="5867400"/>
            <a:ext cx="3321050" cy="611188"/>
          </a:xfrm>
          <a:custGeom>
            <a:avLst/>
            <a:gdLst>
              <a:gd name="T0" fmla="*/ 2147483647 w 2092"/>
              <a:gd name="T1" fmla="*/ 2147483647 h 668"/>
              <a:gd name="T2" fmla="*/ 2147483647 w 2092"/>
              <a:gd name="T3" fmla="*/ 2147483647 h 668"/>
              <a:gd name="T4" fmla="*/ 2147483647 w 2092"/>
              <a:gd name="T5" fmla="*/ 2147483647 h 668"/>
              <a:gd name="T6" fmla="*/ 2147483647 w 2092"/>
              <a:gd name="T7" fmla="*/ 2147483647 h 668"/>
              <a:gd name="T8" fmla="*/ 2147483647 w 2092"/>
              <a:gd name="T9" fmla="*/ 2147483647 h 668"/>
              <a:gd name="T10" fmla="*/ 2147483647 w 2092"/>
              <a:gd name="T11" fmla="*/ 2147483647 h 668"/>
              <a:gd name="T12" fmla="*/ 2147483647 w 2092"/>
              <a:gd name="T13" fmla="*/ 2147483647 h 668"/>
              <a:gd name="T14" fmla="*/ 2147483647 w 2092"/>
              <a:gd name="T15" fmla="*/ 2147483647 h 668"/>
              <a:gd name="T16" fmla="*/ 2147483647 w 2092"/>
              <a:gd name="T17" fmla="*/ 2147483647 h 668"/>
              <a:gd name="T18" fmla="*/ 2147483647 w 2092"/>
              <a:gd name="T19" fmla="*/ 2147483647 h 668"/>
              <a:gd name="T20" fmla="*/ 2147483647 w 2092"/>
              <a:gd name="T21" fmla="*/ 2147483647 h 668"/>
              <a:gd name="T22" fmla="*/ 2147483647 w 2092"/>
              <a:gd name="T23" fmla="*/ 2147483647 h 668"/>
              <a:gd name="T24" fmla="*/ 2147483647 w 2092"/>
              <a:gd name="T25" fmla="*/ 2147483647 h 668"/>
              <a:gd name="T26" fmla="*/ 2147483647 w 2092"/>
              <a:gd name="T27" fmla="*/ 2147483647 h 668"/>
              <a:gd name="T28" fmla="*/ 2147483647 w 2092"/>
              <a:gd name="T29" fmla="*/ 2147483647 h 668"/>
              <a:gd name="T30" fmla="*/ 2147483647 w 2092"/>
              <a:gd name="T31" fmla="*/ 2147483647 h 668"/>
              <a:gd name="T32" fmla="*/ 2147483647 w 2092"/>
              <a:gd name="T33" fmla="*/ 2147483647 h 668"/>
              <a:gd name="T34" fmla="*/ 2147483647 w 2092"/>
              <a:gd name="T35" fmla="*/ 2147483647 h 668"/>
              <a:gd name="T36" fmla="*/ 2147483647 w 2092"/>
              <a:gd name="T37" fmla="*/ 2147483647 h 668"/>
              <a:gd name="T38" fmla="*/ 2147483647 w 2092"/>
              <a:gd name="T39" fmla="*/ 0 h 668"/>
              <a:gd name="T40" fmla="*/ 2147483647 w 2092"/>
              <a:gd name="T41" fmla="*/ 2147483647 h 668"/>
              <a:gd name="T42" fmla="*/ 2147483647 w 2092"/>
              <a:gd name="T43" fmla="*/ 2147483647 h 668"/>
              <a:gd name="T44" fmla="*/ 2147483647 w 2092"/>
              <a:gd name="T45" fmla="*/ 2147483647 h 668"/>
              <a:gd name="T46" fmla="*/ 0 w 2092"/>
              <a:gd name="T47" fmla="*/ 2147483647 h 668"/>
              <a:gd name="T48" fmla="*/ 0 w 2092"/>
              <a:gd name="T49" fmla="*/ 2147483647 h 668"/>
              <a:gd name="T50" fmla="*/ 0 w 2092"/>
              <a:gd name="T51" fmla="*/ 2147483647 h 668"/>
              <a:gd name="T52" fmla="*/ 2147483647 w 2092"/>
              <a:gd name="T53" fmla="*/ 2147483647 h 668"/>
              <a:gd name="T54" fmla="*/ 2147483647 w 2092"/>
              <a:gd name="T55" fmla="*/ 2147483647 h 668"/>
              <a:gd name="T56" fmla="*/ 2147483647 w 2092"/>
              <a:gd name="T57" fmla="*/ 2147483647 h 668"/>
              <a:gd name="T58" fmla="*/ 2147483647 w 2092"/>
              <a:gd name="T59" fmla="*/ 2147483647 h 668"/>
              <a:gd name="T60" fmla="*/ 2147483647 w 2092"/>
              <a:gd name="T61" fmla="*/ 2147483647 h 668"/>
              <a:gd name="T62" fmla="*/ 2147483647 w 2092"/>
              <a:gd name="T63" fmla="*/ 2147483647 h 668"/>
              <a:gd name="T64" fmla="*/ 2147483647 w 2092"/>
              <a:gd name="T65" fmla="*/ 2147483647 h 668"/>
              <a:gd name="T66" fmla="*/ 2147483647 w 2092"/>
              <a:gd name="T67" fmla="*/ 2147483647 h 668"/>
              <a:gd name="T68" fmla="*/ 2147483647 w 2092"/>
              <a:gd name="T69" fmla="*/ 2147483647 h 668"/>
              <a:gd name="T70" fmla="*/ 2147483647 w 2092"/>
              <a:gd name="T71" fmla="*/ 2147483647 h 668"/>
              <a:gd name="T72" fmla="*/ 2147483647 w 2092"/>
              <a:gd name="T73" fmla="*/ 2147483647 h 668"/>
              <a:gd name="T74" fmla="*/ 2147483647 w 2092"/>
              <a:gd name="T75" fmla="*/ 2147483647 h 668"/>
              <a:gd name="T76" fmla="*/ 2147483647 w 2092"/>
              <a:gd name="T77" fmla="*/ 2147483647 h 668"/>
              <a:gd name="T78" fmla="*/ 2147483647 w 2092"/>
              <a:gd name="T79" fmla="*/ 2147483647 h 668"/>
              <a:gd name="T80" fmla="*/ 2147483647 w 2092"/>
              <a:gd name="T81" fmla="*/ 2147483647 h 668"/>
              <a:gd name="T82" fmla="*/ 2147483647 w 2092"/>
              <a:gd name="T83" fmla="*/ 2147483647 h 668"/>
              <a:gd name="T84" fmla="*/ 2147483647 w 2092"/>
              <a:gd name="T85" fmla="*/ 2147483647 h 668"/>
              <a:gd name="T86" fmla="*/ 2147483647 w 2092"/>
              <a:gd name="T87" fmla="*/ 2147483647 h 668"/>
              <a:gd name="T88" fmla="*/ 2147483647 w 2092"/>
              <a:gd name="T89" fmla="*/ 2147483647 h 668"/>
              <a:gd name="T90" fmla="*/ 2147483647 w 2092"/>
              <a:gd name="T91" fmla="*/ 2147483647 h 668"/>
              <a:gd name="T92" fmla="*/ 2147483647 w 2092"/>
              <a:gd name="T93" fmla="*/ 2147483647 h 66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92"/>
              <a:gd name="T142" fmla="*/ 0 h 668"/>
              <a:gd name="T143" fmla="*/ 2092 w 2092"/>
              <a:gd name="T144" fmla="*/ 668 h 66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92" h="668">
                <a:moveTo>
                  <a:pt x="1415" y="122"/>
                </a:moveTo>
                <a:lnTo>
                  <a:pt x="1415" y="258"/>
                </a:lnTo>
                <a:lnTo>
                  <a:pt x="530" y="258"/>
                </a:lnTo>
                <a:lnTo>
                  <a:pt x="476" y="256"/>
                </a:lnTo>
                <a:lnTo>
                  <a:pt x="434" y="253"/>
                </a:lnTo>
                <a:lnTo>
                  <a:pt x="394" y="245"/>
                </a:lnTo>
                <a:lnTo>
                  <a:pt x="351" y="237"/>
                </a:lnTo>
                <a:lnTo>
                  <a:pt x="311" y="224"/>
                </a:lnTo>
                <a:lnTo>
                  <a:pt x="272" y="210"/>
                </a:lnTo>
                <a:lnTo>
                  <a:pt x="233" y="194"/>
                </a:lnTo>
                <a:lnTo>
                  <a:pt x="206" y="178"/>
                </a:lnTo>
                <a:lnTo>
                  <a:pt x="180" y="160"/>
                </a:lnTo>
                <a:lnTo>
                  <a:pt x="157" y="143"/>
                </a:lnTo>
                <a:lnTo>
                  <a:pt x="133" y="124"/>
                </a:lnTo>
                <a:lnTo>
                  <a:pt x="113" y="105"/>
                </a:lnTo>
                <a:lnTo>
                  <a:pt x="94" y="86"/>
                </a:lnTo>
                <a:lnTo>
                  <a:pt x="77" y="65"/>
                </a:lnTo>
                <a:lnTo>
                  <a:pt x="60" y="45"/>
                </a:lnTo>
                <a:lnTo>
                  <a:pt x="49" y="26"/>
                </a:lnTo>
                <a:lnTo>
                  <a:pt x="34" y="0"/>
                </a:lnTo>
                <a:lnTo>
                  <a:pt x="19" y="23"/>
                </a:lnTo>
                <a:lnTo>
                  <a:pt x="9" y="43"/>
                </a:lnTo>
                <a:lnTo>
                  <a:pt x="1" y="67"/>
                </a:lnTo>
                <a:lnTo>
                  <a:pt x="0" y="92"/>
                </a:lnTo>
                <a:lnTo>
                  <a:pt x="0" y="116"/>
                </a:lnTo>
                <a:lnTo>
                  <a:pt x="0" y="146"/>
                </a:lnTo>
                <a:lnTo>
                  <a:pt x="4" y="177"/>
                </a:lnTo>
                <a:lnTo>
                  <a:pt x="9" y="207"/>
                </a:lnTo>
                <a:lnTo>
                  <a:pt x="19" y="236"/>
                </a:lnTo>
                <a:lnTo>
                  <a:pt x="35" y="267"/>
                </a:lnTo>
                <a:lnTo>
                  <a:pt x="53" y="296"/>
                </a:lnTo>
                <a:lnTo>
                  <a:pt x="77" y="323"/>
                </a:lnTo>
                <a:lnTo>
                  <a:pt x="108" y="355"/>
                </a:lnTo>
                <a:lnTo>
                  <a:pt x="136" y="379"/>
                </a:lnTo>
                <a:lnTo>
                  <a:pt x="172" y="408"/>
                </a:lnTo>
                <a:lnTo>
                  <a:pt x="218" y="437"/>
                </a:lnTo>
                <a:lnTo>
                  <a:pt x="258" y="459"/>
                </a:lnTo>
                <a:lnTo>
                  <a:pt x="308" y="483"/>
                </a:lnTo>
                <a:lnTo>
                  <a:pt x="359" y="500"/>
                </a:lnTo>
                <a:lnTo>
                  <a:pt x="410" y="514"/>
                </a:lnTo>
                <a:lnTo>
                  <a:pt x="481" y="522"/>
                </a:lnTo>
                <a:lnTo>
                  <a:pt x="540" y="525"/>
                </a:lnTo>
                <a:lnTo>
                  <a:pt x="598" y="525"/>
                </a:lnTo>
                <a:lnTo>
                  <a:pt x="1415" y="525"/>
                </a:lnTo>
                <a:lnTo>
                  <a:pt x="1415" y="667"/>
                </a:lnTo>
                <a:lnTo>
                  <a:pt x="2091" y="396"/>
                </a:lnTo>
                <a:lnTo>
                  <a:pt x="1415" y="122"/>
                </a:lnTo>
              </a:path>
            </a:pathLst>
          </a:custGeom>
          <a:solidFill>
            <a:srgbClr val="808080"/>
          </a:solidFill>
          <a:ln w="12700" cap="rnd">
            <a:noFill/>
            <a:round/>
            <a:headEnd/>
            <a:tailEnd/>
          </a:ln>
        </p:spPr>
        <p:txBody>
          <a:bodyPr/>
          <a:lstStyle/>
          <a:p>
            <a:endParaRPr lang="en-GB"/>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46116"/>
                                        </p:tgtEl>
                                        <p:attrNameLst>
                                          <p:attrName>style.visibility</p:attrName>
                                        </p:attrNameLst>
                                      </p:cBhvr>
                                      <p:to>
                                        <p:strVal val="visible"/>
                                      </p:to>
                                    </p:set>
                                    <p:animEffect transition="in" filter="dissolve">
                                      <p:cBhvr>
                                        <p:cTn id="7" dur="500"/>
                                        <p:tgtEl>
                                          <p:spTgt spid="34611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46117"/>
                                        </p:tgtEl>
                                        <p:attrNameLst>
                                          <p:attrName>style.visibility</p:attrName>
                                        </p:attrNameLst>
                                      </p:cBhvr>
                                      <p:to>
                                        <p:strVal val="visible"/>
                                      </p:to>
                                    </p:set>
                                    <p:animEffect transition="in" filter="dissolve">
                                      <p:cBhvr>
                                        <p:cTn id="11" dur="500"/>
                                        <p:tgtEl>
                                          <p:spTgt spid="346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6" grpId="0" animBg="1" autoUpdateAnimBg="0"/>
      <p:bldP spid="34611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p:cNvGraphicFramePr>
          <p:nvPr/>
        </p:nvGraphicFramePr>
        <p:xfrm>
          <a:off x="682625" y="1597025"/>
          <a:ext cx="8161338" cy="4652963"/>
        </p:xfrm>
        <a:graphic>
          <a:graphicData uri="http://schemas.openxmlformats.org/presentationml/2006/ole">
            <p:oleObj spid="_x0000_s26626" name="Worksheet" r:id="rId4" imgW="4829255" imgH="2771857" progId="Excel.Sheet.8">
              <p:embed/>
            </p:oleObj>
          </a:graphicData>
        </a:graphic>
      </p:graphicFrame>
      <p:sp>
        <p:nvSpPr>
          <p:cNvPr id="26627" name="Rectangle 3"/>
          <p:cNvSpPr>
            <a:spLocks noGrp="1" noChangeArrowheads="1"/>
          </p:cNvSpPr>
          <p:nvPr>
            <p:ph type="title"/>
          </p:nvPr>
        </p:nvSpPr>
        <p:spPr>
          <a:noFill/>
        </p:spPr>
        <p:txBody>
          <a:bodyPr lIns="90488" tIns="44450" rIns="90488" bIns="44450"/>
          <a:lstStyle/>
          <a:p>
            <a:pPr eaLnBrk="1" hangingPunct="1"/>
            <a:r>
              <a:rPr lang="en-US" smtClean="0"/>
              <a:t>Product Cost Flows</a:t>
            </a:r>
          </a:p>
        </p:txBody>
      </p:sp>
      <p:sp>
        <p:nvSpPr>
          <p:cNvPr id="348164" name="Line 4"/>
          <p:cNvSpPr>
            <a:spLocks noChangeShapeType="1"/>
          </p:cNvSpPr>
          <p:nvPr/>
        </p:nvSpPr>
        <p:spPr bwMode="auto">
          <a:xfrm flipV="1">
            <a:off x="3657600" y="3505200"/>
            <a:ext cx="1219200" cy="1752600"/>
          </a:xfrm>
          <a:prstGeom prst="line">
            <a:avLst/>
          </a:prstGeom>
          <a:noFill/>
          <a:ln w="38100">
            <a:solidFill>
              <a:srgbClr val="808080"/>
            </a:solidFill>
            <a:round/>
            <a:headEnd/>
            <a:tailEnd type="triangle" w="med" len="med"/>
          </a:ln>
        </p:spPr>
        <p:txBody>
          <a:bodyPr wrap="none" anchor="ctr"/>
          <a:lstStyle/>
          <a:p>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48164"/>
                                        </p:tgtEl>
                                        <p:attrNameLst>
                                          <p:attrName>style.visibility</p:attrName>
                                        </p:attrNameLst>
                                      </p:cBhvr>
                                      <p:to>
                                        <p:strVal val="visible"/>
                                      </p:to>
                                    </p:set>
                                    <p:animEffect transition="in" filter="wipe(down)">
                                      <p:cBhvr>
                                        <p:cTn id="7" dur="500"/>
                                        <p:tgtEl>
                                          <p:spTgt spid="348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1371600"/>
            <a:ext cx="9144000" cy="5486400"/>
          </a:xfrm>
          <a:prstGeom prst="rect">
            <a:avLst/>
          </a:prstGeom>
          <a:solidFill>
            <a:schemeClr val="folHlink"/>
          </a:solidFill>
          <a:ln w="9525">
            <a:noFill/>
            <a:miter lim="800000"/>
            <a:headEnd/>
            <a:tailEnd/>
          </a:ln>
        </p:spPr>
        <p:txBody>
          <a:bodyPr wrap="none" anchor="ctr"/>
          <a:lstStyle/>
          <a:p>
            <a:endParaRPr lang="en-US"/>
          </a:p>
        </p:txBody>
      </p:sp>
      <p:sp>
        <p:nvSpPr>
          <p:cNvPr id="60419" name="Rectangle 3"/>
          <p:cNvSpPr>
            <a:spLocks noGrp="1" noChangeArrowheads="1"/>
          </p:cNvSpPr>
          <p:nvPr>
            <p:ph type="title"/>
          </p:nvPr>
        </p:nvSpPr>
        <p:spPr>
          <a:noFill/>
        </p:spPr>
        <p:txBody>
          <a:bodyPr lIns="90488" tIns="44450" rIns="90488" bIns="44450"/>
          <a:lstStyle/>
          <a:p>
            <a:pPr eaLnBrk="1" hangingPunct="1"/>
            <a:r>
              <a:rPr lang="en-US" smtClean="0"/>
              <a:t>Manufacturing Cost Flows</a:t>
            </a:r>
          </a:p>
        </p:txBody>
      </p:sp>
      <p:sp>
        <p:nvSpPr>
          <p:cNvPr id="60420" name="Line 5"/>
          <p:cNvSpPr>
            <a:spLocks noChangeShapeType="1"/>
          </p:cNvSpPr>
          <p:nvPr/>
        </p:nvSpPr>
        <p:spPr bwMode="auto">
          <a:xfrm>
            <a:off x="5105400" y="3729038"/>
            <a:ext cx="0" cy="812800"/>
          </a:xfrm>
          <a:prstGeom prst="line">
            <a:avLst/>
          </a:prstGeom>
          <a:noFill/>
          <a:ln w="25400">
            <a:solidFill>
              <a:srgbClr val="808080"/>
            </a:solidFill>
            <a:round/>
            <a:headEnd/>
            <a:tailEnd type="triangle" w="med" len="med"/>
          </a:ln>
        </p:spPr>
        <p:txBody>
          <a:bodyPr wrap="none" anchor="ctr"/>
          <a:lstStyle/>
          <a:p>
            <a:endParaRPr lang="en-US"/>
          </a:p>
        </p:txBody>
      </p:sp>
      <p:sp>
        <p:nvSpPr>
          <p:cNvPr id="60421" name="Rectangle 6"/>
          <p:cNvSpPr>
            <a:spLocks noChangeArrowheads="1"/>
          </p:cNvSpPr>
          <p:nvPr/>
        </p:nvSpPr>
        <p:spPr bwMode="auto">
          <a:xfrm>
            <a:off x="4225925" y="4537075"/>
            <a:ext cx="1787525" cy="698500"/>
          </a:xfrm>
          <a:prstGeom prst="rect">
            <a:avLst/>
          </a:prstGeom>
          <a:solidFill>
            <a:schemeClr val="accent1"/>
          </a:solidFill>
          <a:ln w="38100" cmpd="dbl">
            <a:noFill/>
            <a:miter lim="800000"/>
            <a:headEnd/>
            <a:tailEnd/>
          </a:ln>
        </p:spPr>
        <p:txBody>
          <a:bodyPr lIns="90488" tIns="44450" rIns="90488" bIns="44450">
            <a:spAutoFit/>
          </a:bodyPr>
          <a:lstStyle/>
          <a:p>
            <a:pPr algn="ctr">
              <a:spcBef>
                <a:spcPct val="50000"/>
              </a:spcBef>
            </a:pPr>
            <a:r>
              <a:rPr lang="en-US" sz="2000" b="1">
                <a:solidFill>
                  <a:srgbClr val="FFFFEF"/>
                </a:solidFill>
                <a:latin typeface="Verdana" pitchFamily="34" charset="0"/>
              </a:rPr>
              <a:t>Finished</a:t>
            </a:r>
            <a:br>
              <a:rPr lang="en-US" sz="2000" b="1">
                <a:solidFill>
                  <a:srgbClr val="FFFFEF"/>
                </a:solidFill>
                <a:latin typeface="Verdana" pitchFamily="34" charset="0"/>
              </a:rPr>
            </a:br>
            <a:r>
              <a:rPr lang="en-US" sz="2000" b="1">
                <a:solidFill>
                  <a:srgbClr val="FFFFEF"/>
                </a:solidFill>
                <a:latin typeface="Verdana" pitchFamily="34" charset="0"/>
              </a:rPr>
              <a:t>Goods</a:t>
            </a:r>
          </a:p>
        </p:txBody>
      </p:sp>
      <p:sp>
        <p:nvSpPr>
          <p:cNvPr id="60422" name="Line 8"/>
          <p:cNvSpPr>
            <a:spLocks noChangeShapeType="1"/>
          </p:cNvSpPr>
          <p:nvPr/>
        </p:nvSpPr>
        <p:spPr bwMode="auto">
          <a:xfrm>
            <a:off x="6032500" y="4935538"/>
            <a:ext cx="965200" cy="0"/>
          </a:xfrm>
          <a:prstGeom prst="line">
            <a:avLst/>
          </a:prstGeom>
          <a:noFill/>
          <a:ln w="25400">
            <a:solidFill>
              <a:srgbClr val="808080"/>
            </a:solidFill>
            <a:round/>
            <a:headEnd/>
            <a:tailEnd type="triangle" w="med" len="med"/>
          </a:ln>
        </p:spPr>
        <p:txBody>
          <a:bodyPr wrap="none" anchor="ctr"/>
          <a:lstStyle/>
          <a:p>
            <a:endParaRPr lang="en-US"/>
          </a:p>
        </p:txBody>
      </p:sp>
      <p:sp>
        <p:nvSpPr>
          <p:cNvPr id="60423" name="Rectangle 9"/>
          <p:cNvSpPr>
            <a:spLocks noChangeArrowheads="1"/>
          </p:cNvSpPr>
          <p:nvPr/>
        </p:nvSpPr>
        <p:spPr bwMode="auto">
          <a:xfrm>
            <a:off x="6997700" y="4384675"/>
            <a:ext cx="1730375" cy="1003300"/>
          </a:xfrm>
          <a:prstGeom prst="rect">
            <a:avLst/>
          </a:prstGeom>
          <a:solidFill>
            <a:srgbClr val="808080"/>
          </a:solidFill>
          <a:ln w="38099" cmpd="dbl">
            <a:noFill/>
            <a:miter lim="800000"/>
            <a:headEnd/>
            <a:tailEnd/>
          </a:ln>
        </p:spPr>
        <p:txBody>
          <a:bodyPr lIns="90488" tIns="44450" rIns="90488" bIns="44450">
            <a:spAutoFit/>
          </a:bodyPr>
          <a:lstStyle/>
          <a:p>
            <a:pPr algn="ctr">
              <a:spcBef>
                <a:spcPct val="50000"/>
              </a:spcBef>
            </a:pPr>
            <a:r>
              <a:rPr lang="en-US" sz="2000" b="1">
                <a:latin typeface="Verdana" pitchFamily="34" charset="0"/>
              </a:rPr>
              <a:t>Cost of </a:t>
            </a:r>
            <a:br>
              <a:rPr lang="en-US" sz="2000" b="1">
                <a:latin typeface="Verdana" pitchFamily="34" charset="0"/>
              </a:rPr>
            </a:br>
            <a:r>
              <a:rPr lang="en-US" sz="2000" b="1">
                <a:latin typeface="Verdana" pitchFamily="34" charset="0"/>
              </a:rPr>
              <a:t>Goods</a:t>
            </a:r>
            <a:br>
              <a:rPr lang="en-US" sz="2000" b="1">
                <a:latin typeface="Verdana" pitchFamily="34" charset="0"/>
              </a:rPr>
            </a:br>
            <a:r>
              <a:rPr lang="en-US" sz="2000" b="1">
                <a:latin typeface="Verdana" pitchFamily="34" charset="0"/>
              </a:rPr>
              <a:t>Sold</a:t>
            </a:r>
          </a:p>
        </p:txBody>
      </p:sp>
      <p:sp>
        <p:nvSpPr>
          <p:cNvPr id="60424" name="Line 12"/>
          <p:cNvSpPr>
            <a:spLocks noChangeShapeType="1"/>
          </p:cNvSpPr>
          <p:nvPr/>
        </p:nvSpPr>
        <p:spPr bwMode="auto">
          <a:xfrm>
            <a:off x="2755900" y="6154738"/>
            <a:ext cx="3937000" cy="0"/>
          </a:xfrm>
          <a:prstGeom prst="line">
            <a:avLst/>
          </a:prstGeom>
          <a:noFill/>
          <a:ln w="25399">
            <a:noFill/>
            <a:round/>
            <a:headEnd/>
            <a:tailEnd type="triangle" w="med" len="med"/>
          </a:ln>
        </p:spPr>
        <p:txBody>
          <a:bodyPr wrap="none" anchor="ctr"/>
          <a:lstStyle/>
          <a:p>
            <a:endParaRPr lang="en-US"/>
          </a:p>
        </p:txBody>
      </p:sp>
      <p:sp>
        <p:nvSpPr>
          <p:cNvPr id="60425" name="Rectangle 13"/>
          <p:cNvSpPr>
            <a:spLocks noChangeArrowheads="1"/>
          </p:cNvSpPr>
          <p:nvPr/>
        </p:nvSpPr>
        <p:spPr bwMode="auto">
          <a:xfrm>
            <a:off x="6688138" y="5756275"/>
            <a:ext cx="2349500" cy="698500"/>
          </a:xfrm>
          <a:prstGeom prst="rect">
            <a:avLst/>
          </a:prstGeom>
          <a:solidFill>
            <a:srgbClr val="808080"/>
          </a:solidFill>
          <a:ln w="38099" cmpd="dbl">
            <a:noFill/>
            <a:miter lim="800000"/>
            <a:headEnd/>
            <a:tailEnd/>
          </a:ln>
        </p:spPr>
        <p:txBody>
          <a:bodyPr lIns="90488" tIns="44450" rIns="90488" bIns="44450">
            <a:spAutoFit/>
          </a:bodyPr>
          <a:lstStyle/>
          <a:p>
            <a:pPr algn="ctr">
              <a:spcBef>
                <a:spcPct val="20000"/>
              </a:spcBef>
            </a:pPr>
            <a:r>
              <a:rPr lang="en-US" sz="2000" b="1">
                <a:latin typeface="Verdana" pitchFamily="34" charset="0"/>
              </a:rPr>
              <a:t>Selling and</a:t>
            </a:r>
            <a:br>
              <a:rPr lang="en-US" sz="2000" b="1">
                <a:latin typeface="Verdana" pitchFamily="34" charset="0"/>
              </a:rPr>
            </a:br>
            <a:r>
              <a:rPr lang="en-US" sz="2000" b="1">
                <a:latin typeface="Verdana" pitchFamily="34" charset="0"/>
              </a:rPr>
              <a:t>Administrative</a:t>
            </a:r>
          </a:p>
        </p:txBody>
      </p:sp>
      <p:sp>
        <p:nvSpPr>
          <p:cNvPr id="60426" name="Rectangle 14"/>
          <p:cNvSpPr>
            <a:spLocks noChangeArrowheads="1"/>
          </p:cNvSpPr>
          <p:nvPr/>
        </p:nvSpPr>
        <p:spPr bwMode="auto">
          <a:xfrm>
            <a:off x="4040188" y="5699125"/>
            <a:ext cx="1979612" cy="393700"/>
          </a:xfrm>
          <a:prstGeom prst="rect">
            <a:avLst/>
          </a:prstGeom>
          <a:solidFill>
            <a:schemeClr val="accent1"/>
          </a:solidFill>
          <a:ln w="12700">
            <a:noFill/>
            <a:miter lim="800000"/>
            <a:headEnd/>
            <a:tailEnd/>
          </a:ln>
        </p:spPr>
        <p:txBody>
          <a:bodyPr lIns="90488" tIns="44450" rIns="90488" bIns="44450">
            <a:spAutoFit/>
          </a:bodyPr>
          <a:lstStyle/>
          <a:p>
            <a:pPr>
              <a:spcBef>
                <a:spcPct val="50000"/>
              </a:spcBef>
            </a:pPr>
            <a:r>
              <a:rPr lang="en-US" sz="2000">
                <a:solidFill>
                  <a:srgbClr val="FFFFEF"/>
                </a:solidFill>
                <a:latin typeface="Verdana" pitchFamily="34" charset="0"/>
              </a:rPr>
              <a:t>Period Costs</a:t>
            </a:r>
          </a:p>
        </p:txBody>
      </p:sp>
      <p:sp>
        <p:nvSpPr>
          <p:cNvPr id="60427" name="Rectangle 15"/>
          <p:cNvSpPr>
            <a:spLocks noChangeArrowheads="1"/>
          </p:cNvSpPr>
          <p:nvPr/>
        </p:nvSpPr>
        <p:spPr bwMode="auto">
          <a:xfrm>
            <a:off x="741363" y="5756275"/>
            <a:ext cx="2349500" cy="698500"/>
          </a:xfrm>
          <a:prstGeom prst="rect">
            <a:avLst/>
          </a:prstGeom>
          <a:solidFill>
            <a:schemeClr val="hlink"/>
          </a:solidFill>
          <a:ln w="38100" cmpd="dbl">
            <a:noFill/>
            <a:miter lim="800000"/>
            <a:headEnd/>
            <a:tailEnd/>
          </a:ln>
        </p:spPr>
        <p:txBody>
          <a:bodyPr lIns="90488" tIns="44450" rIns="90488" bIns="44450">
            <a:spAutoFit/>
          </a:bodyPr>
          <a:lstStyle/>
          <a:p>
            <a:pPr algn="ctr">
              <a:spcBef>
                <a:spcPct val="20000"/>
              </a:spcBef>
            </a:pPr>
            <a:r>
              <a:rPr lang="en-US" sz="2000" b="1">
                <a:solidFill>
                  <a:srgbClr val="FFFFEF"/>
                </a:solidFill>
                <a:latin typeface="Verdana" pitchFamily="34" charset="0"/>
              </a:rPr>
              <a:t>Selling and</a:t>
            </a:r>
            <a:br>
              <a:rPr lang="en-US" sz="2000" b="1">
                <a:solidFill>
                  <a:srgbClr val="FFFFEF"/>
                </a:solidFill>
                <a:latin typeface="Verdana" pitchFamily="34" charset="0"/>
              </a:rPr>
            </a:br>
            <a:r>
              <a:rPr lang="en-US" sz="2000" b="1">
                <a:solidFill>
                  <a:srgbClr val="FFFFEF"/>
                </a:solidFill>
                <a:latin typeface="Verdana" pitchFamily="34" charset="0"/>
              </a:rPr>
              <a:t>Administrative</a:t>
            </a:r>
          </a:p>
        </p:txBody>
      </p:sp>
      <p:sp>
        <p:nvSpPr>
          <p:cNvPr id="60428" name="Line 17"/>
          <p:cNvSpPr>
            <a:spLocks noChangeShapeType="1"/>
          </p:cNvSpPr>
          <p:nvPr/>
        </p:nvSpPr>
        <p:spPr bwMode="auto">
          <a:xfrm>
            <a:off x="2755900" y="3487738"/>
            <a:ext cx="1498600" cy="0"/>
          </a:xfrm>
          <a:prstGeom prst="line">
            <a:avLst/>
          </a:prstGeom>
          <a:noFill/>
          <a:ln w="25400">
            <a:solidFill>
              <a:srgbClr val="808080"/>
            </a:solidFill>
            <a:round/>
            <a:headEnd/>
            <a:tailEnd type="triangle" w="med" len="med"/>
          </a:ln>
        </p:spPr>
        <p:txBody>
          <a:bodyPr wrap="none" anchor="ctr"/>
          <a:lstStyle/>
          <a:p>
            <a:endParaRPr lang="en-US"/>
          </a:p>
        </p:txBody>
      </p:sp>
      <p:sp>
        <p:nvSpPr>
          <p:cNvPr id="60429" name="Line 18"/>
          <p:cNvSpPr>
            <a:spLocks noChangeShapeType="1"/>
          </p:cNvSpPr>
          <p:nvPr/>
        </p:nvSpPr>
        <p:spPr bwMode="auto">
          <a:xfrm>
            <a:off x="5105400" y="2357438"/>
            <a:ext cx="0" cy="889000"/>
          </a:xfrm>
          <a:prstGeom prst="line">
            <a:avLst/>
          </a:prstGeom>
          <a:noFill/>
          <a:ln w="25400">
            <a:solidFill>
              <a:srgbClr val="808080"/>
            </a:solidFill>
            <a:round/>
            <a:headEnd/>
            <a:tailEnd type="triangle" w="med" len="med"/>
          </a:ln>
        </p:spPr>
        <p:txBody>
          <a:bodyPr wrap="none" anchor="ctr"/>
          <a:lstStyle/>
          <a:p>
            <a:endParaRPr lang="en-US"/>
          </a:p>
        </p:txBody>
      </p:sp>
      <p:sp>
        <p:nvSpPr>
          <p:cNvPr id="60430" name="Line 19"/>
          <p:cNvSpPr>
            <a:spLocks noChangeShapeType="1"/>
          </p:cNvSpPr>
          <p:nvPr/>
        </p:nvSpPr>
        <p:spPr bwMode="auto">
          <a:xfrm flipV="1">
            <a:off x="2755900" y="3932238"/>
            <a:ext cx="1498600" cy="558800"/>
          </a:xfrm>
          <a:prstGeom prst="line">
            <a:avLst/>
          </a:prstGeom>
          <a:noFill/>
          <a:ln w="25400">
            <a:solidFill>
              <a:srgbClr val="808080"/>
            </a:solidFill>
            <a:round/>
            <a:headEnd/>
            <a:tailEnd type="triangle" w="med" len="med"/>
          </a:ln>
        </p:spPr>
        <p:txBody>
          <a:bodyPr wrap="none" anchor="ctr"/>
          <a:lstStyle/>
          <a:p>
            <a:endParaRPr lang="en-US"/>
          </a:p>
        </p:txBody>
      </p:sp>
      <p:sp>
        <p:nvSpPr>
          <p:cNvPr id="60431" name="Rectangle 20"/>
          <p:cNvSpPr>
            <a:spLocks noChangeArrowheads="1"/>
          </p:cNvSpPr>
          <p:nvPr/>
        </p:nvSpPr>
        <p:spPr bwMode="auto">
          <a:xfrm>
            <a:off x="741363" y="4079875"/>
            <a:ext cx="2349500" cy="698500"/>
          </a:xfrm>
          <a:prstGeom prst="rect">
            <a:avLst/>
          </a:prstGeom>
          <a:solidFill>
            <a:schemeClr val="hlink"/>
          </a:solidFill>
          <a:ln w="38100" cmpd="dbl">
            <a:noFill/>
            <a:miter lim="800000"/>
            <a:headEnd/>
            <a:tailEnd/>
          </a:ln>
        </p:spPr>
        <p:txBody>
          <a:bodyPr lIns="90488" tIns="44450" rIns="90488" bIns="44450">
            <a:spAutoFit/>
          </a:bodyPr>
          <a:lstStyle/>
          <a:p>
            <a:pPr algn="ctr">
              <a:spcBef>
                <a:spcPct val="20000"/>
              </a:spcBef>
            </a:pPr>
            <a:r>
              <a:rPr lang="en-US" sz="2000" b="1">
                <a:solidFill>
                  <a:srgbClr val="FFFFEF"/>
                </a:solidFill>
                <a:latin typeface="Verdana" pitchFamily="34" charset="0"/>
              </a:rPr>
              <a:t>Manufacturing</a:t>
            </a:r>
            <a:br>
              <a:rPr lang="en-US" sz="2000" b="1">
                <a:solidFill>
                  <a:srgbClr val="FFFFEF"/>
                </a:solidFill>
                <a:latin typeface="Verdana" pitchFamily="34" charset="0"/>
              </a:rPr>
            </a:br>
            <a:r>
              <a:rPr lang="en-US" sz="2000" b="1">
                <a:solidFill>
                  <a:srgbClr val="FFFFEF"/>
                </a:solidFill>
                <a:latin typeface="Verdana" pitchFamily="34" charset="0"/>
              </a:rPr>
              <a:t>Overhead</a:t>
            </a:r>
          </a:p>
        </p:txBody>
      </p:sp>
      <p:sp>
        <p:nvSpPr>
          <p:cNvPr id="60432" name="Rectangle 21"/>
          <p:cNvSpPr>
            <a:spLocks noChangeArrowheads="1"/>
          </p:cNvSpPr>
          <p:nvPr/>
        </p:nvSpPr>
        <p:spPr bwMode="auto">
          <a:xfrm>
            <a:off x="4264025" y="3241675"/>
            <a:ext cx="1711325" cy="698500"/>
          </a:xfrm>
          <a:prstGeom prst="rect">
            <a:avLst/>
          </a:prstGeom>
          <a:solidFill>
            <a:schemeClr val="accent1"/>
          </a:solidFill>
          <a:ln w="38100" cmpd="dbl">
            <a:noFill/>
            <a:miter lim="800000"/>
            <a:headEnd/>
            <a:tailEnd/>
          </a:ln>
        </p:spPr>
        <p:txBody>
          <a:bodyPr lIns="90488" tIns="44450" rIns="90488" bIns="44450">
            <a:spAutoFit/>
          </a:bodyPr>
          <a:lstStyle/>
          <a:p>
            <a:pPr algn="ctr">
              <a:spcBef>
                <a:spcPct val="50000"/>
              </a:spcBef>
            </a:pPr>
            <a:r>
              <a:rPr lang="en-US" sz="2000" b="1">
                <a:solidFill>
                  <a:srgbClr val="FFFFEF"/>
                </a:solidFill>
                <a:latin typeface="Verdana" pitchFamily="34" charset="0"/>
              </a:rPr>
              <a:t> Work in</a:t>
            </a:r>
            <a:br>
              <a:rPr lang="en-US" sz="2000" b="1">
                <a:solidFill>
                  <a:srgbClr val="FFFFEF"/>
                </a:solidFill>
                <a:latin typeface="Verdana" pitchFamily="34" charset="0"/>
              </a:rPr>
            </a:br>
            <a:r>
              <a:rPr lang="en-US" sz="2000" b="1">
                <a:solidFill>
                  <a:srgbClr val="FFFFEF"/>
                </a:solidFill>
                <a:latin typeface="Verdana" pitchFamily="34" charset="0"/>
              </a:rPr>
              <a:t> Process</a:t>
            </a:r>
          </a:p>
        </p:txBody>
      </p:sp>
      <p:sp>
        <p:nvSpPr>
          <p:cNvPr id="60433" name="Rectangle 22"/>
          <p:cNvSpPr>
            <a:spLocks noChangeArrowheads="1"/>
          </p:cNvSpPr>
          <p:nvPr/>
        </p:nvSpPr>
        <p:spPr bwMode="auto">
          <a:xfrm>
            <a:off x="741363" y="3241675"/>
            <a:ext cx="2349500" cy="393700"/>
          </a:xfrm>
          <a:prstGeom prst="rect">
            <a:avLst/>
          </a:prstGeom>
          <a:solidFill>
            <a:schemeClr val="hlink"/>
          </a:solidFill>
          <a:ln w="38100" cmpd="dbl">
            <a:noFill/>
            <a:miter lim="800000"/>
            <a:headEnd/>
            <a:tailEnd/>
          </a:ln>
        </p:spPr>
        <p:txBody>
          <a:bodyPr lIns="90488" tIns="44450" rIns="90488" bIns="44450">
            <a:spAutoFit/>
          </a:bodyPr>
          <a:lstStyle/>
          <a:p>
            <a:pPr algn="ctr">
              <a:spcBef>
                <a:spcPct val="50000"/>
              </a:spcBef>
            </a:pPr>
            <a:r>
              <a:rPr lang="en-US" sz="2000" b="1">
                <a:solidFill>
                  <a:srgbClr val="FFFFEF"/>
                </a:solidFill>
                <a:latin typeface="Verdana" pitchFamily="34" charset="0"/>
              </a:rPr>
              <a:t>Direct Labor</a:t>
            </a:r>
          </a:p>
        </p:txBody>
      </p:sp>
      <p:sp>
        <p:nvSpPr>
          <p:cNvPr id="60434" name="Rectangle 23"/>
          <p:cNvSpPr>
            <a:spLocks noChangeArrowheads="1"/>
          </p:cNvSpPr>
          <p:nvPr/>
        </p:nvSpPr>
        <p:spPr bwMode="auto">
          <a:xfrm>
            <a:off x="611188" y="1482725"/>
            <a:ext cx="5788025" cy="1003300"/>
          </a:xfrm>
          <a:prstGeom prst="rect">
            <a:avLst/>
          </a:prstGeom>
          <a:noFill/>
          <a:ln w="12699">
            <a:noFill/>
            <a:miter lim="800000"/>
            <a:headEnd/>
            <a:tailEnd/>
          </a:ln>
        </p:spPr>
        <p:txBody>
          <a:bodyPr lIns="90488" tIns="44450" rIns="90488" bIns="44450">
            <a:spAutoFit/>
          </a:bodyPr>
          <a:lstStyle/>
          <a:p>
            <a:pPr>
              <a:spcBef>
                <a:spcPct val="50000"/>
              </a:spcBef>
            </a:pPr>
            <a:r>
              <a:rPr lang="en-US" sz="2000">
                <a:latin typeface="Verdana" pitchFamily="34" charset="0"/>
              </a:rPr>
              <a:t>                                         Balance Sheet</a:t>
            </a:r>
            <a:br>
              <a:rPr lang="en-US" sz="2000">
                <a:latin typeface="Verdana" pitchFamily="34" charset="0"/>
              </a:rPr>
            </a:br>
            <a:r>
              <a:rPr lang="en-US" sz="2000">
                <a:latin typeface="Verdana" pitchFamily="34" charset="0"/>
              </a:rPr>
              <a:t>         Costs                          Inventories 							</a:t>
            </a:r>
          </a:p>
        </p:txBody>
      </p:sp>
      <p:sp>
        <p:nvSpPr>
          <p:cNvPr id="60435" name="Rectangle 24"/>
          <p:cNvSpPr>
            <a:spLocks noChangeArrowheads="1"/>
          </p:cNvSpPr>
          <p:nvPr/>
        </p:nvSpPr>
        <p:spPr bwMode="auto">
          <a:xfrm>
            <a:off x="6783388" y="1392238"/>
            <a:ext cx="2130425" cy="1003300"/>
          </a:xfrm>
          <a:prstGeom prst="rect">
            <a:avLst/>
          </a:prstGeom>
          <a:noFill/>
          <a:ln w="12699">
            <a:noFill/>
            <a:miter lim="800000"/>
            <a:headEnd/>
            <a:tailEnd/>
          </a:ln>
        </p:spPr>
        <p:txBody>
          <a:bodyPr lIns="90488" tIns="44450" rIns="90488" bIns="44450">
            <a:spAutoFit/>
          </a:bodyPr>
          <a:lstStyle/>
          <a:p>
            <a:pPr algn="ctr">
              <a:spcBef>
                <a:spcPct val="50000"/>
              </a:spcBef>
            </a:pPr>
            <a:r>
              <a:rPr lang="en-US" sz="2000">
                <a:latin typeface="Verdana" pitchFamily="34" charset="0"/>
              </a:rPr>
              <a:t>Income </a:t>
            </a:r>
            <a:br>
              <a:rPr lang="en-US" sz="2000">
                <a:latin typeface="Verdana" pitchFamily="34" charset="0"/>
              </a:rPr>
            </a:br>
            <a:r>
              <a:rPr lang="en-US" sz="2000">
                <a:latin typeface="Verdana" pitchFamily="34" charset="0"/>
              </a:rPr>
              <a:t>Statement</a:t>
            </a:r>
            <a:br>
              <a:rPr lang="en-US" sz="2000">
                <a:latin typeface="Verdana" pitchFamily="34" charset="0"/>
              </a:rPr>
            </a:br>
            <a:r>
              <a:rPr lang="en-US" sz="2000">
                <a:latin typeface="Verdana" pitchFamily="34" charset="0"/>
              </a:rPr>
              <a:t>Expenses</a:t>
            </a:r>
          </a:p>
        </p:txBody>
      </p:sp>
      <p:sp>
        <p:nvSpPr>
          <p:cNvPr id="60436" name="Line 26"/>
          <p:cNvSpPr>
            <a:spLocks noChangeShapeType="1"/>
          </p:cNvSpPr>
          <p:nvPr/>
        </p:nvSpPr>
        <p:spPr bwMode="auto">
          <a:xfrm>
            <a:off x="3060700" y="2573338"/>
            <a:ext cx="889000" cy="0"/>
          </a:xfrm>
          <a:prstGeom prst="line">
            <a:avLst/>
          </a:prstGeom>
          <a:noFill/>
          <a:ln w="25400">
            <a:solidFill>
              <a:srgbClr val="808080"/>
            </a:solidFill>
            <a:round/>
            <a:headEnd/>
            <a:tailEnd type="triangle" w="med" len="med"/>
          </a:ln>
        </p:spPr>
        <p:txBody>
          <a:bodyPr wrap="none" anchor="ctr"/>
          <a:lstStyle/>
          <a:p>
            <a:endParaRPr lang="en-US"/>
          </a:p>
        </p:txBody>
      </p:sp>
      <p:sp>
        <p:nvSpPr>
          <p:cNvPr id="60437" name="Rectangle 27"/>
          <p:cNvSpPr>
            <a:spLocks noChangeArrowheads="1"/>
          </p:cNvSpPr>
          <p:nvPr/>
        </p:nvSpPr>
        <p:spPr bwMode="auto">
          <a:xfrm>
            <a:off x="479425" y="2327275"/>
            <a:ext cx="2873375" cy="698500"/>
          </a:xfrm>
          <a:prstGeom prst="rect">
            <a:avLst/>
          </a:prstGeom>
          <a:solidFill>
            <a:schemeClr val="hlink"/>
          </a:solidFill>
          <a:ln w="38100" cmpd="dbl">
            <a:noFill/>
            <a:miter lim="800000"/>
            <a:headEnd/>
            <a:tailEnd/>
          </a:ln>
        </p:spPr>
        <p:txBody>
          <a:bodyPr lIns="90488" tIns="44450" rIns="90488" bIns="44450">
            <a:spAutoFit/>
          </a:bodyPr>
          <a:lstStyle/>
          <a:p>
            <a:pPr algn="ctr">
              <a:spcBef>
                <a:spcPct val="50000"/>
              </a:spcBef>
            </a:pPr>
            <a:r>
              <a:rPr lang="en-US" sz="2000" b="1">
                <a:solidFill>
                  <a:srgbClr val="FFFFEF"/>
                </a:solidFill>
                <a:latin typeface="Verdana" pitchFamily="34" charset="0"/>
              </a:rPr>
              <a:t>Material Purchases</a:t>
            </a:r>
          </a:p>
        </p:txBody>
      </p:sp>
      <p:sp>
        <p:nvSpPr>
          <p:cNvPr id="60438" name="Rectangle 28"/>
          <p:cNvSpPr>
            <a:spLocks noChangeArrowheads="1"/>
          </p:cNvSpPr>
          <p:nvPr/>
        </p:nvSpPr>
        <p:spPr bwMode="auto">
          <a:xfrm>
            <a:off x="3944938" y="2327275"/>
            <a:ext cx="2349500" cy="393700"/>
          </a:xfrm>
          <a:prstGeom prst="rect">
            <a:avLst/>
          </a:prstGeom>
          <a:solidFill>
            <a:schemeClr val="accent1"/>
          </a:solidFill>
          <a:ln w="38100" cmpd="dbl">
            <a:noFill/>
            <a:miter lim="800000"/>
            <a:headEnd/>
            <a:tailEnd/>
          </a:ln>
        </p:spPr>
        <p:txBody>
          <a:bodyPr lIns="90488" tIns="44450" rIns="90488" bIns="44450">
            <a:spAutoFit/>
          </a:bodyPr>
          <a:lstStyle/>
          <a:p>
            <a:pPr algn="ctr">
              <a:spcBef>
                <a:spcPct val="50000"/>
              </a:spcBef>
            </a:pPr>
            <a:r>
              <a:rPr lang="en-US" sz="2000" b="1">
                <a:solidFill>
                  <a:srgbClr val="FFFFEF"/>
                </a:solidFill>
                <a:latin typeface="Verdana" pitchFamily="34" charset="0"/>
              </a:rPr>
              <a:t>Raw Materials</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1443" name="Rectangle 3"/>
          <p:cNvSpPr>
            <a:spLocks noGrp="1" noChangeArrowheads="1"/>
          </p:cNvSpPr>
          <p:nvPr>
            <p:ph type="body" idx="4294967295"/>
          </p:nvPr>
        </p:nvSpPr>
        <p:spPr>
          <a:xfrm>
            <a:off x="609600" y="1600200"/>
            <a:ext cx="8153400" cy="46863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Beginning raw materials inventory was $32,000.  During the month, $276,000 of raw material was purchased.  A count at the end of the month revealed that $28,000 of raw material was still present.  What is the cost of direct material used?</a:t>
            </a:r>
            <a:br>
              <a:rPr lang="en-US" sz="2000" smtClean="0"/>
            </a:br>
            <a:endParaRPr lang="en-US" sz="2000" smtClean="0"/>
          </a:p>
          <a:p>
            <a:pPr marL="1143000" lvl="2" eaLnBrk="1" hangingPunct="1">
              <a:lnSpc>
                <a:spcPct val="90000"/>
              </a:lnSpc>
              <a:buFont typeface="Wingdings" pitchFamily="2" charset="2"/>
              <a:buNone/>
            </a:pPr>
            <a:r>
              <a:rPr lang="en-US" b="1" smtClean="0"/>
              <a:t>A.</a:t>
            </a:r>
            <a:r>
              <a:rPr lang="en-US" smtClean="0"/>
              <a:t>	$276,000</a:t>
            </a:r>
          </a:p>
          <a:p>
            <a:pPr marL="1143000" lvl="2" eaLnBrk="1" hangingPunct="1">
              <a:lnSpc>
                <a:spcPct val="90000"/>
              </a:lnSpc>
              <a:buFont typeface="Wingdings" pitchFamily="2" charset="2"/>
              <a:buNone/>
            </a:pPr>
            <a:r>
              <a:rPr lang="en-US" b="1" smtClean="0"/>
              <a:t>B.</a:t>
            </a:r>
            <a:r>
              <a:rPr lang="en-US" smtClean="0"/>
              <a:t>	$272,000</a:t>
            </a:r>
          </a:p>
          <a:p>
            <a:pPr marL="1143000" lvl="2" eaLnBrk="1" hangingPunct="1">
              <a:lnSpc>
                <a:spcPct val="90000"/>
              </a:lnSpc>
              <a:buFont typeface="Wingdings" pitchFamily="2" charset="2"/>
              <a:buNone/>
            </a:pPr>
            <a:r>
              <a:rPr lang="en-US" b="1" smtClean="0"/>
              <a:t>C.</a:t>
            </a:r>
            <a:r>
              <a:rPr lang="en-US" smtClean="0"/>
              <a:t>	$280,000</a:t>
            </a:r>
          </a:p>
          <a:p>
            <a:pPr marL="1143000" lvl="2" eaLnBrk="1" hangingPunct="1">
              <a:lnSpc>
                <a:spcPct val="90000"/>
              </a:lnSpc>
              <a:buFont typeface="Wingdings" pitchFamily="2" charset="2"/>
              <a:buNone/>
            </a:pPr>
            <a:r>
              <a:rPr lang="en-US" b="1" smtClean="0"/>
              <a:t>D.</a:t>
            </a:r>
            <a:r>
              <a:rPr lang="en-US" smtClean="0"/>
              <a:t>	$    2,000 </a:t>
            </a:r>
          </a:p>
        </p:txBody>
      </p:sp>
    </p:spTree>
  </p:cSld>
  <p:clrMapOvr>
    <a:masterClrMapping/>
  </p:clrMapOvr>
  <p:transition spd="med">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ChangeArrowheads="1"/>
          </p:cNvSpPr>
          <p:nvPr/>
        </p:nvSpPr>
        <p:spPr bwMode="auto">
          <a:xfrm>
            <a:off x="598488" y="4637088"/>
            <a:ext cx="2584450" cy="698500"/>
          </a:xfrm>
          <a:prstGeom prst="rect">
            <a:avLst/>
          </a:prstGeom>
          <a:solidFill>
            <a:schemeClr val="hlink"/>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Manufacturing Overhead</a:t>
            </a:r>
          </a:p>
        </p:txBody>
      </p:sp>
      <p:sp>
        <p:nvSpPr>
          <p:cNvPr id="319491" name="Rectangle 3"/>
          <p:cNvSpPr>
            <a:spLocks noChangeArrowheads="1"/>
          </p:cNvSpPr>
          <p:nvPr/>
        </p:nvSpPr>
        <p:spPr bwMode="auto">
          <a:xfrm>
            <a:off x="4332288" y="2732088"/>
            <a:ext cx="1839912" cy="393700"/>
          </a:xfrm>
          <a:prstGeom prst="rect">
            <a:avLst/>
          </a:prstGeom>
          <a:solidFill>
            <a:schemeClr val="accent1"/>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1</a:t>
            </a:r>
          </a:p>
        </p:txBody>
      </p:sp>
      <p:sp>
        <p:nvSpPr>
          <p:cNvPr id="319492" name="Rectangle 4"/>
          <p:cNvSpPr>
            <a:spLocks noChangeArrowheads="1"/>
          </p:cNvSpPr>
          <p:nvPr/>
        </p:nvSpPr>
        <p:spPr bwMode="auto">
          <a:xfrm>
            <a:off x="4332288" y="3722688"/>
            <a:ext cx="1839912" cy="393700"/>
          </a:xfrm>
          <a:prstGeom prst="rect">
            <a:avLst/>
          </a:prstGeom>
          <a:solidFill>
            <a:schemeClr val="accent1"/>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2</a:t>
            </a:r>
          </a:p>
        </p:txBody>
      </p:sp>
      <p:sp>
        <p:nvSpPr>
          <p:cNvPr id="319493" name="Rectangle 5"/>
          <p:cNvSpPr>
            <a:spLocks noChangeArrowheads="1"/>
          </p:cNvSpPr>
          <p:nvPr/>
        </p:nvSpPr>
        <p:spPr bwMode="auto">
          <a:xfrm>
            <a:off x="4332288" y="4713288"/>
            <a:ext cx="1839912" cy="393700"/>
          </a:xfrm>
          <a:prstGeom prst="rect">
            <a:avLst/>
          </a:prstGeom>
          <a:solidFill>
            <a:schemeClr val="accent1"/>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3</a:t>
            </a:r>
          </a:p>
        </p:txBody>
      </p:sp>
      <p:sp>
        <p:nvSpPr>
          <p:cNvPr id="319494" name="Rectangle 6"/>
          <p:cNvSpPr>
            <a:spLocks noChangeArrowheads="1"/>
          </p:cNvSpPr>
          <p:nvPr/>
        </p:nvSpPr>
        <p:spPr bwMode="auto">
          <a:xfrm>
            <a:off x="6629400" y="2349500"/>
            <a:ext cx="2286000" cy="3136900"/>
          </a:xfrm>
          <a:prstGeom prst="rect">
            <a:avLst/>
          </a:prstGeom>
          <a:solidFill>
            <a:schemeClr val="folHlink"/>
          </a:solidFill>
          <a:ln w="25400">
            <a:noFill/>
            <a:miter lim="800000"/>
            <a:headEnd/>
            <a:tailEnd/>
          </a:ln>
          <a:effectLst>
            <a:outerShdw dist="71842" dir="2700000" algn="ctr" rotWithShape="0">
              <a:srgbClr val="000000"/>
            </a:outerShdw>
          </a:effectLst>
        </p:spPr>
        <p:txBody>
          <a:bodyPr lIns="90488" tIns="44450" rIns="90488" bIns="44450">
            <a:spAutoFit/>
          </a:bodyPr>
          <a:lstStyle/>
          <a:p>
            <a:pPr algn="ctr" eaLnBrk="1" hangingPunct="1">
              <a:spcBef>
                <a:spcPct val="50000"/>
              </a:spcBef>
              <a:defRPr/>
            </a:pPr>
            <a:r>
              <a:rPr lang="en-US" sz="2500" b="1">
                <a:effectLst>
                  <a:outerShdw blurRad="38100" dist="38100" dir="2700000" algn="tl">
                    <a:srgbClr val="FFFFFF"/>
                  </a:outerShdw>
                </a:effectLst>
                <a:latin typeface="Verdana" pitchFamily="34" charset="0"/>
              </a:rPr>
              <a:t>Charge direct material and direct labor  costs to each job as work is performed.</a:t>
            </a:r>
          </a:p>
        </p:txBody>
      </p:sp>
      <p:sp>
        <p:nvSpPr>
          <p:cNvPr id="41991" name="Rectangle 7"/>
          <p:cNvSpPr>
            <a:spLocks noGrp="1" noChangeArrowheads="1"/>
          </p:cNvSpPr>
          <p:nvPr>
            <p:ph type="title"/>
          </p:nvPr>
        </p:nvSpPr>
        <p:spPr>
          <a:noFill/>
        </p:spPr>
        <p:txBody>
          <a:bodyPr lIns="90488" tIns="44450" rIns="90488" bIns="44450"/>
          <a:lstStyle/>
          <a:p>
            <a:pPr eaLnBrk="1" hangingPunct="1"/>
            <a:r>
              <a:rPr lang="en-US" smtClean="0"/>
              <a:t>Job-Order Costing – An Overview</a:t>
            </a:r>
          </a:p>
        </p:txBody>
      </p:sp>
      <p:cxnSp>
        <p:nvCxnSpPr>
          <p:cNvPr id="319496" name="AutoShape 8"/>
          <p:cNvCxnSpPr>
            <a:cxnSpLocks noChangeShapeType="1"/>
            <a:stCxn id="319502" idx="3"/>
            <a:endCxn id="319491" idx="1"/>
          </p:cNvCxnSpPr>
          <p:nvPr/>
        </p:nvCxnSpPr>
        <p:spPr bwMode="auto">
          <a:xfrm>
            <a:off x="3182938" y="2547938"/>
            <a:ext cx="1149350" cy="381000"/>
          </a:xfrm>
          <a:prstGeom prst="straightConnector1">
            <a:avLst/>
          </a:prstGeom>
          <a:noFill/>
          <a:ln w="28575">
            <a:solidFill>
              <a:schemeClr val="tx1"/>
            </a:solidFill>
            <a:round/>
            <a:headEnd/>
            <a:tailEnd type="triangle" w="med" len="med"/>
          </a:ln>
        </p:spPr>
      </p:cxnSp>
      <p:cxnSp>
        <p:nvCxnSpPr>
          <p:cNvPr id="319497" name="AutoShape 9"/>
          <p:cNvCxnSpPr>
            <a:cxnSpLocks noChangeShapeType="1"/>
            <a:stCxn id="319502" idx="3"/>
            <a:endCxn id="319492" idx="1"/>
          </p:cNvCxnSpPr>
          <p:nvPr/>
        </p:nvCxnSpPr>
        <p:spPr bwMode="auto">
          <a:xfrm>
            <a:off x="3182938" y="2547938"/>
            <a:ext cx="1149350" cy="1371600"/>
          </a:xfrm>
          <a:prstGeom prst="straightConnector1">
            <a:avLst/>
          </a:prstGeom>
          <a:noFill/>
          <a:ln w="28575">
            <a:solidFill>
              <a:schemeClr val="tx1"/>
            </a:solidFill>
            <a:round/>
            <a:headEnd/>
            <a:tailEnd type="triangle" w="med" len="med"/>
          </a:ln>
        </p:spPr>
      </p:cxnSp>
      <p:cxnSp>
        <p:nvCxnSpPr>
          <p:cNvPr id="319498" name="AutoShape 10"/>
          <p:cNvCxnSpPr>
            <a:cxnSpLocks noChangeShapeType="1"/>
            <a:stCxn id="319502" idx="3"/>
            <a:endCxn id="319493" idx="1"/>
          </p:cNvCxnSpPr>
          <p:nvPr/>
        </p:nvCxnSpPr>
        <p:spPr bwMode="auto">
          <a:xfrm>
            <a:off x="3182938" y="2547938"/>
            <a:ext cx="1149350" cy="2362200"/>
          </a:xfrm>
          <a:prstGeom prst="straightConnector1">
            <a:avLst/>
          </a:prstGeom>
          <a:noFill/>
          <a:ln w="28575">
            <a:solidFill>
              <a:schemeClr val="tx1"/>
            </a:solidFill>
            <a:round/>
            <a:headEnd/>
            <a:tailEnd type="triangle" w="med" len="med"/>
          </a:ln>
        </p:spPr>
      </p:cxnSp>
      <p:cxnSp>
        <p:nvCxnSpPr>
          <p:cNvPr id="319499" name="AutoShape 11"/>
          <p:cNvCxnSpPr>
            <a:cxnSpLocks noChangeShapeType="1"/>
          </p:cNvCxnSpPr>
          <p:nvPr/>
        </p:nvCxnSpPr>
        <p:spPr bwMode="auto">
          <a:xfrm flipV="1">
            <a:off x="3195638" y="2971800"/>
            <a:ext cx="1123950" cy="762000"/>
          </a:xfrm>
          <a:prstGeom prst="straightConnector1">
            <a:avLst/>
          </a:prstGeom>
          <a:noFill/>
          <a:ln w="28575">
            <a:solidFill>
              <a:srgbClr val="6B6B6B"/>
            </a:solidFill>
            <a:round/>
            <a:headEnd/>
            <a:tailEnd type="triangle" w="med" len="med"/>
          </a:ln>
        </p:spPr>
      </p:cxnSp>
      <p:cxnSp>
        <p:nvCxnSpPr>
          <p:cNvPr id="319500" name="AutoShape 12"/>
          <p:cNvCxnSpPr>
            <a:cxnSpLocks noChangeShapeType="1"/>
          </p:cNvCxnSpPr>
          <p:nvPr/>
        </p:nvCxnSpPr>
        <p:spPr bwMode="auto">
          <a:xfrm>
            <a:off x="3195638" y="3733800"/>
            <a:ext cx="1123950" cy="228600"/>
          </a:xfrm>
          <a:prstGeom prst="straightConnector1">
            <a:avLst/>
          </a:prstGeom>
          <a:noFill/>
          <a:ln w="28575">
            <a:solidFill>
              <a:srgbClr val="6B6B6B"/>
            </a:solidFill>
            <a:round/>
            <a:headEnd/>
            <a:tailEnd type="triangle" w="med" len="med"/>
          </a:ln>
        </p:spPr>
      </p:cxnSp>
      <p:cxnSp>
        <p:nvCxnSpPr>
          <p:cNvPr id="319501" name="AutoShape 13"/>
          <p:cNvCxnSpPr>
            <a:cxnSpLocks noChangeShapeType="1"/>
          </p:cNvCxnSpPr>
          <p:nvPr/>
        </p:nvCxnSpPr>
        <p:spPr bwMode="auto">
          <a:xfrm>
            <a:off x="3195638" y="3733800"/>
            <a:ext cx="1123950" cy="1219200"/>
          </a:xfrm>
          <a:prstGeom prst="straightConnector1">
            <a:avLst/>
          </a:prstGeom>
          <a:noFill/>
          <a:ln w="28575">
            <a:solidFill>
              <a:srgbClr val="6B6B6B"/>
            </a:solidFill>
            <a:round/>
            <a:headEnd/>
            <a:tailEnd type="triangle" w="med" len="med"/>
          </a:ln>
        </p:spPr>
      </p:cxnSp>
      <p:sp>
        <p:nvSpPr>
          <p:cNvPr id="319502" name="Rectangle 14"/>
          <p:cNvSpPr>
            <a:spLocks noChangeArrowheads="1"/>
          </p:cNvSpPr>
          <p:nvPr/>
        </p:nvSpPr>
        <p:spPr bwMode="auto">
          <a:xfrm>
            <a:off x="598488" y="2351088"/>
            <a:ext cx="2584450" cy="393700"/>
          </a:xfrm>
          <a:prstGeom prst="rect">
            <a:avLst/>
          </a:prstGeom>
          <a:solidFill>
            <a:schemeClr val="hlink"/>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Direct Materials</a:t>
            </a:r>
          </a:p>
        </p:txBody>
      </p:sp>
      <p:sp>
        <p:nvSpPr>
          <p:cNvPr id="319503" name="Rectangle 15"/>
          <p:cNvSpPr>
            <a:spLocks noChangeArrowheads="1"/>
          </p:cNvSpPr>
          <p:nvPr/>
        </p:nvSpPr>
        <p:spPr bwMode="auto">
          <a:xfrm>
            <a:off x="598488" y="3494088"/>
            <a:ext cx="2584450" cy="393700"/>
          </a:xfrm>
          <a:prstGeom prst="rect">
            <a:avLst/>
          </a:prstGeom>
          <a:solidFill>
            <a:schemeClr val="hlink"/>
          </a:solidFill>
          <a:ln w="25400">
            <a:no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Direct Labor</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9494"/>
                                        </p:tgtEl>
                                        <p:attrNameLst>
                                          <p:attrName>style.visibility</p:attrName>
                                        </p:attrNameLst>
                                      </p:cBhvr>
                                      <p:to>
                                        <p:strVal val="visible"/>
                                      </p:to>
                                    </p:set>
                                    <p:animEffect transition="in" filter="dissolve">
                                      <p:cBhvr>
                                        <p:cTn id="7" dur="500"/>
                                        <p:tgtEl>
                                          <p:spTgt spid="31949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19502"/>
                                        </p:tgtEl>
                                        <p:attrNameLst>
                                          <p:attrName>style.visibility</p:attrName>
                                        </p:attrNameLst>
                                      </p:cBhvr>
                                      <p:to>
                                        <p:strVal val="visible"/>
                                      </p:to>
                                    </p:set>
                                    <p:anim calcmode="lin" valueType="num">
                                      <p:cBhvr additive="base">
                                        <p:cTn id="11" dur="500" fill="hold"/>
                                        <p:tgtEl>
                                          <p:spTgt spid="319502"/>
                                        </p:tgtEl>
                                        <p:attrNameLst>
                                          <p:attrName>ppt_x</p:attrName>
                                        </p:attrNameLst>
                                      </p:cBhvr>
                                      <p:tavLst>
                                        <p:tav tm="0">
                                          <p:val>
                                            <p:strVal val="0-#ppt_w/2"/>
                                          </p:val>
                                        </p:tav>
                                        <p:tav tm="100000">
                                          <p:val>
                                            <p:strVal val="#ppt_x"/>
                                          </p:val>
                                        </p:tav>
                                      </p:tavLst>
                                    </p:anim>
                                    <p:anim calcmode="lin" valueType="num">
                                      <p:cBhvr additive="base">
                                        <p:cTn id="12" dur="500" fill="hold"/>
                                        <p:tgtEl>
                                          <p:spTgt spid="31950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19496"/>
                                        </p:tgtEl>
                                        <p:attrNameLst>
                                          <p:attrName>style.visibility</p:attrName>
                                        </p:attrNameLst>
                                      </p:cBhvr>
                                      <p:to>
                                        <p:strVal val="visible"/>
                                      </p:to>
                                    </p:set>
                                    <p:animEffect transition="in" filter="wipe(left)">
                                      <p:cBhvr>
                                        <p:cTn id="16" dur="500"/>
                                        <p:tgtEl>
                                          <p:spTgt spid="31949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19497"/>
                                        </p:tgtEl>
                                        <p:attrNameLst>
                                          <p:attrName>style.visibility</p:attrName>
                                        </p:attrNameLst>
                                      </p:cBhvr>
                                      <p:to>
                                        <p:strVal val="visible"/>
                                      </p:to>
                                    </p:set>
                                    <p:animEffect transition="in" filter="wipe(left)">
                                      <p:cBhvr>
                                        <p:cTn id="20" dur="500"/>
                                        <p:tgtEl>
                                          <p:spTgt spid="319497"/>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19498"/>
                                        </p:tgtEl>
                                        <p:attrNameLst>
                                          <p:attrName>style.visibility</p:attrName>
                                        </p:attrNameLst>
                                      </p:cBhvr>
                                      <p:to>
                                        <p:strVal val="visible"/>
                                      </p:to>
                                    </p:set>
                                    <p:animEffect transition="in" filter="wipe(left)">
                                      <p:cBhvr>
                                        <p:cTn id="24" dur="500"/>
                                        <p:tgtEl>
                                          <p:spTgt spid="319498"/>
                                        </p:tgtEl>
                                      </p:cBhvr>
                                    </p:animEffect>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319503"/>
                                        </p:tgtEl>
                                        <p:attrNameLst>
                                          <p:attrName>style.visibility</p:attrName>
                                        </p:attrNameLst>
                                      </p:cBhvr>
                                      <p:to>
                                        <p:strVal val="visible"/>
                                      </p:to>
                                    </p:set>
                                    <p:anim calcmode="lin" valueType="num">
                                      <p:cBhvr additive="base">
                                        <p:cTn id="28" dur="500" fill="hold"/>
                                        <p:tgtEl>
                                          <p:spTgt spid="319503"/>
                                        </p:tgtEl>
                                        <p:attrNameLst>
                                          <p:attrName>ppt_x</p:attrName>
                                        </p:attrNameLst>
                                      </p:cBhvr>
                                      <p:tavLst>
                                        <p:tav tm="0">
                                          <p:val>
                                            <p:strVal val="0-#ppt_w/2"/>
                                          </p:val>
                                        </p:tav>
                                        <p:tav tm="100000">
                                          <p:val>
                                            <p:strVal val="#ppt_x"/>
                                          </p:val>
                                        </p:tav>
                                      </p:tavLst>
                                    </p:anim>
                                    <p:anim calcmode="lin" valueType="num">
                                      <p:cBhvr additive="base">
                                        <p:cTn id="29" dur="500" fill="hold"/>
                                        <p:tgtEl>
                                          <p:spTgt spid="319503"/>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319499"/>
                                        </p:tgtEl>
                                        <p:attrNameLst>
                                          <p:attrName>style.visibility</p:attrName>
                                        </p:attrNameLst>
                                      </p:cBhvr>
                                      <p:to>
                                        <p:strVal val="visible"/>
                                      </p:to>
                                    </p:set>
                                    <p:animEffect transition="in" filter="wipe(left)">
                                      <p:cBhvr>
                                        <p:cTn id="33" dur="500"/>
                                        <p:tgtEl>
                                          <p:spTgt spid="319499"/>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319500"/>
                                        </p:tgtEl>
                                        <p:attrNameLst>
                                          <p:attrName>style.visibility</p:attrName>
                                        </p:attrNameLst>
                                      </p:cBhvr>
                                      <p:to>
                                        <p:strVal val="visible"/>
                                      </p:to>
                                    </p:set>
                                    <p:animEffect transition="in" filter="wipe(left)">
                                      <p:cBhvr>
                                        <p:cTn id="37" dur="500"/>
                                        <p:tgtEl>
                                          <p:spTgt spid="319500"/>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319501"/>
                                        </p:tgtEl>
                                        <p:attrNameLst>
                                          <p:attrName>style.visibility</p:attrName>
                                        </p:attrNameLst>
                                      </p:cBhvr>
                                      <p:to>
                                        <p:strVal val="visible"/>
                                      </p:to>
                                    </p:set>
                                    <p:animEffect transition="in" filter="wipe(left)">
                                      <p:cBhvr>
                                        <p:cTn id="41" dur="500"/>
                                        <p:tgtEl>
                                          <p:spTgt spid="319501"/>
                                        </p:tgtEl>
                                      </p:cBhvr>
                                    </p:animEffect>
                                  </p:childTnLst>
                                </p:cTn>
                              </p:par>
                            </p:childTnLst>
                          </p:cTn>
                        </p:par>
                        <p:par>
                          <p:cTn id="42" fill="hold">
                            <p:stCondLst>
                              <p:cond delay="4500"/>
                            </p:stCondLst>
                            <p:childTnLst>
                              <p:par>
                                <p:cTn id="43" presetID="2" presetClass="entr" presetSubtype="8" fill="hold" grpId="0" nodeType="afterEffect">
                                  <p:stCondLst>
                                    <p:cond delay="0"/>
                                  </p:stCondLst>
                                  <p:childTnLst>
                                    <p:set>
                                      <p:cBhvr>
                                        <p:cTn id="44" dur="1" fill="hold">
                                          <p:stCondLst>
                                            <p:cond delay="0"/>
                                          </p:stCondLst>
                                        </p:cTn>
                                        <p:tgtEl>
                                          <p:spTgt spid="319490"/>
                                        </p:tgtEl>
                                        <p:attrNameLst>
                                          <p:attrName>style.visibility</p:attrName>
                                        </p:attrNameLst>
                                      </p:cBhvr>
                                      <p:to>
                                        <p:strVal val="visible"/>
                                      </p:to>
                                    </p:set>
                                    <p:anim calcmode="lin" valueType="num">
                                      <p:cBhvr additive="base">
                                        <p:cTn id="45" dur="500" fill="hold"/>
                                        <p:tgtEl>
                                          <p:spTgt spid="319490"/>
                                        </p:tgtEl>
                                        <p:attrNameLst>
                                          <p:attrName>ppt_x</p:attrName>
                                        </p:attrNameLst>
                                      </p:cBhvr>
                                      <p:tavLst>
                                        <p:tav tm="0">
                                          <p:val>
                                            <p:strVal val="0-#ppt_w/2"/>
                                          </p:val>
                                        </p:tav>
                                        <p:tav tm="100000">
                                          <p:val>
                                            <p:strVal val="#ppt_x"/>
                                          </p:val>
                                        </p:tav>
                                      </p:tavLst>
                                    </p:anim>
                                    <p:anim calcmode="lin" valueType="num">
                                      <p:cBhvr additive="base">
                                        <p:cTn id="46" dur="500" fill="hold"/>
                                        <p:tgtEl>
                                          <p:spTgt spid="3194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animBg="1" autoUpdateAnimBg="0"/>
      <p:bldP spid="319494" grpId="0" animBg="1" autoUpdateAnimBg="0"/>
      <p:bldP spid="319502" grpId="0" animBg="1" autoUpdateAnimBg="0"/>
      <p:bldP spid="319503"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27652" name="Rectangle 3"/>
          <p:cNvSpPr>
            <a:spLocks noGrp="1" noChangeArrowheads="1"/>
          </p:cNvSpPr>
          <p:nvPr>
            <p:ph type="body" idx="4294967295"/>
          </p:nvPr>
        </p:nvSpPr>
        <p:spPr>
          <a:xfrm>
            <a:off x="609600" y="1600200"/>
            <a:ext cx="8153400" cy="4686300"/>
          </a:xfrm>
          <a:solidFill>
            <a:schemeClr val="folHlink"/>
          </a:solidFill>
        </p:spPr>
        <p:txBody>
          <a:bodyPr lIns="90488" tIns="44450" rIns="90488" bIns="44450"/>
          <a:lstStyle/>
          <a:p>
            <a:pPr eaLnBrk="1" hangingPunct="1">
              <a:buFont typeface="Times" pitchFamily="34" charset="0"/>
              <a:buNone/>
            </a:pPr>
            <a:r>
              <a:rPr lang="en-US" sz="2000" smtClean="0"/>
              <a:t>   </a:t>
            </a:r>
            <a:br>
              <a:rPr lang="en-US" sz="2000" smtClean="0"/>
            </a:br>
            <a:r>
              <a:rPr lang="en-US" sz="2000" smtClean="0"/>
              <a:t>Beginning raw materials inventory was $32,000.  During the month, $276,000 of raw material was purchased.  A count at the end of the month revealed that $28,000 of raw material was still present.  What is the cost of direct material used?</a:t>
            </a:r>
            <a:br>
              <a:rPr lang="en-US" sz="2000" smtClean="0"/>
            </a:br>
            <a:endParaRPr lang="en-US" sz="2000" smtClean="0"/>
          </a:p>
          <a:p>
            <a:pPr marL="1143000" lvl="2" eaLnBrk="1" hangingPunct="1">
              <a:buFont typeface="Wingdings" pitchFamily="2" charset="2"/>
              <a:buNone/>
            </a:pPr>
            <a:r>
              <a:rPr lang="en-US" smtClean="0">
                <a:solidFill>
                  <a:schemeClr val="accent1"/>
                </a:solidFill>
              </a:rPr>
              <a:t>A.	$276,000</a:t>
            </a:r>
          </a:p>
          <a:p>
            <a:pPr marL="1143000" lvl="2" eaLnBrk="1" hangingPunct="1">
              <a:buFont typeface="Wingdings" pitchFamily="2" charset="2"/>
              <a:buNone/>
            </a:pPr>
            <a:r>
              <a:rPr lang="en-US" smtClean="0">
                <a:solidFill>
                  <a:schemeClr val="accent1"/>
                </a:solidFill>
              </a:rPr>
              <a:t>B.	$272,000</a:t>
            </a:r>
          </a:p>
          <a:p>
            <a:pPr marL="1143000" lvl="2" eaLnBrk="1" hangingPunct="1">
              <a:buFont typeface="Wingdings" pitchFamily="2" charset="2"/>
              <a:buNone/>
            </a:pPr>
            <a:r>
              <a:rPr lang="en-US" smtClean="0"/>
              <a:t>C.	$280,000</a:t>
            </a:r>
          </a:p>
          <a:p>
            <a:pPr marL="1143000" lvl="2" eaLnBrk="1" hangingPunct="1">
              <a:buFont typeface="Wingdings" pitchFamily="2" charset="2"/>
              <a:buNone/>
            </a:pPr>
            <a:r>
              <a:rPr lang="en-US" smtClean="0">
                <a:solidFill>
                  <a:schemeClr val="accent1"/>
                </a:solidFill>
              </a:rPr>
              <a:t>D.	$    2,000 </a:t>
            </a:r>
          </a:p>
        </p:txBody>
      </p:sp>
      <p:sp>
        <p:nvSpPr>
          <p:cNvPr id="354308" name="Oval 4"/>
          <p:cNvSpPr>
            <a:spLocks noChangeArrowheads="1"/>
          </p:cNvSpPr>
          <p:nvPr/>
        </p:nvSpPr>
        <p:spPr bwMode="auto">
          <a:xfrm>
            <a:off x="1371600" y="4419600"/>
            <a:ext cx="635000" cy="635000"/>
          </a:xfrm>
          <a:prstGeom prst="ellipse">
            <a:avLst/>
          </a:prstGeom>
          <a:noFill/>
          <a:ln w="50799">
            <a:solidFill>
              <a:srgbClr val="FF0000"/>
            </a:solidFill>
            <a:round/>
            <a:headEnd/>
            <a:tailEnd/>
          </a:ln>
        </p:spPr>
        <p:txBody>
          <a:bodyPr wrap="none" anchor="ctr"/>
          <a:lstStyle/>
          <a:p>
            <a:endParaRPr lang="en-US"/>
          </a:p>
        </p:txBody>
      </p:sp>
      <p:graphicFrame>
        <p:nvGraphicFramePr>
          <p:cNvPr id="487424" name="Object 1024"/>
          <p:cNvGraphicFramePr>
            <a:graphicFrameLocks/>
          </p:cNvGraphicFramePr>
          <p:nvPr/>
        </p:nvGraphicFramePr>
        <p:xfrm>
          <a:off x="4267200" y="3365500"/>
          <a:ext cx="4724400" cy="2959100"/>
        </p:xfrm>
        <a:graphic>
          <a:graphicData uri="http://schemas.openxmlformats.org/presentationml/2006/ole">
            <p:oleObj spid="_x0000_s27650" name="Worksheet" r:id="rId4" imgW="2705100" imgH="2047951" progId="Excel.Sheet.8">
              <p:embed/>
            </p:oleObj>
          </a:graphicData>
        </a:graphic>
      </p:graphicFrame>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4308"/>
                                        </p:tgtEl>
                                        <p:attrNameLst>
                                          <p:attrName>style.visibility</p:attrName>
                                        </p:attrNameLst>
                                      </p:cBhvr>
                                      <p:to>
                                        <p:strVal val="visible"/>
                                      </p:to>
                                    </p:set>
                                    <p:anim calcmode="lin" valueType="num">
                                      <p:cBhvr additive="base">
                                        <p:cTn id="7" dur="500" fill="hold"/>
                                        <p:tgtEl>
                                          <p:spTgt spid="354308"/>
                                        </p:tgtEl>
                                        <p:attrNameLst>
                                          <p:attrName>ppt_x</p:attrName>
                                        </p:attrNameLst>
                                      </p:cBhvr>
                                      <p:tavLst>
                                        <p:tav tm="0">
                                          <p:val>
                                            <p:strVal val="0-#ppt_w/2"/>
                                          </p:val>
                                        </p:tav>
                                        <p:tav tm="100000">
                                          <p:val>
                                            <p:strVal val="#ppt_x"/>
                                          </p:val>
                                        </p:tav>
                                      </p:tavLst>
                                    </p:anim>
                                    <p:anim calcmode="lin" valueType="num">
                                      <p:cBhvr additive="base">
                                        <p:cTn id="8" dur="500" fill="hold"/>
                                        <p:tgtEl>
                                          <p:spTgt spid="35430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87424"/>
                                        </p:tgtEl>
                                        <p:attrNameLst>
                                          <p:attrName>style.visibility</p:attrName>
                                        </p:attrNameLst>
                                      </p:cBhvr>
                                      <p:to>
                                        <p:strVal val="visible"/>
                                      </p:to>
                                    </p:set>
                                    <p:anim calcmode="lin" valueType="num">
                                      <p:cBhvr additive="base">
                                        <p:cTn id="12" dur="500" fill="hold"/>
                                        <p:tgtEl>
                                          <p:spTgt spid="487424"/>
                                        </p:tgtEl>
                                        <p:attrNameLst>
                                          <p:attrName>ppt_x</p:attrName>
                                        </p:attrNameLst>
                                      </p:cBhvr>
                                      <p:tavLst>
                                        <p:tav tm="0">
                                          <p:val>
                                            <p:strVal val="0-#ppt_w/2"/>
                                          </p:val>
                                        </p:tav>
                                        <p:tav tm="100000">
                                          <p:val>
                                            <p:strVal val="#ppt_x"/>
                                          </p:val>
                                        </p:tav>
                                      </p:tavLst>
                                    </p:anim>
                                    <p:anim calcmode="lin" valueType="num">
                                      <p:cBhvr additive="base">
                                        <p:cTn id="13" dur="500" fill="hold"/>
                                        <p:tgtEl>
                                          <p:spTgt spid="4874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2467" name="Rectangle 3"/>
          <p:cNvSpPr>
            <a:spLocks noGrp="1" noChangeArrowheads="1"/>
          </p:cNvSpPr>
          <p:nvPr>
            <p:ph type="body" idx="1"/>
          </p:nvPr>
        </p:nvSpPr>
        <p:spPr>
          <a:xfrm>
            <a:off x="609600" y="1676400"/>
            <a:ext cx="8229600" cy="44196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Direct materials used in production totaled $280,000.  Direct labor was $375,000 and factory overhead was $180,000.  What were total manufacturing costs incurred for the month?</a:t>
            </a:r>
            <a:br>
              <a:rPr lang="en-US" sz="2000" smtClean="0"/>
            </a:br>
            <a:endParaRPr lang="en-US" sz="2000" smtClean="0"/>
          </a:p>
          <a:p>
            <a:pPr marL="1143000" lvl="2" eaLnBrk="1" hangingPunct="1">
              <a:lnSpc>
                <a:spcPct val="90000"/>
              </a:lnSpc>
              <a:buFont typeface="Wingdings" pitchFamily="2" charset="2"/>
              <a:buNone/>
            </a:pPr>
            <a:r>
              <a:rPr lang="en-US" b="1" smtClean="0"/>
              <a:t>A.</a:t>
            </a:r>
            <a:r>
              <a:rPr lang="en-US" smtClean="0"/>
              <a:t>	$555,000</a:t>
            </a:r>
          </a:p>
          <a:p>
            <a:pPr marL="1143000" lvl="2" eaLnBrk="1" hangingPunct="1">
              <a:lnSpc>
                <a:spcPct val="90000"/>
              </a:lnSpc>
              <a:buFont typeface="Wingdings" pitchFamily="2" charset="2"/>
              <a:buNone/>
            </a:pPr>
            <a:r>
              <a:rPr lang="en-US" b="1" smtClean="0"/>
              <a:t>B.</a:t>
            </a:r>
            <a:r>
              <a:rPr lang="en-US" smtClean="0"/>
              <a:t>	$835,000</a:t>
            </a:r>
          </a:p>
          <a:p>
            <a:pPr marL="1143000" lvl="2" eaLnBrk="1" hangingPunct="1">
              <a:lnSpc>
                <a:spcPct val="90000"/>
              </a:lnSpc>
              <a:buFont typeface="Wingdings" pitchFamily="2" charset="2"/>
              <a:buNone/>
            </a:pPr>
            <a:r>
              <a:rPr lang="en-US" b="1" smtClean="0"/>
              <a:t>C.</a:t>
            </a:r>
            <a:r>
              <a:rPr lang="en-US" smtClean="0"/>
              <a:t>	$655,000</a:t>
            </a:r>
          </a:p>
          <a:p>
            <a:pPr marL="1143000" lvl="2" eaLnBrk="1" hangingPunct="1">
              <a:lnSpc>
                <a:spcPct val="90000"/>
              </a:lnSpc>
              <a:buFont typeface="Wingdings" pitchFamily="2" charset="2"/>
              <a:buNone/>
            </a:pPr>
            <a:r>
              <a:rPr lang="en-US" b="1" smtClean="0"/>
              <a:t>D.</a:t>
            </a:r>
            <a:r>
              <a:rPr lang="en-US" smtClean="0"/>
              <a:t>	Cannot be determined.</a:t>
            </a:r>
          </a:p>
          <a:p>
            <a:pPr marL="1143000" lvl="2" eaLnBrk="1" hangingPunct="1">
              <a:lnSpc>
                <a:spcPct val="90000"/>
              </a:lnSpc>
            </a:pPr>
            <a:endParaRPr lang="en-US" smtClean="0"/>
          </a:p>
        </p:txBody>
      </p:sp>
    </p:spTree>
  </p:cSld>
  <p:clrMapOvr>
    <a:masterClrMapping/>
  </p:clrMapOvr>
  <p:transition spd="med">
    <p:blinds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body" idx="1"/>
          </p:nvPr>
        </p:nvSpPr>
        <p:spPr>
          <a:xfrm>
            <a:off x="609600" y="1676400"/>
            <a:ext cx="8229600" cy="44196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Direct materials used in production totaled $280,000.  Direct labor was $375,000 and factory overhead was $180,000.  What were total manufacturing costs incurred for the month?</a:t>
            </a:r>
            <a:br>
              <a:rPr lang="en-US" sz="2000" smtClean="0"/>
            </a:br>
            <a:endParaRPr lang="en-US" sz="2000" smtClean="0"/>
          </a:p>
          <a:p>
            <a:pPr marL="1143000" lvl="2" eaLnBrk="1" hangingPunct="1">
              <a:lnSpc>
                <a:spcPct val="90000"/>
              </a:lnSpc>
              <a:buFont typeface="Wingdings" pitchFamily="2" charset="2"/>
              <a:buNone/>
            </a:pPr>
            <a:r>
              <a:rPr lang="en-US" b="1" smtClean="0">
                <a:solidFill>
                  <a:schemeClr val="accent1"/>
                </a:solidFill>
              </a:rPr>
              <a:t>A.</a:t>
            </a:r>
            <a:r>
              <a:rPr lang="en-US" smtClean="0">
                <a:solidFill>
                  <a:schemeClr val="accent1"/>
                </a:solidFill>
              </a:rPr>
              <a:t>	$555,000</a:t>
            </a:r>
          </a:p>
          <a:p>
            <a:pPr marL="1143000" lvl="2" eaLnBrk="1" hangingPunct="1">
              <a:lnSpc>
                <a:spcPct val="90000"/>
              </a:lnSpc>
              <a:buFont typeface="Wingdings" pitchFamily="2" charset="2"/>
              <a:buNone/>
            </a:pPr>
            <a:r>
              <a:rPr lang="en-US" b="1" smtClean="0"/>
              <a:t>B.</a:t>
            </a:r>
            <a:r>
              <a:rPr lang="en-US" smtClean="0"/>
              <a:t>	$835,000</a:t>
            </a:r>
          </a:p>
          <a:p>
            <a:pPr marL="1143000" lvl="2" eaLnBrk="1" hangingPunct="1">
              <a:lnSpc>
                <a:spcPct val="90000"/>
              </a:lnSpc>
              <a:buFont typeface="Wingdings" pitchFamily="2" charset="2"/>
              <a:buNone/>
            </a:pPr>
            <a:r>
              <a:rPr lang="en-US" b="1" smtClean="0">
                <a:solidFill>
                  <a:schemeClr val="accent1"/>
                </a:solidFill>
              </a:rPr>
              <a:t>C.</a:t>
            </a:r>
            <a:r>
              <a:rPr lang="en-US" smtClean="0">
                <a:solidFill>
                  <a:schemeClr val="accent1"/>
                </a:solidFill>
              </a:rPr>
              <a:t>	$655,000</a:t>
            </a:r>
          </a:p>
          <a:p>
            <a:pPr marL="1143000" lvl="2" eaLnBrk="1" hangingPunct="1">
              <a:lnSpc>
                <a:spcPct val="90000"/>
              </a:lnSpc>
              <a:buFont typeface="Wingdings" pitchFamily="2" charset="2"/>
              <a:buNone/>
            </a:pPr>
            <a:r>
              <a:rPr lang="en-US" b="1" smtClean="0">
                <a:solidFill>
                  <a:schemeClr val="accent1"/>
                </a:solidFill>
              </a:rPr>
              <a:t>D.</a:t>
            </a:r>
            <a:r>
              <a:rPr lang="en-US" smtClean="0">
                <a:solidFill>
                  <a:schemeClr val="accent1"/>
                </a:solidFill>
              </a:rPr>
              <a:t>	Cannot be determined.</a:t>
            </a:r>
          </a:p>
          <a:p>
            <a:pPr marL="1143000" lvl="2" eaLnBrk="1" hangingPunct="1">
              <a:lnSpc>
                <a:spcPct val="90000"/>
              </a:lnSpc>
            </a:pPr>
            <a:endParaRPr lang="en-US" smtClean="0">
              <a:solidFill>
                <a:schemeClr val="accent1"/>
              </a:solidFill>
            </a:endParaRPr>
          </a:p>
        </p:txBody>
      </p:sp>
      <p:graphicFrame>
        <p:nvGraphicFramePr>
          <p:cNvPr id="488448" name="Object 1024"/>
          <p:cNvGraphicFramePr>
            <a:graphicFrameLocks/>
          </p:cNvGraphicFramePr>
          <p:nvPr/>
        </p:nvGraphicFramePr>
        <p:xfrm>
          <a:off x="4038600" y="2819400"/>
          <a:ext cx="4876800" cy="1524000"/>
        </p:xfrm>
        <a:graphic>
          <a:graphicData uri="http://schemas.openxmlformats.org/presentationml/2006/ole">
            <p:oleObj spid="_x0000_s28674" name="Worksheet" r:id="rId4" imgW="2537956" imgH="1432800" progId="Excel.Sheet.8">
              <p:embed/>
            </p:oleObj>
          </a:graphicData>
        </a:graphic>
      </p:graphicFrame>
      <p:sp>
        <p:nvSpPr>
          <p:cNvPr id="28676" name="Rectangle 4"/>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358405" name="Oval 5"/>
          <p:cNvSpPr>
            <a:spLocks noChangeArrowheads="1"/>
          </p:cNvSpPr>
          <p:nvPr/>
        </p:nvSpPr>
        <p:spPr bwMode="auto">
          <a:xfrm>
            <a:off x="1371600" y="3581400"/>
            <a:ext cx="635000" cy="635000"/>
          </a:xfrm>
          <a:prstGeom prst="ellipse">
            <a:avLst/>
          </a:prstGeom>
          <a:noFill/>
          <a:ln w="50799">
            <a:solidFill>
              <a:srgbClr val="FF0000"/>
            </a:solidFill>
            <a:round/>
            <a:headEnd/>
            <a:tailEnd/>
          </a:ln>
        </p:spPr>
        <p:txBody>
          <a:bodyPr wrap="none" anchor="ctr"/>
          <a:lstStyle/>
          <a:p>
            <a:endParaRPr lang="en-US"/>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8405"/>
                                        </p:tgtEl>
                                        <p:attrNameLst>
                                          <p:attrName>style.visibility</p:attrName>
                                        </p:attrNameLst>
                                      </p:cBhvr>
                                      <p:to>
                                        <p:strVal val="visible"/>
                                      </p:to>
                                    </p:set>
                                    <p:anim calcmode="lin" valueType="num">
                                      <p:cBhvr additive="base">
                                        <p:cTn id="7" dur="500" fill="hold"/>
                                        <p:tgtEl>
                                          <p:spTgt spid="358405"/>
                                        </p:tgtEl>
                                        <p:attrNameLst>
                                          <p:attrName>ppt_x</p:attrName>
                                        </p:attrNameLst>
                                      </p:cBhvr>
                                      <p:tavLst>
                                        <p:tav tm="0">
                                          <p:val>
                                            <p:strVal val="0-#ppt_w/2"/>
                                          </p:val>
                                        </p:tav>
                                        <p:tav tm="100000">
                                          <p:val>
                                            <p:strVal val="#ppt_x"/>
                                          </p:val>
                                        </p:tav>
                                      </p:tavLst>
                                    </p:anim>
                                    <p:anim calcmode="lin" valueType="num">
                                      <p:cBhvr additive="base">
                                        <p:cTn id="8" dur="500" fill="hold"/>
                                        <p:tgtEl>
                                          <p:spTgt spid="35840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88448"/>
                                        </p:tgtEl>
                                        <p:attrNameLst>
                                          <p:attrName>style.visibility</p:attrName>
                                        </p:attrNameLst>
                                      </p:cBhvr>
                                      <p:to>
                                        <p:strVal val="visible"/>
                                      </p:to>
                                    </p:set>
                                    <p:anim calcmode="lin" valueType="num">
                                      <p:cBhvr additive="base">
                                        <p:cTn id="12" dur="500" fill="hold"/>
                                        <p:tgtEl>
                                          <p:spTgt spid="488448"/>
                                        </p:tgtEl>
                                        <p:attrNameLst>
                                          <p:attrName>ppt_x</p:attrName>
                                        </p:attrNameLst>
                                      </p:cBhvr>
                                      <p:tavLst>
                                        <p:tav tm="0">
                                          <p:val>
                                            <p:strVal val="0-#ppt_w/2"/>
                                          </p:val>
                                        </p:tav>
                                        <p:tav tm="100000">
                                          <p:val>
                                            <p:strVal val="#ppt_x"/>
                                          </p:val>
                                        </p:tav>
                                      </p:tavLst>
                                    </p:anim>
                                    <p:anim calcmode="lin" valueType="num">
                                      <p:cBhvr additive="base">
                                        <p:cTn id="13" dur="500" fill="hold"/>
                                        <p:tgtEl>
                                          <p:spTgt spid="48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3491" name="Rectangle 3"/>
          <p:cNvSpPr>
            <a:spLocks noGrp="1" noChangeArrowheads="1"/>
          </p:cNvSpPr>
          <p:nvPr>
            <p:ph type="body" idx="1"/>
          </p:nvPr>
        </p:nvSpPr>
        <p:spPr>
          <a:xfrm>
            <a:off x="609600" y="1600200"/>
            <a:ext cx="7848600" cy="48768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Beginning work in process was $125,000.  Manufacturing costs incurred for the month were $835,000.  There were $200,000 of partially finished goods remaining in work in process inventory at the end of the month.  What was the cost of goods manufactured during the month?</a:t>
            </a:r>
            <a:br>
              <a:rPr lang="en-US" sz="2000" smtClean="0"/>
            </a:br>
            <a:endParaRPr lang="en-US" sz="2000" smtClean="0"/>
          </a:p>
          <a:p>
            <a:pPr marL="1143000" lvl="2" eaLnBrk="1" hangingPunct="1">
              <a:lnSpc>
                <a:spcPct val="90000"/>
              </a:lnSpc>
              <a:spcBef>
                <a:spcPct val="0"/>
              </a:spcBef>
              <a:buFont typeface="Wingdings" pitchFamily="2" charset="2"/>
              <a:buNone/>
            </a:pPr>
            <a:r>
              <a:rPr lang="en-US" b="1" smtClean="0"/>
              <a:t>A.</a:t>
            </a:r>
            <a:r>
              <a:rPr lang="en-US" smtClean="0"/>
              <a:t>	$1,160,000</a:t>
            </a:r>
          </a:p>
          <a:p>
            <a:pPr marL="1143000" lvl="2" eaLnBrk="1" hangingPunct="1">
              <a:lnSpc>
                <a:spcPct val="90000"/>
              </a:lnSpc>
              <a:spcBef>
                <a:spcPct val="0"/>
              </a:spcBef>
              <a:buFont typeface="Wingdings" pitchFamily="2" charset="2"/>
              <a:buNone/>
            </a:pPr>
            <a:r>
              <a:rPr lang="en-US" b="1" smtClean="0"/>
              <a:t>B.</a:t>
            </a:r>
            <a:r>
              <a:rPr lang="en-US" smtClean="0"/>
              <a:t>	$   910,000</a:t>
            </a:r>
          </a:p>
          <a:p>
            <a:pPr marL="1143000" lvl="2" eaLnBrk="1" hangingPunct="1">
              <a:lnSpc>
                <a:spcPct val="90000"/>
              </a:lnSpc>
              <a:spcBef>
                <a:spcPct val="0"/>
              </a:spcBef>
              <a:buFont typeface="Wingdings" pitchFamily="2" charset="2"/>
              <a:buNone/>
            </a:pPr>
            <a:r>
              <a:rPr lang="en-US" b="1" smtClean="0"/>
              <a:t>C.</a:t>
            </a:r>
            <a:r>
              <a:rPr lang="en-US" smtClean="0"/>
              <a:t>	$   760,000</a:t>
            </a:r>
          </a:p>
          <a:p>
            <a:pPr marL="1143000" lvl="2" eaLnBrk="1" hangingPunct="1">
              <a:lnSpc>
                <a:spcPct val="90000"/>
              </a:lnSpc>
              <a:spcBef>
                <a:spcPct val="0"/>
              </a:spcBef>
              <a:buFont typeface="Wingdings" pitchFamily="2" charset="2"/>
              <a:buNone/>
            </a:pPr>
            <a:r>
              <a:rPr lang="en-US" b="1" smtClean="0"/>
              <a:t>D.</a:t>
            </a:r>
            <a:r>
              <a:rPr lang="en-US" smtClean="0"/>
              <a:t>	Cannot be determined. </a:t>
            </a:r>
          </a:p>
          <a:p>
            <a:pPr marL="1143000" lvl="2" eaLnBrk="1" hangingPunct="1">
              <a:lnSpc>
                <a:spcPct val="90000"/>
              </a:lnSpc>
            </a:pPr>
            <a:endParaRPr lang="en-US" smtClean="0"/>
          </a:p>
        </p:txBody>
      </p:sp>
    </p:spTree>
  </p:cSld>
  <p:clrMapOvr>
    <a:masterClrMapping/>
  </p:clrMapOvr>
  <p:transition spd="med">
    <p:blinds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26"/>
          <p:cNvSpPr>
            <a:spLocks noGrp="1" noChangeArrowheads="1"/>
          </p:cNvSpPr>
          <p:nvPr>
            <p:ph type="body" idx="1"/>
          </p:nvPr>
        </p:nvSpPr>
        <p:spPr>
          <a:xfrm>
            <a:off x="685800" y="1600200"/>
            <a:ext cx="7848600" cy="48768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Beginning work in process was $125,000.  Manufacturing costs incurred for the month were $835,000.  There were $200,000 of partially finished goods remaining in work in process inventory at the end of the month.  What was the cost of goods manufactured during the month?</a:t>
            </a:r>
            <a:br>
              <a:rPr lang="en-US" sz="2000" smtClean="0"/>
            </a:br>
            <a:endParaRPr lang="en-US" sz="2000" smtClean="0"/>
          </a:p>
          <a:p>
            <a:pPr marL="1143000" lvl="2" eaLnBrk="1" hangingPunct="1">
              <a:lnSpc>
                <a:spcPct val="90000"/>
              </a:lnSpc>
              <a:spcBef>
                <a:spcPct val="0"/>
              </a:spcBef>
              <a:buFont typeface="Wingdings" pitchFamily="2" charset="2"/>
              <a:buNone/>
            </a:pPr>
            <a:r>
              <a:rPr lang="en-US" b="1" smtClean="0">
                <a:solidFill>
                  <a:schemeClr val="accent1"/>
                </a:solidFill>
              </a:rPr>
              <a:t>A.</a:t>
            </a:r>
            <a:r>
              <a:rPr lang="en-US" smtClean="0">
                <a:solidFill>
                  <a:schemeClr val="accent1"/>
                </a:solidFill>
              </a:rPr>
              <a:t>	$1,160,000</a:t>
            </a:r>
          </a:p>
          <a:p>
            <a:pPr marL="1143000" lvl="2" eaLnBrk="1" hangingPunct="1">
              <a:lnSpc>
                <a:spcPct val="90000"/>
              </a:lnSpc>
              <a:spcBef>
                <a:spcPct val="0"/>
              </a:spcBef>
              <a:buFont typeface="Wingdings" pitchFamily="2" charset="2"/>
              <a:buNone/>
            </a:pPr>
            <a:r>
              <a:rPr lang="en-US" b="1" smtClean="0">
                <a:solidFill>
                  <a:schemeClr val="accent1"/>
                </a:solidFill>
              </a:rPr>
              <a:t>B.</a:t>
            </a:r>
            <a:r>
              <a:rPr lang="en-US" smtClean="0">
                <a:solidFill>
                  <a:schemeClr val="accent1"/>
                </a:solidFill>
              </a:rPr>
              <a:t>	$   910,000</a:t>
            </a:r>
          </a:p>
          <a:p>
            <a:pPr marL="1143000" lvl="2" eaLnBrk="1" hangingPunct="1">
              <a:lnSpc>
                <a:spcPct val="90000"/>
              </a:lnSpc>
              <a:spcBef>
                <a:spcPct val="0"/>
              </a:spcBef>
              <a:buFont typeface="Wingdings" pitchFamily="2" charset="2"/>
              <a:buNone/>
            </a:pPr>
            <a:r>
              <a:rPr lang="en-US" b="1" smtClean="0"/>
              <a:t>C.</a:t>
            </a:r>
            <a:r>
              <a:rPr lang="en-US" smtClean="0"/>
              <a:t>	$   760,000</a:t>
            </a:r>
          </a:p>
          <a:p>
            <a:pPr marL="1143000" lvl="2" eaLnBrk="1" hangingPunct="1">
              <a:lnSpc>
                <a:spcPct val="90000"/>
              </a:lnSpc>
              <a:spcBef>
                <a:spcPct val="0"/>
              </a:spcBef>
              <a:buFont typeface="Wingdings" pitchFamily="2" charset="2"/>
              <a:buNone/>
            </a:pPr>
            <a:r>
              <a:rPr lang="en-US" b="1" smtClean="0">
                <a:solidFill>
                  <a:schemeClr val="accent1"/>
                </a:solidFill>
              </a:rPr>
              <a:t>D.</a:t>
            </a:r>
            <a:r>
              <a:rPr lang="en-US" smtClean="0">
                <a:solidFill>
                  <a:schemeClr val="accent1"/>
                </a:solidFill>
              </a:rPr>
              <a:t>	Cannot be determined. </a:t>
            </a:r>
          </a:p>
          <a:p>
            <a:pPr marL="1143000" lvl="2" eaLnBrk="1" hangingPunct="1">
              <a:lnSpc>
                <a:spcPct val="90000"/>
              </a:lnSpc>
            </a:pPr>
            <a:endParaRPr lang="en-US" smtClean="0">
              <a:solidFill>
                <a:schemeClr val="accent1"/>
              </a:solidFill>
            </a:endParaRPr>
          </a:p>
        </p:txBody>
      </p:sp>
      <p:sp>
        <p:nvSpPr>
          <p:cNvPr id="29700" name="Rectangle 1027"/>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362500" name="Oval 1028"/>
          <p:cNvSpPr>
            <a:spLocks noChangeArrowheads="1"/>
          </p:cNvSpPr>
          <p:nvPr/>
        </p:nvSpPr>
        <p:spPr bwMode="auto">
          <a:xfrm>
            <a:off x="1498600" y="3962400"/>
            <a:ext cx="635000" cy="635000"/>
          </a:xfrm>
          <a:prstGeom prst="ellipse">
            <a:avLst/>
          </a:prstGeom>
          <a:noFill/>
          <a:ln w="50799">
            <a:solidFill>
              <a:srgbClr val="FF0000"/>
            </a:solidFill>
            <a:round/>
            <a:headEnd/>
            <a:tailEnd/>
          </a:ln>
        </p:spPr>
        <p:txBody>
          <a:bodyPr wrap="none" anchor="ctr"/>
          <a:lstStyle/>
          <a:p>
            <a:endParaRPr lang="en-US"/>
          </a:p>
        </p:txBody>
      </p:sp>
      <p:graphicFrame>
        <p:nvGraphicFramePr>
          <p:cNvPr id="489472" name="Object 2048"/>
          <p:cNvGraphicFramePr>
            <a:graphicFrameLocks/>
          </p:cNvGraphicFramePr>
          <p:nvPr/>
        </p:nvGraphicFramePr>
        <p:xfrm>
          <a:off x="4953000" y="3200400"/>
          <a:ext cx="4114800" cy="2743200"/>
        </p:xfrm>
        <a:graphic>
          <a:graphicData uri="http://schemas.openxmlformats.org/presentationml/2006/ole">
            <p:oleObj spid="_x0000_s29698" name="Worksheet" r:id="rId4" imgW="2705325" imgH="2271240" progId="Excel.Sheet.8">
              <p:embed/>
            </p:oleObj>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2500"/>
                                        </p:tgtEl>
                                        <p:attrNameLst>
                                          <p:attrName>style.visibility</p:attrName>
                                        </p:attrNameLst>
                                      </p:cBhvr>
                                      <p:to>
                                        <p:strVal val="visible"/>
                                      </p:to>
                                    </p:set>
                                    <p:anim calcmode="lin" valueType="num">
                                      <p:cBhvr additive="base">
                                        <p:cTn id="7" dur="500" fill="hold"/>
                                        <p:tgtEl>
                                          <p:spTgt spid="362500"/>
                                        </p:tgtEl>
                                        <p:attrNameLst>
                                          <p:attrName>ppt_x</p:attrName>
                                        </p:attrNameLst>
                                      </p:cBhvr>
                                      <p:tavLst>
                                        <p:tav tm="0">
                                          <p:val>
                                            <p:strVal val="0-#ppt_w/2"/>
                                          </p:val>
                                        </p:tav>
                                        <p:tav tm="100000">
                                          <p:val>
                                            <p:strVal val="#ppt_x"/>
                                          </p:val>
                                        </p:tav>
                                      </p:tavLst>
                                    </p:anim>
                                    <p:anim calcmode="lin" valueType="num">
                                      <p:cBhvr additive="base">
                                        <p:cTn id="8" dur="500" fill="hold"/>
                                        <p:tgtEl>
                                          <p:spTgt spid="36250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89472"/>
                                        </p:tgtEl>
                                        <p:attrNameLst>
                                          <p:attrName>style.visibility</p:attrName>
                                        </p:attrNameLst>
                                      </p:cBhvr>
                                      <p:to>
                                        <p:strVal val="visible"/>
                                      </p:to>
                                    </p:set>
                                    <p:anim calcmode="lin" valueType="num">
                                      <p:cBhvr additive="base">
                                        <p:cTn id="12" dur="500" fill="hold"/>
                                        <p:tgtEl>
                                          <p:spTgt spid="489472"/>
                                        </p:tgtEl>
                                        <p:attrNameLst>
                                          <p:attrName>ppt_x</p:attrName>
                                        </p:attrNameLst>
                                      </p:cBhvr>
                                      <p:tavLst>
                                        <p:tav tm="0">
                                          <p:val>
                                            <p:strVal val="0-#ppt_w/2"/>
                                          </p:val>
                                        </p:tav>
                                        <p:tav tm="100000">
                                          <p:val>
                                            <p:strVal val="#ppt_x"/>
                                          </p:val>
                                        </p:tav>
                                      </p:tavLst>
                                    </p:anim>
                                    <p:anim calcmode="lin" valueType="num">
                                      <p:cBhvr additive="base">
                                        <p:cTn id="13" dur="500" fill="hold"/>
                                        <p:tgtEl>
                                          <p:spTgt spid="48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4515"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Beginning finished goods inventory was $130,000. The cost of goods manufactured for the month was $760,000. And the ending finished goods inventory was $150,000. What was the cost of goods sold for the month?</a:t>
            </a:r>
          </a:p>
          <a:p>
            <a:pPr lvl="1" eaLnBrk="1" hangingPunct="1">
              <a:lnSpc>
                <a:spcPct val="90000"/>
              </a:lnSpc>
              <a:buFont typeface="Wingdings" pitchFamily="2" charset="2"/>
              <a:buNone/>
            </a:pPr>
            <a:r>
              <a:rPr lang="en-US" sz="2000" smtClean="0"/>
              <a:t/>
            </a:r>
            <a:br>
              <a:rPr lang="en-US" sz="2000" smtClean="0"/>
            </a:br>
            <a:r>
              <a:rPr lang="en-US" sz="2000" b="1" smtClean="0"/>
              <a:t>A.</a:t>
            </a:r>
            <a:r>
              <a:rPr lang="en-US" sz="2000" smtClean="0"/>
              <a:t> $  20,000.</a:t>
            </a:r>
          </a:p>
          <a:p>
            <a:pPr lvl="1" eaLnBrk="1" hangingPunct="1">
              <a:lnSpc>
                <a:spcPct val="90000"/>
              </a:lnSpc>
              <a:buFont typeface="Wingdings" pitchFamily="2" charset="2"/>
              <a:buNone/>
            </a:pPr>
            <a:r>
              <a:rPr lang="en-US" sz="2000" smtClean="0"/>
              <a:t>	</a:t>
            </a:r>
            <a:r>
              <a:rPr lang="en-US" sz="2000" b="1" smtClean="0"/>
              <a:t>B.</a:t>
            </a:r>
            <a:r>
              <a:rPr lang="en-US" sz="2000" smtClean="0"/>
              <a:t> $740,000.</a:t>
            </a:r>
          </a:p>
          <a:p>
            <a:pPr lvl="1" eaLnBrk="1" hangingPunct="1">
              <a:lnSpc>
                <a:spcPct val="90000"/>
              </a:lnSpc>
              <a:buFont typeface="Wingdings" pitchFamily="2" charset="2"/>
              <a:buNone/>
            </a:pPr>
            <a:r>
              <a:rPr lang="en-US" sz="2000" smtClean="0"/>
              <a:t>	</a:t>
            </a:r>
            <a:r>
              <a:rPr lang="en-US" sz="2000" b="1" smtClean="0"/>
              <a:t>C.</a:t>
            </a:r>
            <a:r>
              <a:rPr lang="en-US" sz="2000" smtClean="0"/>
              <a:t> $780,000.</a:t>
            </a:r>
          </a:p>
          <a:p>
            <a:pPr lvl="1" eaLnBrk="1" hangingPunct="1">
              <a:lnSpc>
                <a:spcPct val="90000"/>
              </a:lnSpc>
              <a:buFont typeface="Wingdings" pitchFamily="2" charset="2"/>
              <a:buNone/>
            </a:pPr>
            <a:r>
              <a:rPr lang="en-US" sz="2000" smtClean="0"/>
              <a:t>	</a:t>
            </a:r>
            <a:r>
              <a:rPr lang="en-US" sz="2000" b="1" smtClean="0"/>
              <a:t>D.</a:t>
            </a:r>
            <a:r>
              <a:rPr lang="en-US" sz="2000" smtClean="0"/>
              <a:t> $760,000.</a:t>
            </a:r>
          </a:p>
        </p:txBody>
      </p:sp>
    </p:spTree>
  </p:cSld>
  <p:clrMapOvr>
    <a:masterClrMapping/>
  </p:clrMapOvr>
  <p:transition spd="med">
    <p:blinds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5539"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lnSpc>
                <a:spcPct val="90000"/>
              </a:lnSpc>
              <a:buFont typeface="Times" pitchFamily="34" charset="0"/>
              <a:buNone/>
            </a:pPr>
            <a:r>
              <a:rPr lang="en-US" sz="2000" smtClean="0"/>
              <a:t> 	</a:t>
            </a:r>
            <a:br>
              <a:rPr lang="en-US" sz="2000" smtClean="0"/>
            </a:br>
            <a:r>
              <a:rPr lang="en-US" sz="2000" smtClean="0"/>
              <a:t>Beginning finished goods inventory was $130,000. The cost of goods manufactured for the month was $760,000. And the ending finished goods inventory was $150,000. What was the cost of goods sold for the month?</a:t>
            </a:r>
            <a:br>
              <a:rPr lang="en-US" sz="2000" smtClean="0"/>
            </a:br>
            <a:endParaRPr lang="en-US" sz="2000" smtClean="0"/>
          </a:p>
          <a:p>
            <a:pPr lvl="1" eaLnBrk="1" hangingPunct="1">
              <a:lnSpc>
                <a:spcPct val="90000"/>
              </a:lnSpc>
              <a:buFont typeface="Wingdings" pitchFamily="2" charset="2"/>
              <a:buNone/>
            </a:pPr>
            <a:r>
              <a:rPr lang="en-US" sz="2000" b="1" smtClean="0">
                <a:solidFill>
                  <a:schemeClr val="accent1"/>
                </a:solidFill>
              </a:rPr>
              <a:t>A.</a:t>
            </a:r>
            <a:r>
              <a:rPr lang="en-US" sz="2000" smtClean="0">
                <a:solidFill>
                  <a:schemeClr val="accent1"/>
                </a:solidFill>
              </a:rPr>
              <a:t> $  20,000.</a:t>
            </a:r>
          </a:p>
          <a:p>
            <a:pPr lvl="1" eaLnBrk="1" hangingPunct="1">
              <a:lnSpc>
                <a:spcPct val="90000"/>
              </a:lnSpc>
              <a:buFont typeface="Wingdings" pitchFamily="2" charset="2"/>
              <a:buNone/>
            </a:pPr>
            <a:r>
              <a:rPr lang="en-US" sz="2000" b="1" smtClean="0"/>
              <a:t>B.</a:t>
            </a:r>
            <a:r>
              <a:rPr lang="en-US" sz="2000" smtClean="0"/>
              <a:t> $740,000.</a:t>
            </a:r>
          </a:p>
          <a:p>
            <a:pPr lvl="1" eaLnBrk="1" hangingPunct="1">
              <a:lnSpc>
                <a:spcPct val="90000"/>
              </a:lnSpc>
              <a:buFont typeface="Wingdings" pitchFamily="2" charset="2"/>
              <a:buNone/>
            </a:pPr>
            <a:r>
              <a:rPr lang="en-US" sz="2000" b="1" smtClean="0">
                <a:solidFill>
                  <a:schemeClr val="accent1"/>
                </a:solidFill>
              </a:rPr>
              <a:t>C.</a:t>
            </a:r>
            <a:r>
              <a:rPr lang="en-US" sz="2000" smtClean="0">
                <a:solidFill>
                  <a:schemeClr val="accent1"/>
                </a:solidFill>
              </a:rPr>
              <a:t> $780,000.</a:t>
            </a:r>
          </a:p>
          <a:p>
            <a:pPr lvl="1" eaLnBrk="1" hangingPunct="1">
              <a:lnSpc>
                <a:spcPct val="90000"/>
              </a:lnSpc>
              <a:buFont typeface="Wingdings" pitchFamily="2" charset="2"/>
              <a:buNone/>
            </a:pPr>
            <a:r>
              <a:rPr lang="en-US" sz="2000" b="1" smtClean="0">
                <a:solidFill>
                  <a:schemeClr val="accent1"/>
                </a:solidFill>
              </a:rPr>
              <a:t>D.</a:t>
            </a:r>
            <a:r>
              <a:rPr lang="en-US" sz="2000" smtClean="0">
                <a:solidFill>
                  <a:schemeClr val="accent1"/>
                </a:solidFill>
              </a:rPr>
              <a:t> $760,000.</a:t>
            </a:r>
          </a:p>
        </p:txBody>
      </p:sp>
      <p:sp>
        <p:nvSpPr>
          <p:cNvPr id="366596" name="Oval 4"/>
          <p:cNvSpPr>
            <a:spLocks noChangeArrowheads="1"/>
          </p:cNvSpPr>
          <p:nvPr/>
        </p:nvSpPr>
        <p:spPr bwMode="auto">
          <a:xfrm>
            <a:off x="990600" y="3505200"/>
            <a:ext cx="635000" cy="635000"/>
          </a:xfrm>
          <a:prstGeom prst="ellipse">
            <a:avLst/>
          </a:prstGeom>
          <a:noFill/>
          <a:ln w="50799">
            <a:solidFill>
              <a:srgbClr val="FF0000"/>
            </a:solidFill>
            <a:round/>
            <a:headEnd/>
            <a:tailEnd/>
          </a:ln>
        </p:spPr>
        <p:txBody>
          <a:bodyPr wrap="none" anchor="ctr"/>
          <a:lstStyle/>
          <a:p>
            <a:endParaRPr lang="en-US"/>
          </a:p>
        </p:txBody>
      </p:sp>
      <p:sp>
        <p:nvSpPr>
          <p:cNvPr id="366597" name="AutoShape 5"/>
          <p:cNvSpPr>
            <a:spLocks noChangeArrowheads="1"/>
          </p:cNvSpPr>
          <p:nvPr/>
        </p:nvSpPr>
        <p:spPr bwMode="auto">
          <a:xfrm>
            <a:off x="3733800" y="4191000"/>
            <a:ext cx="5334000" cy="1066800"/>
          </a:xfrm>
          <a:prstGeom prst="wedgeRectCallout">
            <a:avLst>
              <a:gd name="adj1" fmla="val -57144"/>
              <a:gd name="adj2" fmla="val 17264"/>
            </a:avLst>
          </a:prstGeom>
          <a:solidFill>
            <a:schemeClr val="hlink"/>
          </a:solidFill>
          <a:ln w="9525">
            <a:noFill/>
            <a:miter lim="800000"/>
            <a:headEnd/>
            <a:tailEnd/>
          </a:ln>
        </p:spPr>
        <p:txBody>
          <a:bodyPr wrap="none" anchor="ctr"/>
          <a:lstStyle/>
          <a:p>
            <a:pPr algn="ctr"/>
            <a:r>
              <a:rPr lang="en-US" sz="2800"/>
              <a:t>$130,000 + $760,000 = $890,000</a:t>
            </a:r>
          </a:p>
          <a:p>
            <a:pPr algn="ctr"/>
            <a:r>
              <a:rPr lang="en-US" sz="2800"/>
              <a:t>$890,000 - $150,000 = $740,000</a:t>
            </a:r>
            <a:endParaRPr lang="en-US" sz="2800">
              <a:latin typeface="Times New Roman"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6596"/>
                                        </p:tgtEl>
                                        <p:attrNameLst>
                                          <p:attrName>style.visibility</p:attrName>
                                        </p:attrNameLst>
                                      </p:cBhvr>
                                      <p:to>
                                        <p:strVal val="visible"/>
                                      </p:to>
                                    </p:set>
                                    <p:anim calcmode="lin" valueType="num">
                                      <p:cBhvr additive="base">
                                        <p:cTn id="7" dur="500" fill="hold"/>
                                        <p:tgtEl>
                                          <p:spTgt spid="366596"/>
                                        </p:tgtEl>
                                        <p:attrNameLst>
                                          <p:attrName>ppt_x</p:attrName>
                                        </p:attrNameLst>
                                      </p:cBhvr>
                                      <p:tavLst>
                                        <p:tav tm="0">
                                          <p:val>
                                            <p:strVal val="0-#ppt_w/2"/>
                                          </p:val>
                                        </p:tav>
                                        <p:tav tm="100000">
                                          <p:val>
                                            <p:strVal val="#ppt_x"/>
                                          </p:val>
                                        </p:tav>
                                      </p:tavLst>
                                    </p:anim>
                                    <p:anim calcmode="lin" valueType="num">
                                      <p:cBhvr additive="base">
                                        <p:cTn id="8" dur="500" fill="hold"/>
                                        <p:tgtEl>
                                          <p:spTgt spid="36659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6597"/>
                                        </p:tgtEl>
                                        <p:attrNameLst>
                                          <p:attrName>style.visibility</p:attrName>
                                        </p:attrNameLst>
                                      </p:cBhvr>
                                      <p:to>
                                        <p:strVal val="visible"/>
                                      </p:to>
                                    </p:set>
                                    <p:anim calcmode="lin" valueType="num">
                                      <p:cBhvr additive="base">
                                        <p:cTn id="12" dur="500" fill="hold"/>
                                        <p:tgtEl>
                                          <p:spTgt spid="366597"/>
                                        </p:tgtEl>
                                        <p:attrNameLst>
                                          <p:attrName>ppt_x</p:attrName>
                                        </p:attrNameLst>
                                      </p:cBhvr>
                                      <p:tavLst>
                                        <p:tav tm="0">
                                          <p:val>
                                            <p:strVal val="0-#ppt_w/2"/>
                                          </p:val>
                                        </p:tav>
                                        <p:tav tm="100000">
                                          <p:val>
                                            <p:strVal val="#ppt_x"/>
                                          </p:val>
                                        </p:tav>
                                      </p:tavLst>
                                    </p:anim>
                                    <p:anim calcmode="lin" valueType="num">
                                      <p:cBhvr additive="base">
                                        <p:cTn id="13" dur="500" fill="hold"/>
                                        <p:tgtEl>
                                          <p:spTgt spid="3665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6" grpId="0" animBg="1"/>
      <p:bldP spid="366597"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Problems of Overhead Application</a:t>
            </a:r>
          </a:p>
        </p:txBody>
      </p:sp>
      <p:sp>
        <p:nvSpPr>
          <p:cNvPr id="66563" name="Text Box 3"/>
          <p:cNvSpPr txBox="1">
            <a:spLocks noChangeArrowheads="1"/>
          </p:cNvSpPr>
          <p:nvPr/>
        </p:nvSpPr>
        <p:spPr bwMode="auto">
          <a:xfrm>
            <a:off x="533400" y="1295400"/>
            <a:ext cx="8077200" cy="1431925"/>
          </a:xfrm>
          <a:prstGeom prst="rect">
            <a:avLst/>
          </a:prstGeom>
          <a:noFill/>
          <a:ln w="9525">
            <a:noFill/>
            <a:miter lim="800000"/>
            <a:headEnd/>
            <a:tailEnd/>
          </a:ln>
        </p:spPr>
        <p:txBody>
          <a:bodyPr>
            <a:spAutoFit/>
          </a:bodyPr>
          <a:lstStyle/>
          <a:p>
            <a:pPr algn="ctr">
              <a:spcBef>
                <a:spcPct val="50000"/>
              </a:spcBef>
            </a:pPr>
            <a:r>
              <a:rPr lang="en-US" sz="2200">
                <a:latin typeface="Verdana" pitchFamily="34" charset="0"/>
              </a:rPr>
              <a:t>The difference between the overhead cost applied to Work in Process and the actual overhead costs of a period is referred to as either underapplied or overapplied overhead.</a:t>
            </a:r>
          </a:p>
        </p:txBody>
      </p:sp>
      <p:sp>
        <p:nvSpPr>
          <p:cNvPr id="397316" name="Text Box 4"/>
          <p:cNvSpPr txBox="1">
            <a:spLocks noChangeArrowheads="1"/>
          </p:cNvSpPr>
          <p:nvPr/>
        </p:nvSpPr>
        <p:spPr bwMode="auto">
          <a:xfrm>
            <a:off x="457200" y="3276600"/>
            <a:ext cx="4038600" cy="3106738"/>
          </a:xfrm>
          <a:prstGeom prst="rect">
            <a:avLst/>
          </a:prstGeom>
          <a:solidFill>
            <a:schemeClr val="hlink"/>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200" i="1">
                <a:solidFill>
                  <a:srgbClr val="FFFF00"/>
                </a:solidFill>
                <a:latin typeface="Verdana" pitchFamily="34" charset="0"/>
              </a:rPr>
              <a:t>Underapplied overhead</a:t>
            </a:r>
            <a:r>
              <a:rPr lang="en-US" sz="2200">
                <a:solidFill>
                  <a:srgbClr val="FFFFEF"/>
                </a:solidFill>
                <a:latin typeface="Verdana" pitchFamily="34" charset="0"/>
              </a:rPr>
              <a:t> exists when the amount of overhead applied to jobs during the period using the predetermined overhead rate is </a:t>
            </a:r>
            <a:r>
              <a:rPr lang="en-US" sz="2200" i="1">
                <a:solidFill>
                  <a:srgbClr val="FFFF00"/>
                </a:solidFill>
                <a:latin typeface="Verdana" pitchFamily="34" charset="0"/>
              </a:rPr>
              <a:t>less than</a:t>
            </a:r>
            <a:r>
              <a:rPr lang="en-US" sz="2200">
                <a:solidFill>
                  <a:srgbClr val="FFFFEF"/>
                </a:solidFill>
                <a:latin typeface="Verdana" pitchFamily="34" charset="0"/>
              </a:rPr>
              <a:t> the total amount of overhead actually incurred during the period.</a:t>
            </a:r>
          </a:p>
        </p:txBody>
      </p:sp>
      <p:sp>
        <p:nvSpPr>
          <p:cNvPr id="397317" name="Text Box 5"/>
          <p:cNvSpPr txBox="1">
            <a:spLocks noChangeArrowheads="1"/>
          </p:cNvSpPr>
          <p:nvPr/>
        </p:nvSpPr>
        <p:spPr bwMode="auto">
          <a:xfrm>
            <a:off x="4648200" y="3276600"/>
            <a:ext cx="4038600" cy="3106738"/>
          </a:xfrm>
          <a:prstGeom prst="rect">
            <a:avLst/>
          </a:prstGeom>
          <a:solidFill>
            <a:schemeClr val="accent1"/>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200" i="1">
                <a:solidFill>
                  <a:srgbClr val="FFFFFF"/>
                </a:solidFill>
                <a:effectLst>
                  <a:outerShdw blurRad="38100" dist="38100" dir="2700000" algn="tl">
                    <a:srgbClr val="000000"/>
                  </a:outerShdw>
                </a:effectLst>
                <a:latin typeface="Verdana" pitchFamily="34" charset="0"/>
              </a:rPr>
              <a:t>Overapplied overhead</a:t>
            </a:r>
            <a:r>
              <a:rPr lang="en-US" sz="2200">
                <a:solidFill>
                  <a:srgbClr val="FFFF00"/>
                </a:solidFill>
                <a:effectLst>
                  <a:outerShdw blurRad="38100" dist="38100" dir="2700000" algn="tl">
                    <a:srgbClr val="000000"/>
                  </a:outerShdw>
                </a:effectLst>
                <a:latin typeface="Verdana" pitchFamily="34" charset="0"/>
              </a:rPr>
              <a:t> exists when the amount of overhead applied to jobs during the period using the predetermined overhead rate is </a:t>
            </a:r>
            <a:r>
              <a:rPr lang="en-US" sz="2200" i="1">
                <a:solidFill>
                  <a:srgbClr val="FFFFFF"/>
                </a:solidFill>
                <a:effectLst>
                  <a:outerShdw blurRad="38100" dist="38100" dir="2700000" algn="tl">
                    <a:srgbClr val="000000"/>
                  </a:outerShdw>
                </a:effectLst>
                <a:latin typeface="Verdana" pitchFamily="34" charset="0"/>
              </a:rPr>
              <a:t>greater than</a:t>
            </a:r>
            <a:r>
              <a:rPr lang="en-US" sz="2200">
                <a:solidFill>
                  <a:srgbClr val="FFFF00"/>
                </a:solidFill>
                <a:effectLst>
                  <a:outerShdw blurRad="38100" dist="38100" dir="2700000" algn="tl">
                    <a:srgbClr val="000000"/>
                  </a:outerShdw>
                </a:effectLst>
                <a:latin typeface="Verdana" pitchFamily="34" charset="0"/>
              </a:rPr>
              <a:t> the total amount of overhead actually incurred during the period.</a:t>
            </a:r>
          </a:p>
        </p:txBody>
      </p:sp>
    </p:spTree>
  </p:cSld>
  <p:clrMapOvr>
    <a:masterClrMapping/>
  </p:clrMapOvr>
  <p:transition>
    <p:zoom dir="in"/>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2" name="Rectangle 2"/>
          <p:cNvSpPr>
            <a:spLocks noGrp="1" noChangeArrowheads="1"/>
          </p:cNvSpPr>
          <p:nvPr>
            <p:ph type="body" idx="1"/>
          </p:nvPr>
        </p:nvSpPr>
        <p:spPr>
          <a:xfrm>
            <a:off x="533400" y="1524000"/>
            <a:ext cx="8229600" cy="3733800"/>
          </a:xfrm>
          <a:solidFill>
            <a:schemeClr val="folHlink"/>
          </a:solidFill>
          <a:effectLst>
            <a:outerShdw dist="107763" dir="2700000" algn="ctr" rotWithShape="0">
              <a:schemeClr val="bg2"/>
            </a:outerShdw>
          </a:effectLst>
        </p:spPr>
        <p:txBody>
          <a:bodyPr/>
          <a:lstStyle/>
          <a:p>
            <a:pPr algn="ctr" eaLnBrk="1" hangingPunct="1">
              <a:buFont typeface="Times" pitchFamily="34" charset="0"/>
              <a:buNone/>
              <a:defRPr/>
            </a:pPr>
            <a:r>
              <a:rPr lang="en-US" sz="2200" smtClean="0">
                <a:solidFill>
                  <a:srgbClr val="FFFFFF"/>
                </a:solidFill>
                <a:effectLst>
                  <a:outerShdw blurRad="38100" dist="38100" dir="2700000" algn="tl">
                    <a:srgbClr val="000000"/>
                  </a:outerShdw>
                </a:effectLst>
                <a:latin typeface="Verdana" pitchFamily="34" charset="0"/>
              </a:rPr>
              <a:t> </a:t>
            </a:r>
            <a:r>
              <a:rPr lang="en-US" sz="2200" smtClean="0">
                <a:effectLst>
                  <a:outerShdw blurRad="38100" dist="38100" dir="2700000" algn="tl">
                    <a:srgbClr val="FFFFFF"/>
                  </a:outerShdw>
                </a:effectLst>
                <a:latin typeface="Verdana" pitchFamily="34" charset="0"/>
              </a:rPr>
              <a:t>PearCo’s</a:t>
            </a:r>
            <a:r>
              <a:rPr lang="en-US" sz="2200" smtClean="0">
                <a:solidFill>
                  <a:srgbClr val="FFFFFF"/>
                </a:solidFill>
                <a:effectLst>
                  <a:outerShdw blurRad="38100" dist="38100" dir="2700000" algn="tl">
                    <a:srgbClr val="000000"/>
                  </a:outerShdw>
                </a:effectLst>
                <a:latin typeface="Verdana" pitchFamily="34" charset="0"/>
              </a:rPr>
              <a:t> </a:t>
            </a:r>
            <a:r>
              <a:rPr lang="en-US" sz="2200" i="1" smtClean="0">
                <a:solidFill>
                  <a:schemeClr val="accent1"/>
                </a:solidFill>
                <a:effectLst>
                  <a:outerShdw blurRad="38100" dist="38100" dir="2700000" algn="tl">
                    <a:srgbClr val="000000"/>
                  </a:outerShdw>
                </a:effectLst>
                <a:latin typeface="Verdana" pitchFamily="34" charset="0"/>
              </a:rPr>
              <a:t>actual overhead</a:t>
            </a:r>
            <a:r>
              <a:rPr lang="en-US" sz="2200" smtClean="0">
                <a:solidFill>
                  <a:srgbClr val="FFFFFF"/>
                </a:solidFill>
                <a:effectLst>
                  <a:outerShdw blurRad="38100" dist="38100" dir="2700000" algn="tl">
                    <a:srgbClr val="000000"/>
                  </a:outerShdw>
                </a:effectLst>
                <a:latin typeface="Verdana" pitchFamily="34" charset="0"/>
              </a:rPr>
              <a:t> </a:t>
            </a:r>
            <a:r>
              <a:rPr lang="en-US" sz="2200" smtClean="0">
                <a:effectLst>
                  <a:outerShdw blurRad="38100" dist="38100" dir="2700000" algn="tl">
                    <a:srgbClr val="FFFFFF"/>
                  </a:outerShdw>
                </a:effectLst>
                <a:latin typeface="Verdana" pitchFamily="34" charset="0"/>
              </a:rPr>
              <a:t>for the year was</a:t>
            </a:r>
            <a:r>
              <a:rPr lang="en-US" sz="2200" smtClean="0">
                <a:solidFill>
                  <a:srgbClr val="FFFFFF"/>
                </a:solidFill>
                <a:effectLst>
                  <a:outerShdw blurRad="38100" dist="38100" dir="2700000" algn="tl">
                    <a:srgbClr val="000000"/>
                  </a:outerShdw>
                </a:effectLst>
                <a:latin typeface="Verdana" pitchFamily="34" charset="0"/>
              </a:rPr>
              <a:t> </a:t>
            </a:r>
            <a:r>
              <a:rPr lang="en-US" sz="2200" i="1" smtClean="0">
                <a:solidFill>
                  <a:schemeClr val="accent1"/>
                </a:solidFill>
                <a:effectLst>
                  <a:outerShdw blurRad="38100" dist="38100" dir="2700000" algn="tl">
                    <a:srgbClr val="000000"/>
                  </a:outerShdw>
                </a:effectLst>
                <a:latin typeface="Verdana" pitchFamily="34" charset="0"/>
              </a:rPr>
              <a:t>$650,000</a:t>
            </a:r>
            <a:r>
              <a:rPr lang="en-US" sz="2200" smtClean="0">
                <a:solidFill>
                  <a:srgbClr val="FFFFFF"/>
                </a:solidFill>
                <a:effectLst>
                  <a:outerShdw blurRad="38100" dist="38100" dir="2700000" algn="tl">
                    <a:srgbClr val="000000"/>
                  </a:outerShdw>
                </a:effectLst>
                <a:latin typeface="Verdana" pitchFamily="34" charset="0"/>
              </a:rPr>
              <a:t> </a:t>
            </a:r>
            <a:r>
              <a:rPr lang="en-US" sz="2200" smtClean="0">
                <a:effectLst>
                  <a:outerShdw blurRad="38100" dist="38100" dir="2700000" algn="tl">
                    <a:srgbClr val="FFFFFF"/>
                  </a:outerShdw>
                </a:effectLst>
                <a:latin typeface="Verdana" pitchFamily="34" charset="0"/>
              </a:rPr>
              <a:t>with a total of</a:t>
            </a:r>
            <a:r>
              <a:rPr lang="en-US" sz="2200" smtClean="0">
                <a:solidFill>
                  <a:srgbClr val="FFFFFF"/>
                </a:solidFill>
                <a:effectLst>
                  <a:outerShdw blurRad="38100" dist="38100" dir="2700000" algn="tl">
                    <a:srgbClr val="000000"/>
                  </a:outerShdw>
                </a:effectLst>
                <a:latin typeface="Verdana" pitchFamily="34" charset="0"/>
              </a:rPr>
              <a:t> </a:t>
            </a:r>
            <a:r>
              <a:rPr lang="en-US" sz="2200" i="1" smtClean="0">
                <a:solidFill>
                  <a:schemeClr val="accent1"/>
                </a:solidFill>
                <a:effectLst>
                  <a:outerShdw blurRad="38100" dist="38100" dir="2700000" algn="tl">
                    <a:srgbClr val="000000"/>
                  </a:outerShdw>
                </a:effectLst>
                <a:latin typeface="Verdana" pitchFamily="34" charset="0"/>
              </a:rPr>
              <a:t>170,000</a:t>
            </a:r>
            <a:r>
              <a:rPr lang="en-US" sz="2200" smtClean="0">
                <a:solidFill>
                  <a:srgbClr val="FFFFFF"/>
                </a:solidFill>
                <a:effectLst>
                  <a:outerShdw blurRad="38100" dist="38100" dir="2700000" algn="tl">
                    <a:srgbClr val="000000"/>
                  </a:outerShdw>
                </a:effectLst>
                <a:latin typeface="Verdana" pitchFamily="34" charset="0"/>
              </a:rPr>
              <a:t> </a:t>
            </a:r>
            <a:r>
              <a:rPr lang="en-US" sz="2200" smtClean="0">
                <a:effectLst>
                  <a:outerShdw blurRad="38100" dist="38100" dir="2700000" algn="tl">
                    <a:srgbClr val="FFFFFF"/>
                  </a:outerShdw>
                </a:effectLst>
                <a:latin typeface="Verdana" pitchFamily="34" charset="0"/>
              </a:rPr>
              <a:t>direct labor hours worked on jobs.</a:t>
            </a:r>
          </a:p>
          <a:p>
            <a:pPr algn="ctr" eaLnBrk="1" hangingPunct="1">
              <a:buFont typeface="Times" pitchFamily="34" charset="0"/>
              <a:buNone/>
              <a:defRPr/>
            </a:pPr>
            <a:r>
              <a:rPr lang="en-US" sz="2200" smtClean="0">
                <a:effectLst>
                  <a:outerShdw blurRad="38100" dist="38100" dir="2700000" algn="tl">
                    <a:srgbClr val="FFFFFF"/>
                  </a:outerShdw>
                </a:effectLst>
                <a:latin typeface="Verdana" pitchFamily="34" charset="0"/>
              </a:rPr>
              <a:t>How much total overhead was applied to PearCo’s jobs during the year?  Use PearCo’s predetermined overhead rate of $4.00 per direct labor hour.</a:t>
            </a:r>
            <a:r>
              <a:rPr lang="en-US" sz="2200" smtClean="0">
                <a:solidFill>
                  <a:srgbClr val="FFFFFF"/>
                </a:solidFill>
                <a:effectLst>
                  <a:outerShdw blurRad="38100" dist="38100" dir="2700000" algn="tl">
                    <a:srgbClr val="000000"/>
                  </a:outerShdw>
                </a:effectLst>
                <a:latin typeface="Verdana" pitchFamily="34" charset="0"/>
              </a:rPr>
              <a:t> </a:t>
            </a:r>
          </a:p>
        </p:txBody>
      </p:sp>
      <p:sp>
        <p:nvSpPr>
          <p:cNvPr id="67587" name="Rectangle 3"/>
          <p:cNvSpPr>
            <a:spLocks noGrp="1" noChangeArrowheads="1"/>
          </p:cNvSpPr>
          <p:nvPr>
            <p:ph type="title"/>
          </p:nvPr>
        </p:nvSpPr>
        <p:spPr/>
        <p:txBody>
          <a:bodyPr/>
          <a:lstStyle/>
          <a:p>
            <a:pPr eaLnBrk="1" hangingPunct="1"/>
            <a:r>
              <a:rPr lang="en-US" smtClean="0"/>
              <a:t>Overhead Application Example</a:t>
            </a:r>
          </a:p>
        </p:txBody>
      </p:sp>
      <p:sp>
        <p:nvSpPr>
          <p:cNvPr id="399364" name="Rectangle 4"/>
          <p:cNvSpPr>
            <a:spLocks noChangeArrowheads="1"/>
          </p:cNvSpPr>
          <p:nvPr/>
        </p:nvSpPr>
        <p:spPr bwMode="auto">
          <a:xfrm>
            <a:off x="457200" y="4953000"/>
            <a:ext cx="8458200" cy="1219200"/>
          </a:xfrm>
          <a:prstGeom prst="rect">
            <a:avLst/>
          </a:prstGeom>
          <a:solidFill>
            <a:schemeClr val="hlink"/>
          </a:solidFill>
          <a:ln w="25400">
            <a:noFill/>
            <a:miter lim="800000"/>
            <a:headEnd/>
            <a:tailEnd/>
          </a:ln>
        </p:spPr>
        <p:txBody>
          <a:bodyPr lIns="90488" tIns="44450" rIns="90488" bIns="44450">
            <a:spAutoFit/>
          </a:bodyPr>
          <a:lstStyle/>
          <a:p>
            <a:pPr algn="ctr" eaLnBrk="1" hangingPunct="1">
              <a:spcBef>
                <a:spcPct val="50000"/>
              </a:spcBef>
            </a:pPr>
            <a:r>
              <a:rPr lang="en-US" sz="2000" b="1" u="sng">
                <a:solidFill>
                  <a:srgbClr val="FFFFFF"/>
                </a:solidFill>
                <a:latin typeface="Verdana" pitchFamily="34" charset="0"/>
              </a:rPr>
              <a:t>Overhead Applied During the Period</a:t>
            </a:r>
            <a:endParaRPr lang="en-US" sz="2000" b="1">
              <a:solidFill>
                <a:srgbClr val="FFFFFF"/>
              </a:solidFill>
              <a:latin typeface="Verdana" pitchFamily="34" charset="0"/>
            </a:endParaRPr>
          </a:p>
          <a:p>
            <a:pPr eaLnBrk="1" hangingPunct="1">
              <a:spcBef>
                <a:spcPct val="50000"/>
              </a:spcBef>
            </a:pPr>
            <a:r>
              <a:rPr lang="en-US" sz="1800" b="1">
                <a:solidFill>
                  <a:srgbClr val="FFFFFF"/>
                </a:solidFill>
                <a:latin typeface="Verdana" pitchFamily="34" charset="0"/>
              </a:rPr>
              <a:t>Applied Overhead  =  POHR × Actual Direct Labor Hours</a:t>
            </a:r>
          </a:p>
          <a:p>
            <a:pPr eaLnBrk="1" hangingPunct="1">
              <a:spcBef>
                <a:spcPct val="50000"/>
              </a:spcBef>
            </a:pPr>
            <a:r>
              <a:rPr lang="en-US" sz="1800" b="1">
                <a:solidFill>
                  <a:srgbClr val="FFFFFF"/>
                </a:solidFill>
                <a:latin typeface="Verdana" pitchFamily="34" charset="0"/>
              </a:rPr>
              <a:t>Applied Overhead  =  $4.00 per DLH × 170,000 DLH = $680,000</a:t>
            </a:r>
          </a:p>
        </p:txBody>
      </p:sp>
      <p:grpSp>
        <p:nvGrpSpPr>
          <p:cNvPr id="67589" name="Group 5"/>
          <p:cNvGrpSpPr>
            <a:grpSpLocks/>
          </p:cNvGrpSpPr>
          <p:nvPr/>
        </p:nvGrpSpPr>
        <p:grpSpPr bwMode="auto">
          <a:xfrm>
            <a:off x="8386763" y="90488"/>
            <a:ext cx="681037" cy="976312"/>
            <a:chOff x="4714" y="57"/>
            <a:chExt cx="611" cy="700"/>
          </a:xfrm>
        </p:grpSpPr>
        <p:sp>
          <p:nvSpPr>
            <p:cNvPr id="67590" name="Freeform 6"/>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67591" name="Freeform 7"/>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67592" name="Freeform 8"/>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67593" name="Freeform 9"/>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67594" name="Freeform 10"/>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67595" name="Freeform 11"/>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64"/>
                                        </p:tgtEl>
                                        <p:attrNameLst>
                                          <p:attrName>style.visibility</p:attrName>
                                        </p:attrNameLst>
                                      </p:cBhvr>
                                      <p:to>
                                        <p:strVal val="visible"/>
                                      </p:to>
                                    </p:set>
                                    <p:animEffect transition="in" filter="dissolve">
                                      <p:cBhvr>
                                        <p:cTn id="7" dur="500"/>
                                        <p:tgtEl>
                                          <p:spTgt spid="399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1410" name="Rectangle 2"/>
          <p:cNvSpPr>
            <a:spLocks noGrp="1" noChangeArrowheads="1"/>
          </p:cNvSpPr>
          <p:nvPr>
            <p:ph type="body" idx="1"/>
          </p:nvPr>
        </p:nvSpPr>
        <p:spPr>
          <a:xfrm>
            <a:off x="533400" y="1524000"/>
            <a:ext cx="8229600" cy="3733800"/>
          </a:xfrm>
          <a:solidFill>
            <a:schemeClr val="folHlink"/>
          </a:solidFill>
          <a:effectLst>
            <a:outerShdw dist="107763" dir="2700000" algn="ctr" rotWithShape="0">
              <a:schemeClr val="bg2"/>
            </a:outerShdw>
          </a:effectLst>
        </p:spPr>
        <p:txBody>
          <a:bodyPr/>
          <a:lstStyle/>
          <a:p>
            <a:pPr algn="ctr" eaLnBrk="1" hangingPunct="1">
              <a:buFont typeface="Times" pitchFamily="34" charset="0"/>
              <a:buNone/>
              <a:defRPr/>
            </a:pPr>
            <a:r>
              <a:rPr lang="en-US" dirty="0" smtClean="0">
                <a:solidFill>
                  <a:srgbClr val="FFFFFF"/>
                </a:solidFill>
                <a:effectLst>
                  <a:outerShdw blurRad="38100" dist="38100" dir="2700000" algn="tl">
                    <a:srgbClr val="000000"/>
                  </a:outerShdw>
                </a:effectLst>
              </a:rPr>
              <a:t> </a:t>
            </a:r>
            <a:r>
              <a:rPr lang="en-US" dirty="0" err="1" smtClean="0">
                <a:effectLst>
                  <a:outerShdw blurRad="38100" dist="38100" dir="2700000" algn="tl">
                    <a:srgbClr val="FFFFFF"/>
                  </a:outerShdw>
                </a:effectLst>
              </a:rPr>
              <a:t>PearCo’s</a:t>
            </a:r>
            <a:r>
              <a:rPr lang="en-US" dirty="0" smtClean="0">
                <a:effectLst>
                  <a:outerShdw blurRad="38100" dist="38100" dir="2700000" algn="tl">
                    <a:srgbClr val="FFFFFF"/>
                  </a:outerShdw>
                </a:effectLst>
              </a:rPr>
              <a:t> </a:t>
            </a:r>
            <a:r>
              <a:rPr lang="en-US" i="1" dirty="0" smtClean="0">
                <a:solidFill>
                  <a:schemeClr val="accent1"/>
                </a:solidFill>
                <a:effectLst>
                  <a:outerShdw blurRad="38100" dist="38100" dir="2700000" algn="tl">
                    <a:srgbClr val="000000"/>
                  </a:outerShdw>
                </a:effectLst>
              </a:rPr>
              <a:t>actual overhead</a:t>
            </a:r>
            <a:r>
              <a:rPr lang="en-US" dirty="0" smtClean="0">
                <a:solidFill>
                  <a:srgbClr val="FFFFFF"/>
                </a:solidFill>
                <a:effectLst>
                  <a:outerShdw blurRad="38100" dist="38100" dir="2700000" algn="tl">
                    <a:srgbClr val="000000"/>
                  </a:outerShdw>
                </a:effectLst>
              </a:rPr>
              <a:t> </a:t>
            </a:r>
            <a:r>
              <a:rPr lang="en-US" dirty="0" smtClean="0">
                <a:effectLst>
                  <a:outerShdw blurRad="38100" dist="38100" dir="2700000" algn="tl">
                    <a:srgbClr val="FFFFFF"/>
                  </a:outerShdw>
                </a:effectLst>
              </a:rPr>
              <a:t>for the year was</a:t>
            </a:r>
            <a:r>
              <a:rPr lang="en-US" dirty="0" smtClean="0">
                <a:solidFill>
                  <a:srgbClr val="FFFFFF"/>
                </a:solidFill>
                <a:effectLst>
                  <a:outerShdw blurRad="38100" dist="38100" dir="2700000" algn="tl">
                    <a:srgbClr val="000000"/>
                  </a:outerShdw>
                </a:effectLst>
              </a:rPr>
              <a:t> </a:t>
            </a:r>
            <a:r>
              <a:rPr lang="en-US" i="1" dirty="0" smtClean="0">
                <a:solidFill>
                  <a:schemeClr val="accent1"/>
                </a:solidFill>
                <a:effectLst>
                  <a:outerShdw blurRad="38100" dist="38100" dir="2700000" algn="tl">
                    <a:srgbClr val="000000"/>
                  </a:outerShdw>
                </a:effectLst>
              </a:rPr>
              <a:t>$650,000</a:t>
            </a:r>
            <a:r>
              <a:rPr lang="en-US" dirty="0" smtClean="0">
                <a:solidFill>
                  <a:srgbClr val="FFFFFF"/>
                </a:solidFill>
                <a:effectLst>
                  <a:outerShdw blurRad="38100" dist="38100" dir="2700000" algn="tl">
                    <a:srgbClr val="000000"/>
                  </a:outerShdw>
                </a:effectLst>
              </a:rPr>
              <a:t> </a:t>
            </a:r>
            <a:r>
              <a:rPr lang="en-US" dirty="0" smtClean="0">
                <a:effectLst>
                  <a:outerShdw blurRad="38100" dist="38100" dir="2700000" algn="tl">
                    <a:srgbClr val="FFFFFF"/>
                  </a:outerShdw>
                </a:effectLst>
              </a:rPr>
              <a:t>with a total of</a:t>
            </a:r>
            <a:r>
              <a:rPr lang="en-US" dirty="0" smtClean="0">
                <a:solidFill>
                  <a:srgbClr val="FFFFFF"/>
                </a:solidFill>
                <a:effectLst>
                  <a:outerShdw blurRad="38100" dist="38100" dir="2700000" algn="tl">
                    <a:srgbClr val="000000"/>
                  </a:outerShdw>
                </a:effectLst>
              </a:rPr>
              <a:t> </a:t>
            </a:r>
            <a:r>
              <a:rPr lang="en-US" i="1" dirty="0" smtClean="0">
                <a:solidFill>
                  <a:schemeClr val="accent1"/>
                </a:solidFill>
                <a:effectLst>
                  <a:outerShdw blurRad="38100" dist="38100" dir="2700000" algn="tl">
                    <a:srgbClr val="000000"/>
                  </a:outerShdw>
                </a:effectLst>
              </a:rPr>
              <a:t>170,000</a:t>
            </a:r>
            <a:r>
              <a:rPr lang="en-US" dirty="0" smtClean="0">
                <a:solidFill>
                  <a:srgbClr val="FFFFFF"/>
                </a:solidFill>
                <a:effectLst>
                  <a:outerShdw blurRad="38100" dist="38100" dir="2700000" algn="tl">
                    <a:srgbClr val="000000"/>
                  </a:outerShdw>
                </a:effectLst>
              </a:rPr>
              <a:t> </a:t>
            </a:r>
            <a:r>
              <a:rPr lang="en-US" dirty="0" smtClean="0">
                <a:effectLst>
                  <a:outerShdw blurRad="38100" dist="38100" dir="2700000" algn="tl">
                    <a:srgbClr val="FFFFFF"/>
                  </a:outerShdw>
                </a:effectLst>
              </a:rPr>
              <a:t>direct labor hours worked on jobs.</a:t>
            </a:r>
          </a:p>
          <a:p>
            <a:pPr algn="ctr" eaLnBrk="1" hangingPunct="1">
              <a:buFont typeface="Times" pitchFamily="34" charset="0"/>
              <a:buNone/>
              <a:defRPr/>
            </a:pPr>
            <a:r>
              <a:rPr lang="en-US" dirty="0" smtClean="0">
                <a:effectLst>
                  <a:outerShdw blurRad="38100" dist="38100" dir="2700000" algn="tl">
                    <a:srgbClr val="FFFFFF"/>
                  </a:outerShdw>
                </a:effectLst>
              </a:rPr>
              <a:t>How much total overhead was applied to </a:t>
            </a:r>
            <a:r>
              <a:rPr lang="en-US" dirty="0" err="1" smtClean="0">
                <a:effectLst>
                  <a:outerShdw blurRad="38100" dist="38100" dir="2700000" algn="tl">
                    <a:srgbClr val="FFFFFF"/>
                  </a:outerShdw>
                </a:effectLst>
              </a:rPr>
              <a:t>PearCo’s</a:t>
            </a:r>
            <a:r>
              <a:rPr lang="en-US" dirty="0" smtClean="0">
                <a:effectLst>
                  <a:outerShdw blurRad="38100" dist="38100" dir="2700000" algn="tl">
                    <a:srgbClr val="FFFFFF"/>
                  </a:outerShdw>
                </a:effectLst>
              </a:rPr>
              <a:t> jobs during the year?  Use </a:t>
            </a:r>
            <a:r>
              <a:rPr lang="en-US" dirty="0" err="1" smtClean="0">
                <a:effectLst>
                  <a:outerShdw blurRad="38100" dist="38100" dir="2700000" algn="tl">
                    <a:srgbClr val="FFFFFF"/>
                  </a:outerShdw>
                </a:effectLst>
              </a:rPr>
              <a:t>PearCo’s</a:t>
            </a:r>
            <a:r>
              <a:rPr lang="en-US" dirty="0" smtClean="0">
                <a:effectLst>
                  <a:outerShdw blurRad="38100" dist="38100" dir="2700000" algn="tl">
                    <a:srgbClr val="FFFFFF"/>
                  </a:outerShdw>
                </a:effectLst>
              </a:rPr>
              <a:t> predetermined overhead rate of $4.00 per direct labor hour.</a:t>
            </a:r>
            <a:r>
              <a:rPr lang="en-US" dirty="0" smtClean="0">
                <a:solidFill>
                  <a:srgbClr val="FFFFFF"/>
                </a:solidFill>
                <a:effectLst>
                  <a:outerShdw blurRad="38100" dist="38100" dir="2700000" algn="tl">
                    <a:srgbClr val="000000"/>
                  </a:outerShdw>
                </a:effectLst>
              </a:rPr>
              <a:t> </a:t>
            </a:r>
          </a:p>
        </p:txBody>
      </p:sp>
      <p:sp>
        <p:nvSpPr>
          <p:cNvPr id="30724" name="Rectangle 3"/>
          <p:cNvSpPr>
            <a:spLocks noGrp="1" noChangeArrowheads="1"/>
          </p:cNvSpPr>
          <p:nvPr>
            <p:ph type="title"/>
          </p:nvPr>
        </p:nvSpPr>
        <p:spPr/>
        <p:txBody>
          <a:bodyPr/>
          <a:lstStyle/>
          <a:p>
            <a:pPr eaLnBrk="1" hangingPunct="1"/>
            <a:r>
              <a:rPr lang="en-US" smtClean="0"/>
              <a:t>Overhead Application Example</a:t>
            </a:r>
          </a:p>
        </p:txBody>
      </p:sp>
      <p:sp>
        <p:nvSpPr>
          <p:cNvPr id="30725" name="Rectangle 4"/>
          <p:cNvSpPr>
            <a:spLocks noChangeArrowheads="1"/>
          </p:cNvSpPr>
          <p:nvPr/>
        </p:nvSpPr>
        <p:spPr bwMode="auto">
          <a:xfrm>
            <a:off x="457200" y="4953000"/>
            <a:ext cx="8458200" cy="1244600"/>
          </a:xfrm>
          <a:prstGeom prst="rect">
            <a:avLst/>
          </a:prstGeom>
          <a:solidFill>
            <a:srgbClr val="FCFEB9"/>
          </a:solidFill>
          <a:ln w="25400">
            <a:solidFill>
              <a:schemeClr val="tx1"/>
            </a:solidFill>
            <a:miter lim="800000"/>
            <a:headEnd/>
            <a:tailEnd/>
          </a:ln>
        </p:spPr>
        <p:txBody>
          <a:bodyPr lIns="90488" tIns="44450" rIns="90488" bIns="44450">
            <a:spAutoFit/>
          </a:bodyPr>
          <a:lstStyle/>
          <a:p>
            <a:pPr algn="ctr" eaLnBrk="1" hangingPunct="1">
              <a:spcBef>
                <a:spcPct val="50000"/>
              </a:spcBef>
            </a:pPr>
            <a:r>
              <a:rPr lang="en-US" sz="2000" b="1" u="sng">
                <a:solidFill>
                  <a:srgbClr val="663300"/>
                </a:solidFill>
                <a:latin typeface="Verdana" pitchFamily="34" charset="0"/>
              </a:rPr>
              <a:t>Overhead Applied During the Period</a:t>
            </a:r>
            <a:endParaRPr lang="en-US" sz="2000" b="1">
              <a:solidFill>
                <a:srgbClr val="663300"/>
              </a:solidFill>
              <a:latin typeface="Verdana" pitchFamily="34" charset="0"/>
            </a:endParaRPr>
          </a:p>
          <a:p>
            <a:pPr eaLnBrk="1" hangingPunct="1">
              <a:spcBef>
                <a:spcPct val="50000"/>
              </a:spcBef>
            </a:pPr>
            <a:r>
              <a:rPr lang="en-US" sz="1800" b="1">
                <a:solidFill>
                  <a:srgbClr val="663300"/>
                </a:solidFill>
                <a:latin typeface="Verdana" pitchFamily="34" charset="0"/>
              </a:rPr>
              <a:t>Applied Overhead  =  POHR × Actual Direct Labor Hours</a:t>
            </a:r>
          </a:p>
          <a:p>
            <a:pPr eaLnBrk="1" hangingPunct="1">
              <a:spcBef>
                <a:spcPct val="50000"/>
              </a:spcBef>
            </a:pPr>
            <a:r>
              <a:rPr lang="en-US" sz="1800" b="1">
                <a:solidFill>
                  <a:srgbClr val="663300"/>
                </a:solidFill>
                <a:latin typeface="Verdana" pitchFamily="34" charset="0"/>
              </a:rPr>
              <a:t>Applied Overhead  =  $4.00 per DLH × 170,000 DLH = $680,000</a:t>
            </a:r>
          </a:p>
        </p:txBody>
      </p:sp>
      <p:grpSp>
        <p:nvGrpSpPr>
          <p:cNvPr id="30726" name="Group 5"/>
          <p:cNvGrpSpPr>
            <a:grpSpLocks/>
          </p:cNvGrpSpPr>
          <p:nvPr/>
        </p:nvGrpSpPr>
        <p:grpSpPr bwMode="auto">
          <a:xfrm>
            <a:off x="8386763" y="90488"/>
            <a:ext cx="681037" cy="976312"/>
            <a:chOff x="4714" y="57"/>
            <a:chExt cx="611" cy="700"/>
          </a:xfrm>
        </p:grpSpPr>
        <p:sp>
          <p:nvSpPr>
            <p:cNvPr id="30733" name="Freeform 6"/>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30734" name="Freeform 7"/>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30735" name="Freeform 8"/>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30736" name="Freeform 9"/>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30737" name="Freeform 10"/>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30738" name="Freeform 11"/>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
        <p:nvSpPr>
          <p:cNvPr id="401420" name="Oval 12"/>
          <p:cNvSpPr>
            <a:spLocks noChangeArrowheads="1"/>
          </p:cNvSpPr>
          <p:nvPr/>
        </p:nvSpPr>
        <p:spPr bwMode="auto">
          <a:xfrm>
            <a:off x="7340600" y="5638800"/>
            <a:ext cx="1803400" cy="742950"/>
          </a:xfrm>
          <a:prstGeom prst="ellipse">
            <a:avLst/>
          </a:prstGeom>
          <a:noFill/>
          <a:ln w="38100">
            <a:solidFill>
              <a:srgbClr val="FC0128"/>
            </a:solidFill>
            <a:round/>
            <a:headEnd/>
            <a:tailEnd/>
          </a:ln>
          <a:effectLst>
            <a:outerShdw dist="35921" dir="2700000" algn="ctr" rotWithShape="0">
              <a:schemeClr val="bg2"/>
            </a:outerShdw>
          </a:effectLst>
        </p:spPr>
        <p:txBody>
          <a:bodyPr wrap="none" anchor="ctr"/>
          <a:lstStyle/>
          <a:p>
            <a:pPr>
              <a:defRPr/>
            </a:pPr>
            <a:endParaRPr lang="en-US"/>
          </a:p>
        </p:txBody>
      </p:sp>
      <p:grpSp>
        <p:nvGrpSpPr>
          <p:cNvPr id="3" name="Group 13"/>
          <p:cNvGrpSpPr>
            <a:grpSpLocks/>
          </p:cNvGrpSpPr>
          <p:nvPr/>
        </p:nvGrpSpPr>
        <p:grpSpPr bwMode="auto">
          <a:xfrm>
            <a:off x="533400" y="2603500"/>
            <a:ext cx="6223000" cy="2260600"/>
            <a:chOff x="336" y="1640"/>
            <a:chExt cx="3920" cy="1424"/>
          </a:xfrm>
        </p:grpSpPr>
        <p:sp>
          <p:nvSpPr>
            <p:cNvPr id="401422" name="Rectangle 14"/>
            <p:cNvSpPr>
              <a:spLocks noChangeArrowheads="1"/>
            </p:cNvSpPr>
            <p:nvPr/>
          </p:nvSpPr>
          <p:spPr bwMode="auto">
            <a:xfrm>
              <a:off x="336" y="1640"/>
              <a:ext cx="3920" cy="1424"/>
            </a:xfrm>
            <a:prstGeom prst="rect">
              <a:avLst/>
            </a:prstGeom>
            <a:solidFill>
              <a:schemeClr val="hlink"/>
            </a:solidFill>
            <a:ln w="25400">
              <a:noFill/>
              <a:miter lim="800000"/>
              <a:headEnd/>
              <a:tailEnd/>
            </a:ln>
            <a:effectLst>
              <a:outerShdw dist="53882" dir="2700000" algn="ctr" rotWithShape="0">
                <a:schemeClr val="bg2"/>
              </a:outerShdw>
            </a:effectLst>
          </p:spPr>
          <p:txBody>
            <a:bodyPr wrap="none" anchor="ctr"/>
            <a:lstStyle/>
            <a:p>
              <a:pPr>
                <a:defRPr/>
              </a:pPr>
              <a:endParaRPr lang="en-US"/>
            </a:p>
          </p:txBody>
        </p:sp>
        <p:sp>
          <p:nvSpPr>
            <p:cNvPr id="401423" name="Rectangle 15"/>
            <p:cNvSpPr>
              <a:spLocks noChangeArrowheads="1"/>
            </p:cNvSpPr>
            <p:nvPr/>
          </p:nvSpPr>
          <p:spPr bwMode="auto">
            <a:xfrm>
              <a:off x="474" y="1786"/>
              <a:ext cx="2478" cy="1016"/>
            </a:xfrm>
            <a:prstGeom prst="rect">
              <a:avLst/>
            </a:prstGeom>
            <a:solidFill>
              <a:schemeClr val="hlink"/>
            </a:solidFill>
            <a:ln w="12700">
              <a:noFill/>
              <a:miter lim="800000"/>
              <a:headEnd/>
              <a:tailEnd/>
            </a:ln>
            <a:effectLst>
              <a:outerShdw dist="17961" dir="13500000" algn="ctr" rotWithShape="0">
                <a:schemeClr val="bg2"/>
              </a:outerShdw>
            </a:effectLst>
          </p:spPr>
          <p:txBody>
            <a:bodyPr wrap="none" lIns="90488" tIns="44450" rIns="90488" bIns="44450">
              <a:spAutoFit/>
            </a:bodyPr>
            <a:lstStyle/>
            <a:p>
              <a:pPr algn="ctr" eaLnBrk="1" hangingPunct="1">
                <a:defRPr/>
              </a:pPr>
              <a:r>
                <a:rPr lang="en-US" sz="2500">
                  <a:solidFill>
                    <a:srgbClr val="FFFFFF"/>
                  </a:solidFill>
                  <a:latin typeface="Verdana" pitchFamily="34" charset="0"/>
                </a:rPr>
                <a:t>PearCo has </a:t>
              </a:r>
              <a:r>
                <a:rPr lang="en-US" sz="2500" i="1">
                  <a:latin typeface="Verdana" pitchFamily="34" charset="0"/>
                </a:rPr>
                <a:t>overapplied</a:t>
              </a:r>
              <a:br>
                <a:rPr lang="en-US" sz="2500" i="1">
                  <a:latin typeface="Verdana" pitchFamily="34" charset="0"/>
                </a:rPr>
              </a:br>
              <a:r>
                <a:rPr lang="en-US" sz="2500">
                  <a:solidFill>
                    <a:srgbClr val="FFFFFF"/>
                  </a:solidFill>
                  <a:latin typeface="Verdana" pitchFamily="34" charset="0"/>
                </a:rPr>
                <a:t>overhead for the year</a:t>
              </a:r>
              <a:br>
                <a:rPr lang="en-US" sz="2500">
                  <a:solidFill>
                    <a:srgbClr val="FFFFFF"/>
                  </a:solidFill>
                  <a:latin typeface="Verdana" pitchFamily="34" charset="0"/>
                </a:rPr>
              </a:br>
              <a:r>
                <a:rPr lang="en-US" sz="2500">
                  <a:solidFill>
                    <a:srgbClr val="FFFFFF"/>
                  </a:solidFill>
                  <a:latin typeface="Verdana" pitchFamily="34" charset="0"/>
                </a:rPr>
                <a:t>by $30,000.  What will</a:t>
              </a:r>
              <a:br>
                <a:rPr lang="en-US" sz="2500">
                  <a:solidFill>
                    <a:srgbClr val="FFFFFF"/>
                  </a:solidFill>
                  <a:latin typeface="Verdana" pitchFamily="34" charset="0"/>
                </a:rPr>
              </a:br>
              <a:r>
                <a:rPr lang="en-US" sz="2500">
                  <a:solidFill>
                    <a:srgbClr val="FFFFFF"/>
                  </a:solidFill>
                  <a:latin typeface="Verdana" pitchFamily="34" charset="0"/>
                </a:rPr>
                <a:t>PearCo do?</a:t>
              </a:r>
            </a:p>
          </p:txBody>
        </p:sp>
        <p:graphicFrame>
          <p:nvGraphicFramePr>
            <p:cNvPr id="30722" name="Object 16"/>
            <p:cNvGraphicFramePr>
              <a:graphicFrameLocks noChangeAspect="1"/>
            </p:cNvGraphicFramePr>
            <p:nvPr/>
          </p:nvGraphicFramePr>
          <p:xfrm>
            <a:off x="3072" y="1680"/>
            <a:ext cx="922" cy="1313"/>
          </p:xfrm>
          <a:graphic>
            <a:graphicData uri="http://schemas.openxmlformats.org/presentationml/2006/ole">
              <p:oleObj spid="_x0000_s30722" name="Clip" r:id="rId4" imgW="3848040" imgH="5478120" progId="MS_ClipArt_Gallery.2">
                <p:embed/>
              </p:oleObj>
            </a:graphicData>
          </a:graphic>
        </p:graphicFrame>
      </p:grpSp>
      <p:sp>
        <p:nvSpPr>
          <p:cNvPr id="401425" name="Oval 17"/>
          <p:cNvSpPr>
            <a:spLocks noChangeArrowheads="1"/>
          </p:cNvSpPr>
          <p:nvPr/>
        </p:nvSpPr>
        <p:spPr bwMode="auto">
          <a:xfrm>
            <a:off x="2590800" y="1828800"/>
            <a:ext cx="2184400" cy="742950"/>
          </a:xfrm>
          <a:prstGeom prst="ellipse">
            <a:avLst/>
          </a:prstGeom>
          <a:noFill/>
          <a:ln w="38100">
            <a:solidFill>
              <a:srgbClr val="FC0128"/>
            </a:solidFill>
            <a:round/>
            <a:headEnd/>
            <a:tailEnd/>
          </a:ln>
          <a:effectLst>
            <a:outerShdw dist="35921" dir="2700000" algn="ctr" rotWithShape="0">
              <a:schemeClr val="bg2"/>
            </a:outerShdw>
          </a:effectLst>
        </p:spPr>
        <p:txBody>
          <a:bodyPr wrap="none" anchor="ctr"/>
          <a:lstStyle/>
          <a:p>
            <a:pPr>
              <a:defRPr/>
            </a:pPr>
            <a:endParaRPr lang="en-US"/>
          </a:p>
        </p:txBody>
      </p:sp>
      <p:sp>
        <p:nvSpPr>
          <p:cNvPr id="401426" name="Freeform 18"/>
          <p:cNvSpPr>
            <a:spLocks/>
          </p:cNvSpPr>
          <p:nvPr/>
        </p:nvSpPr>
        <p:spPr bwMode="auto">
          <a:xfrm>
            <a:off x="6400800" y="4648200"/>
            <a:ext cx="1830388" cy="1144588"/>
          </a:xfrm>
          <a:custGeom>
            <a:avLst/>
            <a:gdLst/>
            <a:ahLst/>
            <a:cxnLst>
              <a:cxn ang="0">
                <a:pos x="1055" y="501"/>
              </a:cxn>
              <a:cxn ang="0">
                <a:pos x="1033" y="465"/>
              </a:cxn>
              <a:cxn ang="0">
                <a:pos x="995" y="405"/>
              </a:cxn>
              <a:cxn ang="0">
                <a:pos x="953" y="347"/>
              </a:cxn>
              <a:cxn ang="0">
                <a:pos x="906" y="291"/>
              </a:cxn>
              <a:cxn ang="0">
                <a:pos x="855" y="241"/>
              </a:cxn>
              <a:cxn ang="0">
                <a:pos x="797" y="196"/>
              </a:cxn>
              <a:cxn ang="0">
                <a:pos x="739" y="152"/>
              </a:cxn>
              <a:cxn ang="0">
                <a:pos x="670" y="112"/>
              </a:cxn>
              <a:cxn ang="0">
                <a:pos x="604" y="80"/>
              </a:cxn>
              <a:cxn ang="0">
                <a:pos x="534" y="53"/>
              </a:cxn>
              <a:cxn ang="0">
                <a:pos x="465" y="33"/>
              </a:cxn>
              <a:cxn ang="0">
                <a:pos x="391" y="16"/>
              </a:cxn>
              <a:cxn ang="0">
                <a:pos x="318" y="4"/>
              </a:cxn>
              <a:cxn ang="0">
                <a:pos x="244" y="0"/>
              </a:cxn>
              <a:cxn ang="0">
                <a:pos x="169" y="3"/>
              </a:cxn>
              <a:cxn ang="0">
                <a:pos x="99" y="11"/>
              </a:cxn>
              <a:cxn ang="0">
                <a:pos x="22" y="21"/>
              </a:cxn>
              <a:cxn ang="0">
                <a:pos x="0" y="28"/>
              </a:cxn>
              <a:cxn ang="0">
                <a:pos x="97" y="19"/>
              </a:cxn>
              <a:cxn ang="0">
                <a:pos x="161" y="20"/>
              </a:cxn>
              <a:cxn ang="0">
                <a:pos x="230" y="28"/>
              </a:cxn>
              <a:cxn ang="0">
                <a:pos x="297" y="48"/>
              </a:cxn>
              <a:cxn ang="0">
                <a:pos x="365" y="72"/>
              </a:cxn>
              <a:cxn ang="0">
                <a:pos x="432" y="103"/>
              </a:cxn>
              <a:cxn ang="0">
                <a:pos x="496" y="140"/>
              </a:cxn>
              <a:cxn ang="0">
                <a:pos x="560" y="187"/>
              </a:cxn>
              <a:cxn ang="0">
                <a:pos x="617" y="237"/>
              </a:cxn>
              <a:cxn ang="0">
                <a:pos x="676" y="296"/>
              </a:cxn>
              <a:cxn ang="0">
                <a:pos x="728" y="359"/>
              </a:cxn>
              <a:cxn ang="0">
                <a:pos x="775" y="424"/>
              </a:cxn>
              <a:cxn ang="0">
                <a:pos x="817" y="492"/>
              </a:cxn>
              <a:cxn ang="0">
                <a:pos x="856" y="564"/>
              </a:cxn>
              <a:cxn ang="0">
                <a:pos x="761" y="596"/>
              </a:cxn>
              <a:cxn ang="0">
                <a:pos x="1035" y="720"/>
              </a:cxn>
              <a:cxn ang="0">
                <a:pos x="1152" y="476"/>
              </a:cxn>
              <a:cxn ang="0">
                <a:pos x="1055" y="501"/>
              </a:cxn>
            </a:cxnLst>
            <a:rect l="0" t="0" r="r" b="b"/>
            <a:pathLst>
              <a:path w="1153" h="721">
                <a:moveTo>
                  <a:pt x="1055" y="501"/>
                </a:moveTo>
                <a:lnTo>
                  <a:pt x="1033" y="465"/>
                </a:lnTo>
                <a:lnTo>
                  <a:pt x="995" y="405"/>
                </a:lnTo>
                <a:lnTo>
                  <a:pt x="953" y="347"/>
                </a:lnTo>
                <a:lnTo>
                  <a:pt x="906" y="291"/>
                </a:lnTo>
                <a:lnTo>
                  <a:pt x="855" y="241"/>
                </a:lnTo>
                <a:lnTo>
                  <a:pt x="797" y="196"/>
                </a:lnTo>
                <a:lnTo>
                  <a:pt x="739" y="152"/>
                </a:lnTo>
                <a:lnTo>
                  <a:pt x="670" y="112"/>
                </a:lnTo>
                <a:lnTo>
                  <a:pt x="604" y="80"/>
                </a:lnTo>
                <a:lnTo>
                  <a:pt x="534" y="53"/>
                </a:lnTo>
                <a:lnTo>
                  <a:pt x="465" y="33"/>
                </a:lnTo>
                <a:lnTo>
                  <a:pt x="391" y="16"/>
                </a:lnTo>
                <a:lnTo>
                  <a:pt x="318" y="4"/>
                </a:lnTo>
                <a:lnTo>
                  <a:pt x="244" y="0"/>
                </a:lnTo>
                <a:lnTo>
                  <a:pt x="169" y="3"/>
                </a:lnTo>
                <a:lnTo>
                  <a:pt x="99" y="11"/>
                </a:lnTo>
                <a:lnTo>
                  <a:pt x="22" y="21"/>
                </a:lnTo>
                <a:lnTo>
                  <a:pt x="0" y="28"/>
                </a:lnTo>
                <a:lnTo>
                  <a:pt x="97" y="19"/>
                </a:lnTo>
                <a:lnTo>
                  <a:pt x="161" y="20"/>
                </a:lnTo>
                <a:lnTo>
                  <a:pt x="230" y="28"/>
                </a:lnTo>
                <a:lnTo>
                  <a:pt x="297" y="48"/>
                </a:lnTo>
                <a:lnTo>
                  <a:pt x="365" y="72"/>
                </a:lnTo>
                <a:lnTo>
                  <a:pt x="432" y="103"/>
                </a:lnTo>
                <a:lnTo>
                  <a:pt x="496" y="140"/>
                </a:lnTo>
                <a:lnTo>
                  <a:pt x="560" y="187"/>
                </a:lnTo>
                <a:lnTo>
                  <a:pt x="617" y="237"/>
                </a:lnTo>
                <a:lnTo>
                  <a:pt x="676" y="296"/>
                </a:lnTo>
                <a:lnTo>
                  <a:pt x="728" y="359"/>
                </a:lnTo>
                <a:lnTo>
                  <a:pt x="775" y="424"/>
                </a:lnTo>
                <a:lnTo>
                  <a:pt x="817" y="492"/>
                </a:lnTo>
                <a:lnTo>
                  <a:pt x="856" y="564"/>
                </a:lnTo>
                <a:lnTo>
                  <a:pt x="761" y="596"/>
                </a:lnTo>
                <a:lnTo>
                  <a:pt x="1035" y="720"/>
                </a:lnTo>
                <a:lnTo>
                  <a:pt x="1152" y="476"/>
                </a:lnTo>
                <a:lnTo>
                  <a:pt x="1055" y="501"/>
                </a:lnTo>
              </a:path>
            </a:pathLst>
          </a:custGeom>
          <a:solidFill>
            <a:srgbClr val="FF0000"/>
          </a:solidFill>
          <a:ln w="12700" cap="rnd" cmpd="sng">
            <a:solidFill>
              <a:srgbClr val="FC0128"/>
            </a:solidFill>
            <a:prstDash val="solid"/>
            <a:round/>
            <a:headEnd type="none" w="med" len="med"/>
            <a:tailEnd type="none" w="med" len="med"/>
          </a:ln>
          <a:effectLst>
            <a:outerShdw dist="56796" dir="3806097" algn="ctr" rotWithShape="0">
              <a:schemeClr val="bg2"/>
            </a:outerShdw>
          </a:effectLst>
        </p:spPr>
        <p:txBody>
          <a:bodyPr/>
          <a:lstStyle/>
          <a:p>
            <a:pPr>
              <a:defRPr/>
            </a:pPr>
            <a:endParaRPr 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01425"/>
                                        </p:tgtEl>
                                        <p:attrNameLst>
                                          <p:attrName>style.visibility</p:attrName>
                                        </p:attrNameLst>
                                      </p:cBhvr>
                                      <p:to>
                                        <p:strVal val="visible"/>
                                      </p:to>
                                    </p:set>
                                    <p:animEffect transition="in" filter="wipe(right)">
                                      <p:cBhvr>
                                        <p:cTn id="11" dur="500"/>
                                        <p:tgtEl>
                                          <p:spTgt spid="401425"/>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401426"/>
                                        </p:tgtEl>
                                        <p:attrNameLst>
                                          <p:attrName>style.visibility</p:attrName>
                                        </p:attrNameLst>
                                      </p:cBhvr>
                                      <p:to>
                                        <p:strVal val="visible"/>
                                      </p:to>
                                    </p:set>
                                    <p:animEffect transition="in" filter="strips(downRight)">
                                      <p:cBhvr>
                                        <p:cTn id="15" dur="500"/>
                                        <p:tgtEl>
                                          <p:spTgt spid="401426"/>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01420"/>
                                        </p:tgtEl>
                                        <p:attrNameLst>
                                          <p:attrName>style.visibility</p:attrName>
                                        </p:attrNameLst>
                                      </p:cBhvr>
                                      <p:to>
                                        <p:strVal val="visible"/>
                                      </p:to>
                                    </p:set>
                                    <p:animEffect transition="in" filter="wipe(up)">
                                      <p:cBhvr>
                                        <p:cTn id="19" dur="500"/>
                                        <p:tgtEl>
                                          <p:spTgt spid="401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20" grpId="0" animBg="1"/>
      <p:bldP spid="4014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nvSpPr>
        <p:spPr bwMode="auto">
          <a:xfrm>
            <a:off x="6324600" y="1447800"/>
            <a:ext cx="2819400" cy="4321175"/>
          </a:xfrm>
          <a:prstGeom prst="rect">
            <a:avLst/>
          </a:prstGeom>
          <a:solidFill>
            <a:schemeClr val="folHlink"/>
          </a:solidFill>
          <a:ln w="12700">
            <a:solidFill>
              <a:srgbClr val="000000"/>
            </a:solidFill>
            <a:miter lim="800000"/>
            <a:headEnd/>
            <a:tailEnd/>
          </a:ln>
          <a:effectLst>
            <a:outerShdw dist="71842" dir="2700000" algn="ctr" rotWithShape="0">
              <a:srgbClr val="000000"/>
            </a:outerShdw>
          </a:effectLst>
        </p:spPr>
        <p:txBody>
          <a:bodyPr lIns="90488" tIns="44450" rIns="90488" bIns="44450">
            <a:spAutoFit/>
          </a:bodyPr>
          <a:lstStyle/>
          <a:p>
            <a:pPr algn="ctr" eaLnBrk="1" hangingPunct="1">
              <a:spcBef>
                <a:spcPct val="50000"/>
              </a:spcBef>
              <a:defRPr/>
            </a:pPr>
            <a:r>
              <a:rPr lang="en-US" sz="2500" b="1" dirty="0">
                <a:effectLst>
                  <a:outerShdw blurRad="38100" dist="38100" dir="2700000" algn="tl">
                    <a:srgbClr val="FFFFFF"/>
                  </a:outerShdw>
                </a:effectLst>
                <a:latin typeface="Verdana" pitchFamily="34" charset="0"/>
              </a:rPr>
              <a:t>Manufacturing Overhead, including </a:t>
            </a:r>
            <a:r>
              <a:rPr lang="en-US" sz="2500" b="1" i="1" dirty="0">
                <a:effectLst>
                  <a:outerShdw blurRad="38100" dist="38100" dir="2700000" algn="tl">
                    <a:srgbClr val="FFFFFF"/>
                  </a:outerShdw>
                </a:effectLst>
                <a:latin typeface="Verdana" pitchFamily="34" charset="0"/>
              </a:rPr>
              <a:t>indirect materials</a:t>
            </a:r>
            <a:r>
              <a:rPr lang="en-US" sz="2500" b="1" dirty="0">
                <a:effectLst>
                  <a:outerShdw blurRad="38100" dist="38100" dir="2700000" algn="tl">
                    <a:srgbClr val="FFFFFF"/>
                  </a:outerShdw>
                </a:effectLst>
                <a:latin typeface="Verdana" pitchFamily="34" charset="0"/>
              </a:rPr>
              <a:t> and </a:t>
            </a:r>
            <a:r>
              <a:rPr lang="en-US" sz="2500" b="1" i="1" dirty="0">
                <a:effectLst>
                  <a:outerShdw blurRad="38100" dist="38100" dir="2700000" algn="tl">
                    <a:srgbClr val="FFFFFF"/>
                  </a:outerShdw>
                </a:effectLst>
                <a:latin typeface="Verdana" pitchFamily="34" charset="0"/>
              </a:rPr>
              <a:t>indirect labor</a:t>
            </a:r>
            <a:r>
              <a:rPr lang="en-US" sz="2500" b="1" dirty="0">
                <a:effectLst>
                  <a:outerShdw blurRad="38100" dist="38100" dir="2700000" algn="tl">
                    <a:srgbClr val="FFFFFF"/>
                  </a:outerShdw>
                </a:effectLst>
                <a:latin typeface="Verdana" pitchFamily="34" charset="0"/>
              </a:rPr>
              <a:t>, are allocated to all jobs rather than directly traced to each job.</a:t>
            </a:r>
          </a:p>
        </p:txBody>
      </p:sp>
      <p:sp>
        <p:nvSpPr>
          <p:cNvPr id="43011" name="Rectangle 3"/>
          <p:cNvSpPr>
            <a:spLocks noGrp="1" noChangeArrowheads="1"/>
          </p:cNvSpPr>
          <p:nvPr>
            <p:ph type="title"/>
          </p:nvPr>
        </p:nvSpPr>
        <p:spPr>
          <a:noFill/>
        </p:spPr>
        <p:txBody>
          <a:bodyPr lIns="90488" tIns="44450" rIns="90488" bIns="44450"/>
          <a:lstStyle/>
          <a:p>
            <a:pPr eaLnBrk="1" hangingPunct="1"/>
            <a:r>
              <a:rPr lang="en-US" smtClean="0"/>
              <a:t>Direct Manufacturing Costs</a:t>
            </a:r>
          </a:p>
        </p:txBody>
      </p:sp>
      <p:sp>
        <p:nvSpPr>
          <p:cNvPr id="321540" name="Rectangle 4"/>
          <p:cNvSpPr>
            <a:spLocks noChangeArrowheads="1"/>
          </p:cNvSpPr>
          <p:nvPr/>
        </p:nvSpPr>
        <p:spPr bwMode="auto">
          <a:xfrm>
            <a:off x="598488" y="2351088"/>
            <a:ext cx="2584450" cy="419100"/>
          </a:xfrm>
          <a:prstGeom prst="rect">
            <a:avLst/>
          </a:prstGeom>
          <a:solidFill>
            <a:schemeClr val="hlink"/>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Direct Materials</a:t>
            </a:r>
          </a:p>
        </p:txBody>
      </p:sp>
      <p:sp>
        <p:nvSpPr>
          <p:cNvPr id="321541" name="Rectangle 5"/>
          <p:cNvSpPr>
            <a:spLocks noChangeArrowheads="1"/>
          </p:cNvSpPr>
          <p:nvPr/>
        </p:nvSpPr>
        <p:spPr bwMode="auto">
          <a:xfrm>
            <a:off x="598488" y="3494088"/>
            <a:ext cx="2584450" cy="419100"/>
          </a:xfrm>
          <a:prstGeom prst="rect">
            <a:avLst/>
          </a:prstGeom>
          <a:solidFill>
            <a:schemeClr val="hlink"/>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Direct Labor</a:t>
            </a:r>
          </a:p>
        </p:txBody>
      </p:sp>
      <p:sp>
        <p:nvSpPr>
          <p:cNvPr id="321542" name="Rectangle 6"/>
          <p:cNvSpPr>
            <a:spLocks noChangeArrowheads="1"/>
          </p:cNvSpPr>
          <p:nvPr/>
        </p:nvSpPr>
        <p:spPr bwMode="auto">
          <a:xfrm>
            <a:off x="4332288" y="2732088"/>
            <a:ext cx="1839912" cy="419100"/>
          </a:xfrm>
          <a:prstGeom prst="rect">
            <a:avLst/>
          </a:prstGeom>
          <a:solidFill>
            <a:schemeClr val="accent1"/>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1</a:t>
            </a:r>
          </a:p>
        </p:txBody>
      </p:sp>
      <p:sp>
        <p:nvSpPr>
          <p:cNvPr id="321543" name="Rectangle 7"/>
          <p:cNvSpPr>
            <a:spLocks noChangeArrowheads="1"/>
          </p:cNvSpPr>
          <p:nvPr/>
        </p:nvSpPr>
        <p:spPr bwMode="auto">
          <a:xfrm>
            <a:off x="4332288" y="3722688"/>
            <a:ext cx="1839912" cy="419100"/>
          </a:xfrm>
          <a:prstGeom prst="rect">
            <a:avLst/>
          </a:prstGeom>
          <a:solidFill>
            <a:schemeClr val="accent1"/>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2</a:t>
            </a:r>
          </a:p>
        </p:txBody>
      </p:sp>
      <p:sp>
        <p:nvSpPr>
          <p:cNvPr id="321544" name="Rectangle 8"/>
          <p:cNvSpPr>
            <a:spLocks noChangeArrowheads="1"/>
          </p:cNvSpPr>
          <p:nvPr/>
        </p:nvSpPr>
        <p:spPr bwMode="auto">
          <a:xfrm>
            <a:off x="4332288" y="4713288"/>
            <a:ext cx="1839912" cy="419100"/>
          </a:xfrm>
          <a:prstGeom prst="rect">
            <a:avLst/>
          </a:prstGeom>
          <a:solidFill>
            <a:schemeClr val="accent1"/>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Job No. 3</a:t>
            </a:r>
          </a:p>
        </p:txBody>
      </p:sp>
      <p:cxnSp>
        <p:nvCxnSpPr>
          <p:cNvPr id="321545" name="AutoShape 9"/>
          <p:cNvCxnSpPr>
            <a:cxnSpLocks noChangeShapeType="1"/>
            <a:stCxn id="321548" idx="3"/>
            <a:endCxn id="321542" idx="1"/>
          </p:cNvCxnSpPr>
          <p:nvPr/>
        </p:nvCxnSpPr>
        <p:spPr bwMode="auto">
          <a:xfrm flipV="1">
            <a:off x="3195638" y="2941638"/>
            <a:ext cx="1123950" cy="2057400"/>
          </a:xfrm>
          <a:prstGeom prst="straightConnector1">
            <a:avLst/>
          </a:prstGeom>
          <a:noFill/>
          <a:ln w="28575">
            <a:solidFill>
              <a:srgbClr val="6B6B6B"/>
            </a:solidFill>
            <a:round/>
            <a:headEnd/>
            <a:tailEnd type="triangle" w="med" len="med"/>
          </a:ln>
        </p:spPr>
      </p:cxnSp>
      <p:cxnSp>
        <p:nvCxnSpPr>
          <p:cNvPr id="321546" name="AutoShape 10"/>
          <p:cNvCxnSpPr>
            <a:cxnSpLocks noChangeShapeType="1"/>
            <a:stCxn id="321548" idx="3"/>
            <a:endCxn id="321543" idx="1"/>
          </p:cNvCxnSpPr>
          <p:nvPr/>
        </p:nvCxnSpPr>
        <p:spPr bwMode="auto">
          <a:xfrm flipV="1">
            <a:off x="3195638" y="3932238"/>
            <a:ext cx="1123950" cy="1066800"/>
          </a:xfrm>
          <a:prstGeom prst="straightConnector1">
            <a:avLst/>
          </a:prstGeom>
          <a:noFill/>
          <a:ln w="28575">
            <a:solidFill>
              <a:srgbClr val="6B6B6B"/>
            </a:solidFill>
            <a:round/>
            <a:headEnd/>
            <a:tailEnd type="triangle" w="med" len="med"/>
          </a:ln>
        </p:spPr>
      </p:cxnSp>
      <p:cxnSp>
        <p:nvCxnSpPr>
          <p:cNvPr id="321547" name="AutoShape 11"/>
          <p:cNvCxnSpPr>
            <a:cxnSpLocks noChangeShapeType="1"/>
            <a:stCxn id="321548" idx="3"/>
            <a:endCxn id="321544" idx="1"/>
          </p:cNvCxnSpPr>
          <p:nvPr/>
        </p:nvCxnSpPr>
        <p:spPr bwMode="auto">
          <a:xfrm flipV="1">
            <a:off x="3195638" y="4922838"/>
            <a:ext cx="1123950" cy="76200"/>
          </a:xfrm>
          <a:prstGeom prst="straightConnector1">
            <a:avLst/>
          </a:prstGeom>
          <a:noFill/>
          <a:ln w="28575">
            <a:solidFill>
              <a:srgbClr val="6B6B6B"/>
            </a:solidFill>
            <a:round/>
            <a:headEnd/>
            <a:tailEnd type="triangle" w="med" len="med"/>
          </a:ln>
        </p:spPr>
      </p:cxnSp>
      <p:sp>
        <p:nvSpPr>
          <p:cNvPr id="321548" name="Rectangle 12"/>
          <p:cNvSpPr>
            <a:spLocks noChangeArrowheads="1"/>
          </p:cNvSpPr>
          <p:nvPr/>
        </p:nvSpPr>
        <p:spPr bwMode="auto">
          <a:xfrm>
            <a:off x="598488" y="4637088"/>
            <a:ext cx="2584450" cy="723900"/>
          </a:xfrm>
          <a:prstGeom prst="rect">
            <a:avLst/>
          </a:prstGeom>
          <a:solidFill>
            <a:schemeClr val="hlink"/>
          </a:solidFill>
          <a:ln w="254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1" hangingPunct="1">
              <a:spcBef>
                <a:spcPct val="50000"/>
              </a:spcBef>
              <a:defRPr/>
            </a:pPr>
            <a:r>
              <a:rPr lang="en-US" sz="2000" b="1">
                <a:solidFill>
                  <a:srgbClr val="FFFFFF"/>
                </a:solidFill>
                <a:latin typeface="Verdana" pitchFamily="34" charset="0"/>
              </a:rPr>
              <a:t>Manufacturing Overhead</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21538"/>
                                        </p:tgtEl>
                                        <p:attrNameLst>
                                          <p:attrName>style.visibility</p:attrName>
                                        </p:attrNameLst>
                                      </p:cBhvr>
                                      <p:to>
                                        <p:strVal val="visible"/>
                                      </p:to>
                                    </p:set>
                                    <p:animEffect transition="in" filter="box(out)">
                                      <p:cBhvr>
                                        <p:cTn id="7" dur="500"/>
                                        <p:tgtEl>
                                          <p:spTgt spid="32153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21545"/>
                                        </p:tgtEl>
                                        <p:attrNameLst>
                                          <p:attrName>style.visibility</p:attrName>
                                        </p:attrNameLst>
                                      </p:cBhvr>
                                      <p:to>
                                        <p:strVal val="visible"/>
                                      </p:to>
                                    </p:set>
                                    <p:animEffect transition="in" filter="wipe(left)">
                                      <p:cBhvr>
                                        <p:cTn id="11" dur="500"/>
                                        <p:tgtEl>
                                          <p:spTgt spid="32154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21546"/>
                                        </p:tgtEl>
                                        <p:attrNameLst>
                                          <p:attrName>style.visibility</p:attrName>
                                        </p:attrNameLst>
                                      </p:cBhvr>
                                      <p:to>
                                        <p:strVal val="visible"/>
                                      </p:to>
                                    </p:set>
                                    <p:animEffect transition="in" filter="wipe(left)">
                                      <p:cBhvr>
                                        <p:cTn id="15" dur="500"/>
                                        <p:tgtEl>
                                          <p:spTgt spid="32154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1547"/>
                                        </p:tgtEl>
                                        <p:attrNameLst>
                                          <p:attrName>style.visibility</p:attrName>
                                        </p:attrNameLst>
                                      </p:cBhvr>
                                      <p:to>
                                        <p:strVal val="visible"/>
                                      </p:to>
                                    </p:set>
                                    <p:animEffect transition="in" filter="wipe(left)">
                                      <p:cBhvr>
                                        <p:cTn id="19" dur="500"/>
                                        <p:tgtEl>
                                          <p:spTgt spid="321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p:spPr>
        <p:txBody>
          <a:bodyPr lIns="90488" tIns="44450" rIns="90488" bIns="44450"/>
          <a:lstStyle/>
          <a:p>
            <a:pPr eaLnBrk="1" hangingPunct="1"/>
            <a:r>
              <a:rPr lang="en-US" sz="2000" smtClean="0"/>
              <a:t>Disposition of Under- or Overapplied Overhead</a:t>
            </a:r>
          </a:p>
        </p:txBody>
      </p:sp>
      <p:grpSp>
        <p:nvGrpSpPr>
          <p:cNvPr id="68611" name="Group 3"/>
          <p:cNvGrpSpPr>
            <a:grpSpLocks/>
          </p:cNvGrpSpPr>
          <p:nvPr/>
        </p:nvGrpSpPr>
        <p:grpSpPr bwMode="auto">
          <a:xfrm>
            <a:off x="4965700" y="1295400"/>
            <a:ext cx="4178300" cy="5103813"/>
            <a:chOff x="3077" y="813"/>
            <a:chExt cx="2632" cy="3215"/>
          </a:xfrm>
        </p:grpSpPr>
        <p:sp>
          <p:nvSpPr>
            <p:cNvPr id="407556" name="Rectangle 4"/>
            <p:cNvSpPr>
              <a:spLocks noChangeArrowheads="1"/>
            </p:cNvSpPr>
            <p:nvPr/>
          </p:nvSpPr>
          <p:spPr bwMode="auto">
            <a:xfrm>
              <a:off x="3077" y="1108"/>
              <a:ext cx="2632" cy="2920"/>
            </a:xfrm>
            <a:prstGeom prst="rect">
              <a:avLst/>
            </a:prstGeom>
            <a:solidFill>
              <a:schemeClr val="folHlink"/>
            </a:solidFill>
            <a:ln w="12700">
              <a:noFill/>
              <a:miter lim="800000"/>
              <a:headEnd/>
              <a:tailEnd/>
            </a:ln>
            <a:effectLst>
              <a:outerShdw dist="71842" dir="2700000" algn="ctr" rotWithShape="0">
                <a:schemeClr val="bg2"/>
              </a:outerShdw>
            </a:effectLst>
          </p:spPr>
          <p:txBody>
            <a:bodyPr wrap="none" anchor="ctr"/>
            <a:lstStyle/>
            <a:p>
              <a:pPr>
                <a:defRPr/>
              </a:pPr>
              <a:endParaRPr lang="en-US"/>
            </a:p>
          </p:txBody>
        </p:sp>
        <p:sp>
          <p:nvSpPr>
            <p:cNvPr id="407557" name="Oval 5"/>
            <p:cNvSpPr>
              <a:spLocks noChangeArrowheads="1"/>
            </p:cNvSpPr>
            <p:nvPr/>
          </p:nvSpPr>
          <p:spPr bwMode="auto">
            <a:xfrm>
              <a:off x="3177" y="1256"/>
              <a:ext cx="2432" cy="992"/>
            </a:xfrm>
            <a:prstGeom prst="ellipse">
              <a:avLst/>
            </a:prstGeom>
            <a:solidFill>
              <a:schemeClr val="accent1"/>
            </a:solidFill>
            <a:ln w="12700">
              <a:noFill/>
              <a:round/>
              <a:headEnd/>
              <a:tailEnd/>
            </a:ln>
            <a:effectLst>
              <a:outerShdw dist="71842" dir="2700000" algn="ctr" rotWithShape="0">
                <a:schemeClr val="bg2"/>
              </a:outerShdw>
            </a:effectLst>
          </p:spPr>
          <p:txBody>
            <a:bodyPr wrap="none" anchor="ctr"/>
            <a:lstStyle/>
            <a:p>
              <a:pPr>
                <a:defRPr/>
              </a:pPr>
              <a:endParaRPr lang="en-US"/>
            </a:p>
          </p:txBody>
        </p:sp>
        <p:sp>
          <p:nvSpPr>
            <p:cNvPr id="407558" name="Rectangle 6"/>
            <p:cNvSpPr>
              <a:spLocks noChangeArrowheads="1"/>
            </p:cNvSpPr>
            <p:nvPr/>
          </p:nvSpPr>
          <p:spPr bwMode="auto">
            <a:xfrm>
              <a:off x="3474" y="1306"/>
              <a:ext cx="1838" cy="689"/>
            </a:xfrm>
            <a:prstGeom prst="rect">
              <a:avLst/>
            </a:prstGeom>
            <a:noFill/>
            <a:ln w="12700">
              <a:noFill/>
              <a:miter lim="800000"/>
              <a:headEnd/>
              <a:tailEnd/>
            </a:ln>
            <a:effectLst/>
          </p:spPr>
          <p:txBody>
            <a:bodyPr wrap="none" lIns="90488" tIns="44450" rIns="90488" bIns="44450">
              <a:spAutoFit/>
            </a:bodyPr>
            <a:lstStyle/>
            <a:p>
              <a:pPr algn="ctr" eaLnBrk="1" hangingPunct="1">
                <a:defRPr/>
              </a:pPr>
              <a:r>
                <a:rPr lang="en-US" sz="2200">
                  <a:solidFill>
                    <a:srgbClr val="FFFFFF"/>
                  </a:solidFill>
                  <a:effectLst>
                    <a:outerShdw blurRad="38100" dist="38100" dir="2700000" algn="tl">
                      <a:srgbClr val="C0C0C0"/>
                    </a:outerShdw>
                  </a:effectLst>
                  <a:latin typeface="Verdana" pitchFamily="34" charset="0"/>
                </a:rPr>
                <a:t>$30,000 may be</a:t>
              </a:r>
              <a:br>
                <a:rPr lang="en-US" sz="2200">
                  <a:solidFill>
                    <a:srgbClr val="FFFFFF"/>
                  </a:solidFill>
                  <a:effectLst>
                    <a:outerShdw blurRad="38100" dist="38100" dir="2700000" algn="tl">
                      <a:srgbClr val="C0C0C0"/>
                    </a:outerShdw>
                  </a:effectLst>
                  <a:latin typeface="Verdana" pitchFamily="34" charset="0"/>
                </a:rPr>
              </a:br>
              <a:r>
                <a:rPr lang="en-US" sz="2200">
                  <a:solidFill>
                    <a:srgbClr val="FFFFFF"/>
                  </a:solidFill>
                  <a:effectLst>
                    <a:outerShdw blurRad="38100" dist="38100" dir="2700000" algn="tl">
                      <a:srgbClr val="C0C0C0"/>
                    </a:outerShdw>
                  </a:effectLst>
                  <a:latin typeface="Verdana" pitchFamily="34" charset="0"/>
                </a:rPr>
                <a:t>closed directly to</a:t>
              </a:r>
              <a:br>
                <a:rPr lang="en-US" sz="2200">
                  <a:solidFill>
                    <a:srgbClr val="FFFFFF"/>
                  </a:solidFill>
                  <a:effectLst>
                    <a:outerShdw blurRad="38100" dist="38100" dir="2700000" algn="tl">
                      <a:srgbClr val="C0C0C0"/>
                    </a:outerShdw>
                  </a:effectLst>
                  <a:latin typeface="Verdana" pitchFamily="34" charset="0"/>
                </a:rPr>
              </a:br>
              <a:r>
                <a:rPr lang="en-US" sz="2200">
                  <a:solidFill>
                    <a:srgbClr val="FFFFFF"/>
                  </a:solidFill>
                  <a:effectLst>
                    <a:outerShdw blurRad="38100" dist="38100" dir="2700000" algn="tl">
                      <a:srgbClr val="C0C0C0"/>
                    </a:outerShdw>
                  </a:effectLst>
                  <a:latin typeface="Verdana" pitchFamily="34" charset="0"/>
                </a:rPr>
                <a:t> cost of goods sold.</a:t>
              </a:r>
            </a:p>
          </p:txBody>
        </p:sp>
        <p:sp>
          <p:nvSpPr>
            <p:cNvPr id="407559" name="Rectangle 7"/>
            <p:cNvSpPr>
              <a:spLocks noChangeArrowheads="1"/>
            </p:cNvSpPr>
            <p:nvPr/>
          </p:nvSpPr>
          <p:spPr bwMode="auto">
            <a:xfrm>
              <a:off x="3786" y="3346"/>
              <a:ext cx="1215" cy="478"/>
            </a:xfrm>
            <a:prstGeom prst="rect">
              <a:avLst/>
            </a:prstGeom>
            <a:solidFill>
              <a:schemeClr val="accent1"/>
            </a:solidFill>
            <a:ln w="12700">
              <a:noFill/>
              <a:miter lim="800000"/>
              <a:headEnd/>
              <a:tailEnd/>
            </a:ln>
            <a:effectLst>
              <a:outerShdw dist="71842" dir="2700000" algn="ctr" rotWithShape="0">
                <a:schemeClr val="bg2"/>
              </a:outerShdw>
            </a:effectLst>
          </p:spPr>
          <p:txBody>
            <a:bodyPr wrap="none" lIns="90488" tIns="44450" rIns="90488" bIns="44450">
              <a:spAutoFit/>
            </a:bodyPr>
            <a:lstStyle/>
            <a:p>
              <a:pPr algn="ctr" eaLnBrk="1" hangingPunct="1">
                <a:defRPr/>
              </a:pPr>
              <a:r>
                <a:rPr lang="en-US" sz="2200" b="1">
                  <a:solidFill>
                    <a:srgbClr val="F8F8F8"/>
                  </a:solidFill>
                  <a:latin typeface="Verdana" pitchFamily="34" charset="0"/>
                </a:rPr>
                <a:t>Cost of </a:t>
              </a:r>
              <a:br>
                <a:rPr lang="en-US" sz="2200" b="1">
                  <a:solidFill>
                    <a:srgbClr val="F8F8F8"/>
                  </a:solidFill>
                  <a:latin typeface="Verdana" pitchFamily="34" charset="0"/>
                </a:rPr>
              </a:br>
              <a:r>
                <a:rPr lang="en-US" sz="2200" b="1">
                  <a:solidFill>
                    <a:srgbClr val="F8F8F8"/>
                  </a:solidFill>
                  <a:latin typeface="Verdana" pitchFamily="34" charset="0"/>
                </a:rPr>
                <a:t>Goods Sold</a:t>
              </a:r>
            </a:p>
          </p:txBody>
        </p:sp>
        <p:sp>
          <p:nvSpPr>
            <p:cNvPr id="407560" name="Rectangle 8"/>
            <p:cNvSpPr>
              <a:spLocks noChangeArrowheads="1"/>
            </p:cNvSpPr>
            <p:nvPr/>
          </p:nvSpPr>
          <p:spPr bwMode="auto">
            <a:xfrm>
              <a:off x="3493" y="813"/>
              <a:ext cx="1790" cy="275"/>
            </a:xfrm>
            <a:prstGeom prst="rect">
              <a:avLst/>
            </a:prstGeom>
            <a:solidFill>
              <a:srgbClr val="FF3300"/>
            </a:solidFill>
            <a:ln w="12700">
              <a:solidFill>
                <a:schemeClr val="tx1"/>
              </a:solidFill>
              <a:miter lim="800000"/>
              <a:headEnd/>
              <a:tailEnd/>
            </a:ln>
            <a:effectLst>
              <a:outerShdw dist="71842" dir="2700000" algn="ctr" rotWithShape="0">
                <a:schemeClr val="bg2"/>
              </a:outerShdw>
            </a:effectLst>
          </p:spPr>
          <p:txBody>
            <a:bodyPr lIns="90488" tIns="44450" rIns="90488" bIns="44450">
              <a:spAutoFit/>
            </a:bodyPr>
            <a:lstStyle/>
            <a:p>
              <a:pPr algn="ctr" eaLnBrk="1" hangingPunct="1">
                <a:spcBef>
                  <a:spcPct val="50000"/>
                </a:spcBef>
                <a:defRPr/>
              </a:pPr>
              <a:r>
                <a:rPr lang="en-US" sz="2200" b="1">
                  <a:solidFill>
                    <a:srgbClr val="FFFFEF"/>
                  </a:solidFill>
                  <a:latin typeface="Verdana" pitchFamily="34" charset="0"/>
                </a:rPr>
                <a:t>PearCo’s Method</a:t>
              </a:r>
            </a:p>
          </p:txBody>
        </p:sp>
        <p:cxnSp>
          <p:nvCxnSpPr>
            <p:cNvPr id="407561" name="AutoShape 9"/>
            <p:cNvCxnSpPr>
              <a:cxnSpLocks noChangeShapeType="1"/>
              <a:stCxn id="407557" idx="4"/>
              <a:endCxn id="407559" idx="0"/>
            </p:cNvCxnSpPr>
            <p:nvPr/>
          </p:nvCxnSpPr>
          <p:spPr bwMode="auto">
            <a:xfrm>
              <a:off x="4393" y="2256"/>
              <a:ext cx="1" cy="1081"/>
            </a:xfrm>
            <a:prstGeom prst="straightConnector1">
              <a:avLst/>
            </a:prstGeom>
            <a:noFill/>
            <a:ln w="38100">
              <a:solidFill>
                <a:srgbClr val="FF0000"/>
              </a:solidFill>
              <a:round/>
              <a:headEnd/>
              <a:tailEnd type="triangle" w="med" len="med"/>
            </a:ln>
            <a:effectLst>
              <a:outerShdw dist="63500" dir="3187806" algn="ctr" rotWithShape="0">
                <a:schemeClr val="bg2"/>
              </a:outerShdw>
            </a:effectLst>
          </p:spPr>
        </p:cxnSp>
      </p:grpSp>
      <p:grpSp>
        <p:nvGrpSpPr>
          <p:cNvPr id="68612" name="Group 10"/>
          <p:cNvGrpSpPr>
            <a:grpSpLocks/>
          </p:cNvGrpSpPr>
          <p:nvPr/>
        </p:nvGrpSpPr>
        <p:grpSpPr bwMode="auto">
          <a:xfrm>
            <a:off x="457200" y="1752600"/>
            <a:ext cx="4178300" cy="4635500"/>
            <a:chOff x="296" y="1108"/>
            <a:chExt cx="2632" cy="2920"/>
          </a:xfrm>
        </p:grpSpPr>
        <p:sp>
          <p:nvSpPr>
            <p:cNvPr id="407563" name="Rectangle 11"/>
            <p:cNvSpPr>
              <a:spLocks noChangeArrowheads="1"/>
            </p:cNvSpPr>
            <p:nvPr/>
          </p:nvSpPr>
          <p:spPr bwMode="auto">
            <a:xfrm>
              <a:off x="296" y="1108"/>
              <a:ext cx="2632" cy="2920"/>
            </a:xfrm>
            <a:prstGeom prst="rect">
              <a:avLst/>
            </a:prstGeom>
            <a:solidFill>
              <a:schemeClr val="folHlink"/>
            </a:solidFill>
            <a:ln w="12700">
              <a:noFill/>
              <a:miter lim="800000"/>
              <a:headEnd/>
              <a:tailEnd/>
            </a:ln>
            <a:effectLst>
              <a:outerShdw dist="71842" dir="2700000" algn="ctr" rotWithShape="0">
                <a:schemeClr val="bg2"/>
              </a:outerShdw>
            </a:effectLst>
          </p:spPr>
          <p:txBody>
            <a:bodyPr wrap="none" anchor="ctr"/>
            <a:lstStyle/>
            <a:p>
              <a:pPr>
                <a:defRPr/>
              </a:pPr>
              <a:endParaRPr lang="en-US"/>
            </a:p>
          </p:txBody>
        </p:sp>
        <p:sp>
          <p:nvSpPr>
            <p:cNvPr id="407564" name="Rectangle 12"/>
            <p:cNvSpPr>
              <a:spLocks noChangeArrowheads="1"/>
            </p:cNvSpPr>
            <p:nvPr/>
          </p:nvSpPr>
          <p:spPr bwMode="auto">
            <a:xfrm>
              <a:off x="374" y="2578"/>
              <a:ext cx="884" cy="478"/>
            </a:xfrm>
            <a:prstGeom prst="rect">
              <a:avLst/>
            </a:prstGeom>
            <a:solidFill>
              <a:schemeClr val="hlink"/>
            </a:solidFill>
            <a:ln w="12700">
              <a:noFill/>
              <a:miter lim="800000"/>
              <a:headEnd/>
              <a:tailEnd/>
            </a:ln>
            <a:effectLst>
              <a:outerShdw dist="53882" dir="2700000" algn="ctr" rotWithShape="0">
                <a:schemeClr val="bg2"/>
              </a:outerShdw>
            </a:effectLst>
          </p:spPr>
          <p:txBody>
            <a:bodyPr wrap="none" lIns="90488" tIns="44450" rIns="90488" bIns="44450">
              <a:spAutoFit/>
            </a:bodyPr>
            <a:lstStyle/>
            <a:p>
              <a:pPr algn="ctr" eaLnBrk="1" hangingPunct="1">
                <a:defRPr/>
              </a:pPr>
              <a:r>
                <a:rPr lang="en-US" sz="2200" b="1">
                  <a:solidFill>
                    <a:srgbClr val="F8F8F8"/>
                  </a:solidFill>
                  <a:latin typeface="Verdana" pitchFamily="34" charset="0"/>
                </a:rPr>
                <a:t>Work in</a:t>
              </a:r>
              <a:br>
                <a:rPr lang="en-US" sz="2200" b="1">
                  <a:solidFill>
                    <a:srgbClr val="F8F8F8"/>
                  </a:solidFill>
                  <a:latin typeface="Verdana" pitchFamily="34" charset="0"/>
                </a:rPr>
              </a:br>
              <a:r>
                <a:rPr lang="en-US" sz="2200" b="1">
                  <a:solidFill>
                    <a:srgbClr val="F8F8F8"/>
                  </a:solidFill>
                  <a:latin typeface="Verdana" pitchFamily="34" charset="0"/>
                </a:rPr>
                <a:t>Process</a:t>
              </a:r>
            </a:p>
          </p:txBody>
        </p:sp>
        <p:sp>
          <p:nvSpPr>
            <p:cNvPr id="407565" name="Rectangle 13"/>
            <p:cNvSpPr>
              <a:spLocks noChangeArrowheads="1"/>
            </p:cNvSpPr>
            <p:nvPr/>
          </p:nvSpPr>
          <p:spPr bwMode="auto">
            <a:xfrm>
              <a:off x="1893" y="2578"/>
              <a:ext cx="942" cy="478"/>
            </a:xfrm>
            <a:prstGeom prst="rect">
              <a:avLst/>
            </a:prstGeom>
            <a:solidFill>
              <a:schemeClr val="hlink"/>
            </a:solidFill>
            <a:ln w="12700">
              <a:noFill/>
              <a:miter lim="800000"/>
              <a:headEnd/>
              <a:tailEnd/>
            </a:ln>
            <a:effectLst>
              <a:outerShdw dist="53882" dir="2700000" algn="ctr" rotWithShape="0">
                <a:schemeClr val="bg2"/>
              </a:outerShdw>
            </a:effectLst>
          </p:spPr>
          <p:txBody>
            <a:bodyPr wrap="none" lIns="90488" tIns="44450" rIns="90488" bIns="44450">
              <a:spAutoFit/>
            </a:bodyPr>
            <a:lstStyle/>
            <a:p>
              <a:pPr algn="ctr" eaLnBrk="1" hangingPunct="1">
                <a:defRPr/>
              </a:pPr>
              <a:r>
                <a:rPr lang="en-US" sz="2200" b="1">
                  <a:solidFill>
                    <a:srgbClr val="F8F8F8"/>
                  </a:solidFill>
                  <a:latin typeface="Verdana" pitchFamily="34" charset="0"/>
                </a:rPr>
                <a:t>Finished</a:t>
              </a:r>
              <a:br>
                <a:rPr lang="en-US" sz="2200" b="1">
                  <a:solidFill>
                    <a:srgbClr val="F8F8F8"/>
                  </a:solidFill>
                  <a:latin typeface="Verdana" pitchFamily="34" charset="0"/>
                </a:rPr>
              </a:br>
              <a:r>
                <a:rPr lang="en-US" sz="2200" b="1">
                  <a:solidFill>
                    <a:srgbClr val="F8F8F8"/>
                  </a:solidFill>
                  <a:latin typeface="Verdana" pitchFamily="34" charset="0"/>
                </a:rPr>
                <a:t>Goods </a:t>
              </a:r>
            </a:p>
          </p:txBody>
        </p:sp>
        <p:sp>
          <p:nvSpPr>
            <p:cNvPr id="407566" name="Rectangle 14"/>
            <p:cNvSpPr>
              <a:spLocks noChangeArrowheads="1"/>
            </p:cNvSpPr>
            <p:nvPr/>
          </p:nvSpPr>
          <p:spPr bwMode="auto">
            <a:xfrm>
              <a:off x="1004" y="3346"/>
              <a:ext cx="1215" cy="478"/>
            </a:xfrm>
            <a:prstGeom prst="rect">
              <a:avLst/>
            </a:prstGeom>
            <a:solidFill>
              <a:schemeClr val="hlink"/>
            </a:solidFill>
            <a:ln w="12700">
              <a:noFill/>
              <a:miter lim="800000"/>
              <a:headEnd/>
              <a:tailEnd/>
            </a:ln>
            <a:effectLst>
              <a:outerShdw dist="53882" dir="2700000" algn="ctr" rotWithShape="0">
                <a:schemeClr val="bg2"/>
              </a:outerShdw>
            </a:effectLst>
          </p:spPr>
          <p:txBody>
            <a:bodyPr wrap="none" lIns="90488" tIns="44450" rIns="90488" bIns="44450">
              <a:spAutoFit/>
            </a:bodyPr>
            <a:lstStyle/>
            <a:p>
              <a:pPr algn="ctr" eaLnBrk="1" hangingPunct="1">
                <a:defRPr/>
              </a:pPr>
              <a:r>
                <a:rPr lang="en-US" sz="2200" b="1">
                  <a:solidFill>
                    <a:srgbClr val="F8F8F8"/>
                  </a:solidFill>
                  <a:latin typeface="Verdana" pitchFamily="34" charset="0"/>
                </a:rPr>
                <a:t>Cost of </a:t>
              </a:r>
              <a:br>
                <a:rPr lang="en-US" sz="2200" b="1">
                  <a:solidFill>
                    <a:srgbClr val="F8F8F8"/>
                  </a:solidFill>
                  <a:latin typeface="Verdana" pitchFamily="34" charset="0"/>
                </a:rPr>
              </a:br>
              <a:r>
                <a:rPr lang="en-US" sz="2200" b="1">
                  <a:solidFill>
                    <a:srgbClr val="F8F8F8"/>
                  </a:solidFill>
                  <a:latin typeface="Verdana" pitchFamily="34" charset="0"/>
                </a:rPr>
                <a:t>Goods Sold</a:t>
              </a:r>
            </a:p>
          </p:txBody>
        </p:sp>
        <p:sp>
          <p:nvSpPr>
            <p:cNvPr id="68618" name="Oval 15"/>
            <p:cNvSpPr>
              <a:spLocks noChangeArrowheads="1"/>
            </p:cNvSpPr>
            <p:nvPr/>
          </p:nvSpPr>
          <p:spPr bwMode="auto">
            <a:xfrm>
              <a:off x="396" y="1256"/>
              <a:ext cx="2432" cy="992"/>
            </a:xfrm>
            <a:prstGeom prst="ellipse">
              <a:avLst/>
            </a:prstGeom>
            <a:solidFill>
              <a:schemeClr val="hlink"/>
            </a:solidFill>
            <a:ln w="25400">
              <a:noFill/>
              <a:round/>
              <a:headEnd/>
              <a:tailEnd/>
            </a:ln>
          </p:spPr>
          <p:txBody>
            <a:bodyPr wrap="none" anchor="ctr"/>
            <a:lstStyle/>
            <a:p>
              <a:endParaRPr lang="en-US"/>
            </a:p>
          </p:txBody>
        </p:sp>
        <p:sp>
          <p:nvSpPr>
            <p:cNvPr id="407568" name="Rectangle 16"/>
            <p:cNvSpPr>
              <a:spLocks noChangeArrowheads="1"/>
            </p:cNvSpPr>
            <p:nvPr/>
          </p:nvSpPr>
          <p:spPr bwMode="auto">
            <a:xfrm>
              <a:off x="742" y="1296"/>
              <a:ext cx="1740" cy="689"/>
            </a:xfrm>
            <a:prstGeom prst="rect">
              <a:avLst/>
            </a:prstGeom>
            <a:noFill/>
            <a:ln w="12700">
              <a:noFill/>
              <a:miter lim="800000"/>
              <a:headEnd/>
              <a:tailEnd/>
            </a:ln>
            <a:effectLst/>
          </p:spPr>
          <p:txBody>
            <a:bodyPr wrap="none" lIns="90488" tIns="44450" rIns="90488" bIns="44450">
              <a:spAutoFit/>
            </a:bodyPr>
            <a:lstStyle/>
            <a:p>
              <a:pPr algn="ctr" eaLnBrk="1" hangingPunct="1">
                <a:defRPr/>
              </a:pPr>
              <a:r>
                <a:rPr lang="en-US" sz="2200">
                  <a:solidFill>
                    <a:srgbClr val="FFFFFF"/>
                  </a:solidFill>
                  <a:effectLst>
                    <a:outerShdw blurRad="38100" dist="38100" dir="2700000" algn="tl">
                      <a:srgbClr val="C0C0C0"/>
                    </a:outerShdw>
                  </a:effectLst>
                  <a:latin typeface="Verdana" pitchFamily="34" charset="0"/>
                </a:rPr>
                <a:t>$30,000</a:t>
              </a:r>
              <a:br>
                <a:rPr lang="en-US" sz="2200">
                  <a:solidFill>
                    <a:srgbClr val="FFFFFF"/>
                  </a:solidFill>
                  <a:effectLst>
                    <a:outerShdw blurRad="38100" dist="38100" dir="2700000" algn="tl">
                      <a:srgbClr val="C0C0C0"/>
                    </a:outerShdw>
                  </a:effectLst>
                  <a:latin typeface="Verdana" pitchFamily="34" charset="0"/>
                </a:rPr>
              </a:br>
              <a:r>
                <a:rPr lang="en-US" sz="2200">
                  <a:solidFill>
                    <a:srgbClr val="FFFFFF"/>
                  </a:solidFill>
                  <a:effectLst>
                    <a:outerShdw blurRad="38100" dist="38100" dir="2700000" algn="tl">
                      <a:srgbClr val="C0C0C0"/>
                    </a:outerShdw>
                  </a:effectLst>
                  <a:latin typeface="Verdana" pitchFamily="34" charset="0"/>
                </a:rPr>
                <a:t>may be allocated</a:t>
              </a:r>
              <a:br>
                <a:rPr lang="en-US" sz="2200">
                  <a:solidFill>
                    <a:srgbClr val="FFFFFF"/>
                  </a:solidFill>
                  <a:effectLst>
                    <a:outerShdw blurRad="38100" dist="38100" dir="2700000" algn="tl">
                      <a:srgbClr val="C0C0C0"/>
                    </a:outerShdw>
                  </a:effectLst>
                  <a:latin typeface="Verdana" pitchFamily="34" charset="0"/>
                </a:rPr>
              </a:br>
              <a:r>
                <a:rPr lang="en-US" sz="2200">
                  <a:solidFill>
                    <a:srgbClr val="FFFFFF"/>
                  </a:solidFill>
                  <a:effectLst>
                    <a:outerShdw blurRad="38100" dist="38100" dir="2700000" algn="tl">
                      <a:srgbClr val="C0C0C0"/>
                    </a:outerShdw>
                  </a:effectLst>
                  <a:latin typeface="Verdana" pitchFamily="34" charset="0"/>
                </a:rPr>
                <a:t>to these accounts.</a:t>
              </a:r>
            </a:p>
          </p:txBody>
        </p:sp>
        <p:cxnSp>
          <p:nvCxnSpPr>
            <p:cNvPr id="407569" name="AutoShape 17"/>
            <p:cNvCxnSpPr>
              <a:cxnSpLocks noChangeShapeType="1"/>
              <a:stCxn id="68618" idx="4"/>
              <a:endCxn id="407564" idx="0"/>
            </p:cNvCxnSpPr>
            <p:nvPr/>
          </p:nvCxnSpPr>
          <p:spPr bwMode="auto">
            <a:xfrm flipH="1">
              <a:off x="816" y="2256"/>
              <a:ext cx="796" cy="322"/>
            </a:xfrm>
            <a:prstGeom prst="straightConnector1">
              <a:avLst/>
            </a:prstGeom>
            <a:noFill/>
            <a:ln w="38100">
              <a:solidFill>
                <a:srgbClr val="6B6B6B"/>
              </a:solidFill>
              <a:round/>
              <a:headEnd/>
              <a:tailEnd type="triangle" w="med" len="med"/>
            </a:ln>
            <a:effectLst>
              <a:outerShdw dist="28398" dir="3806097" algn="ctr" rotWithShape="0">
                <a:schemeClr val="bg2"/>
              </a:outerShdw>
            </a:effectLst>
          </p:spPr>
        </p:cxnSp>
        <p:cxnSp>
          <p:nvCxnSpPr>
            <p:cNvPr id="407570" name="AutoShape 18"/>
            <p:cNvCxnSpPr>
              <a:cxnSpLocks noChangeShapeType="1"/>
              <a:stCxn id="68618" idx="4"/>
              <a:endCxn id="407565" idx="0"/>
            </p:cNvCxnSpPr>
            <p:nvPr/>
          </p:nvCxnSpPr>
          <p:spPr bwMode="auto">
            <a:xfrm>
              <a:off x="1612" y="2256"/>
              <a:ext cx="752" cy="322"/>
            </a:xfrm>
            <a:prstGeom prst="straightConnector1">
              <a:avLst/>
            </a:prstGeom>
            <a:noFill/>
            <a:ln w="38100">
              <a:solidFill>
                <a:srgbClr val="6B6B6B"/>
              </a:solidFill>
              <a:round/>
              <a:headEnd/>
              <a:tailEnd type="triangle" w="med" len="med"/>
            </a:ln>
            <a:effectLst>
              <a:outerShdw dist="28398" dir="3806097" algn="ctr" rotWithShape="0">
                <a:schemeClr val="bg2"/>
              </a:outerShdw>
            </a:effectLst>
          </p:spPr>
        </p:cxnSp>
        <p:cxnSp>
          <p:nvCxnSpPr>
            <p:cNvPr id="407571" name="AutoShape 19"/>
            <p:cNvCxnSpPr>
              <a:cxnSpLocks noChangeShapeType="1"/>
              <a:stCxn id="68618" idx="4"/>
              <a:endCxn id="407566" idx="0"/>
            </p:cNvCxnSpPr>
            <p:nvPr/>
          </p:nvCxnSpPr>
          <p:spPr bwMode="auto">
            <a:xfrm>
              <a:off x="1612" y="2256"/>
              <a:ext cx="0" cy="1090"/>
            </a:xfrm>
            <a:prstGeom prst="straightConnector1">
              <a:avLst/>
            </a:prstGeom>
            <a:noFill/>
            <a:ln w="38100">
              <a:solidFill>
                <a:srgbClr val="6B6B6B"/>
              </a:solidFill>
              <a:round/>
              <a:headEnd/>
              <a:tailEnd type="triangle" w="med" len="med"/>
            </a:ln>
            <a:effectLst>
              <a:outerShdw dist="28398" dir="3806097" algn="ctr" rotWithShape="0">
                <a:schemeClr val="bg2"/>
              </a:outerShdw>
            </a:effectLst>
          </p:spPr>
        </p:cxnSp>
      </p:grpSp>
      <p:sp>
        <p:nvSpPr>
          <p:cNvPr id="407572" name="Rectangle 20"/>
          <p:cNvSpPr>
            <a:spLocks noChangeArrowheads="1"/>
          </p:cNvSpPr>
          <p:nvPr/>
        </p:nvSpPr>
        <p:spPr bwMode="auto">
          <a:xfrm>
            <a:off x="4162425" y="3406775"/>
            <a:ext cx="1187450" cy="454025"/>
          </a:xfrm>
          <a:prstGeom prst="rect">
            <a:avLst/>
          </a:prstGeom>
          <a:solidFill>
            <a:srgbClr val="F8F8F8"/>
          </a:solidFill>
          <a:ln w="50800">
            <a:solidFill>
              <a:srgbClr val="FF0000"/>
            </a:solidFill>
            <a:miter lim="800000"/>
            <a:headEnd/>
            <a:tailEnd/>
          </a:ln>
          <a:effectLst>
            <a:outerShdw dist="35921" dir="2700000" algn="ctr" rotWithShape="0">
              <a:schemeClr val="bg2"/>
            </a:outerShdw>
          </a:effectLst>
        </p:spPr>
        <p:txBody>
          <a:bodyPr wrap="none" anchor="ctr"/>
          <a:lstStyle/>
          <a:p>
            <a:pPr algn="ctr" eaLnBrk="1" hangingPunct="1">
              <a:defRPr/>
            </a:pPr>
            <a:r>
              <a:rPr lang="en-US" sz="2200">
                <a:solidFill>
                  <a:srgbClr val="FF0000"/>
                </a:solidFill>
                <a:effectLst>
                  <a:outerShdw blurRad="38100" dist="38100" dir="2700000" algn="tl">
                    <a:srgbClr val="C0C0C0"/>
                  </a:outerShdw>
                </a:effectLst>
                <a:latin typeface="Verdana" pitchFamily="34" charset="0"/>
              </a:rPr>
              <a:t>OR</a:t>
            </a:r>
          </a:p>
        </p:txBody>
      </p:sp>
    </p:spTree>
  </p:cSld>
  <p:clrMapOvr>
    <a:masterClrMapping/>
  </p:clrMapOvr>
  <p:transition spd="med">
    <p:blinds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body" idx="1"/>
          </p:nvPr>
        </p:nvSpPr>
        <p:spPr>
          <a:xfrm>
            <a:off x="557213" y="1624013"/>
            <a:ext cx="8382000" cy="4800600"/>
          </a:xfrm>
          <a:solidFill>
            <a:schemeClr val="folHlink"/>
          </a:solidFill>
          <a:effectLst>
            <a:outerShdw dist="107763" dir="2700000" algn="ctr" rotWithShape="0">
              <a:schemeClr val="bg2"/>
            </a:outerShdw>
          </a:effectLst>
        </p:spPr>
        <p:txBody>
          <a:bodyPr lIns="90488" tIns="44450" rIns="90488" bIns="44450"/>
          <a:lstStyle/>
          <a:p>
            <a:pPr eaLnBrk="1" hangingPunct="1">
              <a:spcBef>
                <a:spcPct val="30000"/>
              </a:spcBef>
              <a:buFont typeface="Times" pitchFamily="34" charset="0"/>
              <a:buNone/>
              <a:defRPr/>
            </a:pPr>
            <a:r>
              <a:rPr lang="en-US" sz="2200" dirty="0" smtClean="0">
                <a:latin typeface="Verdana" pitchFamily="34" charset="0"/>
              </a:rPr>
              <a:t>  </a:t>
            </a:r>
            <a:br>
              <a:rPr lang="en-US" sz="2200" dirty="0" smtClean="0">
                <a:latin typeface="Verdana" pitchFamily="34" charset="0"/>
              </a:rPr>
            </a:br>
            <a:r>
              <a:rPr lang="en-US" sz="2200" dirty="0" smtClean="0">
                <a:latin typeface="Verdana" pitchFamily="34" charset="0"/>
              </a:rPr>
              <a:t> Tiger, Inc. had actual manufacturing overhead costs of $1,210,000 and a predetermined overhead rate of $4.00 per machine hour.  Tiger, Inc. worked 290,000 machine hours during the period.  Tiger’s manufacturing overhead is</a:t>
            </a:r>
            <a:br>
              <a:rPr lang="en-US" sz="2200" dirty="0" smtClean="0">
                <a:latin typeface="Verdana" pitchFamily="34" charset="0"/>
              </a:rPr>
            </a:br>
            <a:endParaRPr lang="en-US" sz="2200" dirty="0" smtClean="0">
              <a:latin typeface="Verdana" pitchFamily="34" charset="0"/>
            </a:endParaRPr>
          </a:p>
          <a:p>
            <a:pPr eaLnBrk="1" hangingPunct="1">
              <a:lnSpc>
                <a:spcPct val="130000"/>
              </a:lnSpc>
              <a:spcBef>
                <a:spcPct val="30000"/>
              </a:spcBef>
              <a:buFont typeface="Times" pitchFamily="34" charset="0"/>
              <a:buNone/>
              <a:defRPr/>
            </a:pPr>
            <a:r>
              <a:rPr lang="en-US" sz="2200" dirty="0" smtClean="0">
                <a:latin typeface="Verdana" pitchFamily="34" charset="0"/>
              </a:rPr>
              <a:t>	</a:t>
            </a:r>
            <a:r>
              <a:rPr lang="en-US" sz="2200" b="1" dirty="0" smtClean="0">
                <a:solidFill>
                  <a:schemeClr val="accent1"/>
                </a:solidFill>
                <a:latin typeface="Verdana" pitchFamily="34" charset="0"/>
              </a:rPr>
              <a:t>a.</a:t>
            </a:r>
            <a:r>
              <a:rPr lang="en-US" sz="2200" dirty="0" smtClean="0">
                <a:solidFill>
                  <a:schemeClr val="accent1"/>
                </a:solidFill>
                <a:latin typeface="Verdana" pitchFamily="34" charset="0"/>
              </a:rPr>
              <a:t>   $50,000 </a:t>
            </a:r>
            <a:r>
              <a:rPr lang="en-US" sz="2200" dirty="0" err="1" smtClean="0">
                <a:solidFill>
                  <a:schemeClr val="accent1"/>
                </a:solidFill>
                <a:latin typeface="Verdana" pitchFamily="34" charset="0"/>
              </a:rPr>
              <a:t>overapplied</a:t>
            </a:r>
            <a:r>
              <a:rPr lang="en-US" sz="2200" dirty="0" smtClean="0">
                <a:solidFill>
                  <a:schemeClr val="accent1"/>
                </a:solidFill>
                <a:latin typeface="Verdana" pitchFamily="34" charset="0"/>
              </a:rPr>
              <a:t>.</a:t>
            </a:r>
            <a:r>
              <a:rPr lang="en-US" sz="2200" dirty="0" smtClean="0">
                <a:latin typeface="Verdana" pitchFamily="34" charset="0"/>
              </a:rPr>
              <a:t/>
            </a:r>
            <a:br>
              <a:rPr lang="en-US" sz="2200" dirty="0" smtClean="0">
                <a:latin typeface="Verdana" pitchFamily="34" charset="0"/>
              </a:rPr>
            </a:br>
            <a:r>
              <a:rPr lang="en-US" sz="2200" b="1" dirty="0" smtClean="0">
                <a:latin typeface="Verdana" pitchFamily="34" charset="0"/>
              </a:rPr>
              <a:t>b.</a:t>
            </a:r>
            <a:r>
              <a:rPr lang="en-US" sz="2200" dirty="0" smtClean="0">
                <a:latin typeface="Verdana" pitchFamily="34" charset="0"/>
              </a:rPr>
              <a:t>   $50,000 </a:t>
            </a:r>
            <a:r>
              <a:rPr lang="en-US" sz="2200" dirty="0" err="1" smtClean="0">
                <a:latin typeface="Verdana" pitchFamily="34" charset="0"/>
              </a:rPr>
              <a:t>underapplied</a:t>
            </a:r>
            <a:r>
              <a:rPr lang="en-US" sz="2200" dirty="0" smtClean="0">
                <a:latin typeface="Verdana" pitchFamily="34" charset="0"/>
              </a:rPr>
              <a:t>.</a:t>
            </a:r>
            <a:br>
              <a:rPr lang="en-US" sz="2200" dirty="0" smtClean="0">
                <a:latin typeface="Verdana" pitchFamily="34" charset="0"/>
              </a:rPr>
            </a:br>
            <a:r>
              <a:rPr lang="en-US" sz="2200" b="1" dirty="0" smtClean="0">
                <a:solidFill>
                  <a:schemeClr val="accent1"/>
                </a:solidFill>
                <a:latin typeface="Verdana" pitchFamily="34" charset="0"/>
              </a:rPr>
              <a:t>c.</a:t>
            </a:r>
            <a:r>
              <a:rPr lang="en-US" sz="2200" dirty="0" smtClean="0">
                <a:solidFill>
                  <a:schemeClr val="accent1"/>
                </a:solidFill>
                <a:latin typeface="Verdana" pitchFamily="34" charset="0"/>
              </a:rPr>
              <a:t>   $60,000 </a:t>
            </a:r>
            <a:r>
              <a:rPr lang="en-US" sz="2200" dirty="0" err="1" smtClean="0">
                <a:solidFill>
                  <a:schemeClr val="accent1"/>
                </a:solidFill>
                <a:latin typeface="Verdana" pitchFamily="34" charset="0"/>
              </a:rPr>
              <a:t>overapplied</a:t>
            </a:r>
            <a:r>
              <a:rPr lang="en-US" sz="2200" dirty="0" smtClean="0">
                <a:solidFill>
                  <a:schemeClr val="accent1"/>
                </a:solidFill>
                <a:latin typeface="Verdana" pitchFamily="34" charset="0"/>
              </a:rPr>
              <a:t>.</a:t>
            </a:r>
            <a:br>
              <a:rPr lang="en-US" sz="2200" dirty="0" smtClean="0">
                <a:solidFill>
                  <a:schemeClr val="accent1"/>
                </a:solidFill>
                <a:latin typeface="Verdana" pitchFamily="34" charset="0"/>
              </a:rPr>
            </a:br>
            <a:r>
              <a:rPr lang="en-US" sz="2200" b="1" dirty="0" smtClean="0">
                <a:solidFill>
                  <a:schemeClr val="accent1"/>
                </a:solidFill>
                <a:latin typeface="Verdana" pitchFamily="34" charset="0"/>
              </a:rPr>
              <a:t>d.</a:t>
            </a:r>
            <a:r>
              <a:rPr lang="en-US" sz="2200" dirty="0" smtClean="0">
                <a:solidFill>
                  <a:schemeClr val="accent1"/>
                </a:solidFill>
                <a:latin typeface="Verdana" pitchFamily="34" charset="0"/>
              </a:rPr>
              <a:t>   $60,000 </a:t>
            </a:r>
            <a:r>
              <a:rPr lang="en-US" sz="2200" dirty="0" err="1" smtClean="0">
                <a:solidFill>
                  <a:schemeClr val="accent1"/>
                </a:solidFill>
                <a:latin typeface="Verdana" pitchFamily="34" charset="0"/>
              </a:rPr>
              <a:t>underapplied</a:t>
            </a:r>
            <a:r>
              <a:rPr lang="en-US" sz="2200" dirty="0" smtClean="0">
                <a:solidFill>
                  <a:schemeClr val="accent1"/>
                </a:solidFill>
                <a:latin typeface="Verdana" pitchFamily="34" charset="0"/>
              </a:rPr>
              <a:t>.</a:t>
            </a:r>
          </a:p>
        </p:txBody>
      </p:sp>
      <p:sp>
        <p:nvSpPr>
          <p:cNvPr id="69635" name="Rectangle 3"/>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9636" name="Oval 4"/>
          <p:cNvSpPr>
            <a:spLocks noChangeArrowheads="1"/>
          </p:cNvSpPr>
          <p:nvPr/>
        </p:nvSpPr>
        <p:spPr bwMode="auto">
          <a:xfrm>
            <a:off x="762000" y="4473575"/>
            <a:ext cx="682625" cy="631825"/>
          </a:xfrm>
          <a:prstGeom prst="ellipse">
            <a:avLst/>
          </a:prstGeom>
          <a:noFill/>
          <a:ln w="50800">
            <a:solidFill>
              <a:srgbClr val="FF3300"/>
            </a:solidFill>
            <a:round/>
            <a:headEnd/>
            <a:tailEnd/>
          </a:ln>
        </p:spPr>
        <p:txBody>
          <a:bodyPr wrap="none" anchor="ctr"/>
          <a:lstStyle/>
          <a:p>
            <a:endParaRPr lang="en-US"/>
          </a:p>
        </p:txBody>
      </p:sp>
      <p:sp>
        <p:nvSpPr>
          <p:cNvPr id="405509" name="Rectangle 5"/>
          <p:cNvSpPr>
            <a:spLocks noChangeArrowheads="1"/>
          </p:cNvSpPr>
          <p:nvPr/>
        </p:nvSpPr>
        <p:spPr bwMode="auto">
          <a:xfrm>
            <a:off x="4800600" y="4113213"/>
            <a:ext cx="4419600" cy="1677987"/>
          </a:xfrm>
          <a:prstGeom prst="rect">
            <a:avLst/>
          </a:prstGeom>
          <a:solidFill>
            <a:schemeClr val="hlink"/>
          </a:solidFill>
          <a:ln w="25400">
            <a:noFill/>
            <a:miter lim="800000"/>
            <a:headEnd/>
            <a:tailEnd/>
          </a:ln>
          <a:effectLst>
            <a:outerShdw dist="107763" dir="2700000" algn="ctr" rotWithShape="0">
              <a:schemeClr val="bg2"/>
            </a:outerShdw>
          </a:effectLst>
        </p:spPr>
        <p:txBody>
          <a:bodyPr lIns="90488" tIns="44450" rIns="90488" bIns="44450">
            <a:spAutoFit/>
          </a:bodyPr>
          <a:lstStyle/>
          <a:p>
            <a:pPr eaLnBrk="1" hangingPunct="1">
              <a:spcBef>
                <a:spcPct val="50000"/>
              </a:spcBef>
              <a:defRPr/>
            </a:pPr>
            <a:r>
              <a:rPr lang="en-US" sz="1600" b="1" u="sng" dirty="0">
                <a:solidFill>
                  <a:srgbClr val="FFFFFF"/>
                </a:solidFill>
                <a:latin typeface="Verdana" pitchFamily="34" charset="0"/>
              </a:rPr>
              <a:t>Overhead Applied</a:t>
            </a:r>
            <a:r>
              <a:rPr lang="en-US" sz="1600" b="1" dirty="0">
                <a:solidFill>
                  <a:srgbClr val="FFFFFF"/>
                </a:solidFill>
                <a:latin typeface="Verdana" pitchFamily="34" charset="0"/>
              </a:rPr>
              <a:t/>
            </a:r>
            <a:br>
              <a:rPr lang="en-US" sz="1600" b="1" dirty="0">
                <a:solidFill>
                  <a:srgbClr val="FFFFFF"/>
                </a:solidFill>
                <a:latin typeface="Verdana" pitchFamily="34" charset="0"/>
              </a:rPr>
            </a:br>
            <a:r>
              <a:rPr lang="en-US" sz="1600" b="1" dirty="0">
                <a:solidFill>
                  <a:srgbClr val="FFFFFF"/>
                </a:solidFill>
                <a:latin typeface="Verdana" pitchFamily="34" charset="0"/>
              </a:rPr>
              <a:t>     $4.00 per hour × 290,000 hours</a:t>
            </a:r>
            <a:br>
              <a:rPr lang="en-US" sz="1600" b="1" dirty="0">
                <a:solidFill>
                  <a:srgbClr val="FFFFFF"/>
                </a:solidFill>
                <a:latin typeface="Verdana" pitchFamily="34" charset="0"/>
              </a:rPr>
            </a:br>
            <a:r>
              <a:rPr lang="en-US" sz="1600" b="1" dirty="0">
                <a:solidFill>
                  <a:srgbClr val="FFFFFF"/>
                </a:solidFill>
                <a:latin typeface="Verdana" pitchFamily="34" charset="0"/>
              </a:rPr>
              <a:t>     =   $1,160,000</a:t>
            </a:r>
          </a:p>
          <a:p>
            <a:pPr eaLnBrk="1" hangingPunct="1">
              <a:spcBef>
                <a:spcPct val="50000"/>
              </a:spcBef>
              <a:defRPr/>
            </a:pPr>
            <a:r>
              <a:rPr lang="en-US" sz="1600" b="1" u="sng" dirty="0" err="1">
                <a:solidFill>
                  <a:srgbClr val="FFFFFF"/>
                </a:solidFill>
                <a:latin typeface="Verdana" pitchFamily="34" charset="0"/>
              </a:rPr>
              <a:t>Underapplied</a:t>
            </a:r>
            <a:r>
              <a:rPr lang="en-US" sz="1600" b="1" u="sng" dirty="0">
                <a:solidFill>
                  <a:srgbClr val="FFFFFF"/>
                </a:solidFill>
                <a:latin typeface="Verdana" pitchFamily="34" charset="0"/>
              </a:rPr>
              <a:t> Overhead</a:t>
            </a:r>
            <a:r>
              <a:rPr lang="en-US" sz="1600" b="1" dirty="0">
                <a:solidFill>
                  <a:srgbClr val="FFFFFF"/>
                </a:solidFill>
                <a:latin typeface="Verdana" pitchFamily="34" charset="0"/>
              </a:rPr>
              <a:t/>
            </a:r>
            <a:br>
              <a:rPr lang="en-US" sz="1600" b="1" dirty="0">
                <a:solidFill>
                  <a:srgbClr val="FFFFFF"/>
                </a:solidFill>
                <a:latin typeface="Verdana" pitchFamily="34" charset="0"/>
              </a:rPr>
            </a:br>
            <a:r>
              <a:rPr lang="en-US" sz="1600" b="1" dirty="0">
                <a:solidFill>
                  <a:srgbClr val="FFFFFF"/>
                </a:solidFill>
                <a:latin typeface="Verdana" pitchFamily="34" charset="0"/>
              </a:rPr>
              <a:t>     $1,210,000 - $1,160,000</a:t>
            </a:r>
            <a:br>
              <a:rPr lang="en-US" sz="1600" b="1" dirty="0">
                <a:solidFill>
                  <a:srgbClr val="FFFFFF"/>
                </a:solidFill>
                <a:latin typeface="Verdana" pitchFamily="34" charset="0"/>
              </a:rPr>
            </a:br>
            <a:r>
              <a:rPr lang="en-US" sz="1600" b="1" dirty="0">
                <a:solidFill>
                  <a:srgbClr val="FFFFFF"/>
                </a:solidFill>
                <a:latin typeface="Verdana" pitchFamily="34" charset="0"/>
              </a:rPr>
              <a:t>     =   $50,000</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05509"/>
                                        </p:tgtEl>
                                        <p:attrNameLst>
                                          <p:attrName>style.visibility</p:attrName>
                                        </p:attrNameLst>
                                      </p:cBhvr>
                                      <p:to>
                                        <p:strVal val="visible"/>
                                      </p:to>
                                    </p:set>
                                    <p:anim calcmode="lin" valueType="num">
                                      <p:cBhvr additive="base">
                                        <p:cTn id="7" dur="500" fill="hold"/>
                                        <p:tgtEl>
                                          <p:spTgt spid="405509"/>
                                        </p:tgtEl>
                                        <p:attrNameLst>
                                          <p:attrName>ppt_x</p:attrName>
                                        </p:attrNameLst>
                                      </p:cBhvr>
                                      <p:tavLst>
                                        <p:tav tm="0">
                                          <p:val>
                                            <p:strVal val="1+#ppt_w/2"/>
                                          </p:val>
                                        </p:tav>
                                        <p:tav tm="100000">
                                          <p:val>
                                            <p:strVal val="#ppt_x"/>
                                          </p:val>
                                        </p:tav>
                                      </p:tavLst>
                                    </p:anim>
                                    <p:anim calcmode="lin" valueType="num">
                                      <p:cBhvr additive="base">
                                        <p:cTn id="8" dur="500" fill="hold"/>
                                        <p:tgtEl>
                                          <p:spTgt spid="405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9"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z="2200" smtClean="0"/>
              <a:t>Allocating Under- or Overapplied Overhead Between Accounts</a:t>
            </a:r>
          </a:p>
        </p:txBody>
      </p:sp>
      <p:graphicFrame>
        <p:nvGraphicFramePr>
          <p:cNvPr id="31746" name="Object 3"/>
          <p:cNvGraphicFramePr>
            <a:graphicFrameLocks noChangeAspect="1"/>
          </p:cNvGraphicFramePr>
          <p:nvPr/>
        </p:nvGraphicFramePr>
        <p:xfrm>
          <a:off x="609600" y="2782888"/>
          <a:ext cx="4267200" cy="2170112"/>
        </p:xfrm>
        <a:graphic>
          <a:graphicData uri="http://schemas.openxmlformats.org/presentationml/2006/ole">
            <p:oleObj spid="_x0000_s31746" name="Worksheet" r:id="rId4" imgW="4867408" imgH="1476373" progId="Excel.Sheet.8">
              <p:embed/>
            </p:oleObj>
          </a:graphicData>
        </a:graphic>
      </p:graphicFrame>
      <p:sp>
        <p:nvSpPr>
          <p:cNvPr id="31748" name="Text Box 4"/>
          <p:cNvSpPr txBox="1">
            <a:spLocks noChangeArrowheads="1"/>
          </p:cNvSpPr>
          <p:nvPr/>
        </p:nvSpPr>
        <p:spPr bwMode="auto">
          <a:xfrm>
            <a:off x="457200" y="1295400"/>
            <a:ext cx="8305800" cy="1373188"/>
          </a:xfrm>
          <a:prstGeom prst="rect">
            <a:avLst/>
          </a:prstGeom>
          <a:noFill/>
          <a:ln w="9525">
            <a:noFill/>
            <a:miter lim="800000"/>
            <a:headEnd/>
            <a:tailEnd/>
          </a:ln>
        </p:spPr>
        <p:txBody>
          <a:bodyPr>
            <a:spAutoFit/>
          </a:bodyPr>
          <a:lstStyle/>
          <a:p>
            <a:pPr algn="ctr">
              <a:spcBef>
                <a:spcPct val="50000"/>
              </a:spcBef>
            </a:pPr>
            <a:r>
              <a:rPr lang="en-US" sz="2800"/>
              <a:t>Assume the overhead applied in ending Work in Process Inventory, ending Finished Goods Inventory, and Cost of Goods Sold is shown below:</a:t>
            </a:r>
          </a:p>
        </p:txBody>
      </p:sp>
      <p:pic>
        <p:nvPicPr>
          <p:cNvPr id="31749" name="Picture 5" descr="MCBS01688_0000[1]"/>
          <p:cNvPicPr>
            <a:picLocks noChangeAspect="1" noChangeArrowheads="1"/>
          </p:cNvPicPr>
          <p:nvPr/>
        </p:nvPicPr>
        <p:blipFill>
          <a:blip r:embed="rId5"/>
          <a:srcRect/>
          <a:stretch>
            <a:fillRect/>
          </a:stretch>
        </p:blipFill>
        <p:spPr bwMode="auto">
          <a:xfrm>
            <a:off x="3657600" y="5029200"/>
            <a:ext cx="2057400" cy="144938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sz="2200" smtClean="0"/>
              <a:t>Allocating Under- or Overapplied Overhead Between Accounts</a:t>
            </a:r>
          </a:p>
        </p:txBody>
      </p:sp>
      <p:graphicFrame>
        <p:nvGraphicFramePr>
          <p:cNvPr id="32770" name="Object 3"/>
          <p:cNvGraphicFramePr>
            <a:graphicFrameLocks noChangeAspect="1"/>
          </p:cNvGraphicFramePr>
          <p:nvPr/>
        </p:nvGraphicFramePr>
        <p:xfrm>
          <a:off x="609600" y="2782888"/>
          <a:ext cx="7772400" cy="2170112"/>
        </p:xfrm>
        <a:graphic>
          <a:graphicData uri="http://schemas.openxmlformats.org/presentationml/2006/ole">
            <p:oleObj spid="_x0000_s32770" name="Worksheet" r:id="rId4" imgW="5120640" imgH="1431008" progId="Excel.Sheet.8">
              <p:embed/>
            </p:oleObj>
          </a:graphicData>
        </a:graphic>
      </p:graphicFrame>
      <p:sp>
        <p:nvSpPr>
          <p:cNvPr id="32772" name="Text Box 4"/>
          <p:cNvSpPr txBox="1">
            <a:spLocks noChangeArrowheads="1"/>
          </p:cNvSpPr>
          <p:nvPr/>
        </p:nvSpPr>
        <p:spPr bwMode="auto">
          <a:xfrm>
            <a:off x="457200" y="1295400"/>
            <a:ext cx="8305800" cy="946150"/>
          </a:xfrm>
          <a:prstGeom prst="rect">
            <a:avLst/>
          </a:prstGeom>
          <a:noFill/>
          <a:ln w="9525">
            <a:noFill/>
            <a:miter lim="800000"/>
            <a:headEnd/>
            <a:tailEnd/>
          </a:ln>
        </p:spPr>
        <p:txBody>
          <a:bodyPr>
            <a:spAutoFit/>
          </a:bodyPr>
          <a:lstStyle/>
          <a:p>
            <a:pPr algn="ctr">
              <a:spcBef>
                <a:spcPct val="50000"/>
              </a:spcBef>
            </a:pPr>
            <a:r>
              <a:rPr lang="en-US" sz="2800"/>
              <a:t>We would complete the following allocation of $30,000 overapplied overhead:</a:t>
            </a:r>
          </a:p>
        </p:txBody>
      </p:sp>
      <p:pic>
        <p:nvPicPr>
          <p:cNvPr id="32773" name="Picture 5" descr="MCBS01688_0000[1]"/>
          <p:cNvPicPr>
            <a:picLocks noChangeAspect="1" noChangeArrowheads="1"/>
          </p:cNvPicPr>
          <p:nvPr/>
        </p:nvPicPr>
        <p:blipFill>
          <a:blip r:embed="rId5"/>
          <a:srcRect/>
          <a:stretch>
            <a:fillRect/>
          </a:stretch>
        </p:blipFill>
        <p:spPr bwMode="auto">
          <a:xfrm>
            <a:off x="3657600" y="5029200"/>
            <a:ext cx="2057400" cy="144938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sz="2200" smtClean="0"/>
              <a:t>Allocating Under- or Overapplied Overhead Between Accounts</a:t>
            </a:r>
          </a:p>
        </p:txBody>
      </p:sp>
      <p:graphicFrame>
        <p:nvGraphicFramePr>
          <p:cNvPr id="33794" name="Object 3"/>
          <p:cNvGraphicFramePr>
            <a:graphicFrameLocks noChangeAspect="1"/>
          </p:cNvGraphicFramePr>
          <p:nvPr/>
        </p:nvGraphicFramePr>
        <p:xfrm>
          <a:off x="609600" y="1447800"/>
          <a:ext cx="7772400" cy="2170113"/>
        </p:xfrm>
        <a:graphic>
          <a:graphicData uri="http://schemas.openxmlformats.org/presentationml/2006/ole">
            <p:oleObj spid="_x0000_s33794" name="Worksheet" r:id="rId4" imgW="5120640" imgH="1431008" progId="Excel.Sheet.8">
              <p:embed/>
            </p:oleObj>
          </a:graphicData>
        </a:graphic>
      </p:graphicFrame>
      <p:graphicFrame>
        <p:nvGraphicFramePr>
          <p:cNvPr id="415748" name="Object 4"/>
          <p:cNvGraphicFramePr>
            <a:graphicFrameLocks/>
          </p:cNvGraphicFramePr>
          <p:nvPr/>
        </p:nvGraphicFramePr>
        <p:xfrm>
          <a:off x="304800" y="3581400"/>
          <a:ext cx="8572500" cy="2924175"/>
        </p:xfrm>
        <a:graphic>
          <a:graphicData uri="http://schemas.openxmlformats.org/presentationml/2006/ole">
            <p:oleObj spid="_x0000_s33795" name="Worksheet" r:id="rId5" imgW="4743405" imgH="1704872" progId="Excel.Sheet.8">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415748"/>
                                        </p:tgtEl>
                                        <p:attrNameLst>
                                          <p:attrName>style.visibility</p:attrName>
                                        </p:attrNameLst>
                                      </p:cBhvr>
                                      <p:to>
                                        <p:strVal val="visible"/>
                                      </p:to>
                                    </p:set>
                                    <p:anim calcmode="lin" valueType="num">
                                      <p:cBhvr>
                                        <p:cTn id="7" dur="500" fill="hold"/>
                                        <p:tgtEl>
                                          <p:spTgt spid="415748"/>
                                        </p:tgtEl>
                                        <p:attrNameLst>
                                          <p:attrName>ppt_w</p:attrName>
                                        </p:attrNameLst>
                                      </p:cBhvr>
                                      <p:tavLst>
                                        <p:tav tm="0">
                                          <p:val>
                                            <p:fltVal val="0"/>
                                          </p:val>
                                        </p:tav>
                                        <p:tav tm="100000">
                                          <p:val>
                                            <p:strVal val="#ppt_w"/>
                                          </p:val>
                                        </p:tav>
                                      </p:tavLst>
                                    </p:anim>
                                    <p:anim calcmode="lin" valueType="num">
                                      <p:cBhvr>
                                        <p:cTn id="8" dur="500" fill="hold"/>
                                        <p:tgtEl>
                                          <p:spTgt spid="41574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noFill/>
        </p:spPr>
        <p:txBody>
          <a:bodyPr lIns="90488" tIns="44450" rIns="90488" bIns="44450"/>
          <a:lstStyle/>
          <a:p>
            <a:pPr eaLnBrk="1" hangingPunct="1"/>
            <a:r>
              <a:rPr lang="en-US" sz="1900" smtClean="0"/>
              <a:t>Overapplied and Underapplied Manufacturing Overhead - Summary</a:t>
            </a:r>
          </a:p>
        </p:txBody>
      </p:sp>
      <p:graphicFrame>
        <p:nvGraphicFramePr>
          <p:cNvPr id="34818" name="Object 3"/>
          <p:cNvGraphicFramePr>
            <a:graphicFrameLocks/>
          </p:cNvGraphicFramePr>
          <p:nvPr/>
        </p:nvGraphicFramePr>
        <p:xfrm>
          <a:off x="546100" y="2443163"/>
          <a:ext cx="8475663" cy="4148137"/>
        </p:xfrm>
        <a:graphic>
          <a:graphicData uri="http://schemas.openxmlformats.org/presentationml/2006/ole">
            <p:oleObj spid="_x0000_s34818" name="Worksheet" r:id="rId4" imgW="4419600" imgH="2133600" progId="Excel.Sheet.8">
              <p:embed/>
            </p:oleObj>
          </a:graphicData>
        </a:graphic>
      </p:graphicFrame>
      <p:sp>
        <p:nvSpPr>
          <p:cNvPr id="34820" name="Rectangle 4"/>
          <p:cNvSpPr>
            <a:spLocks noChangeArrowheads="1"/>
          </p:cNvSpPr>
          <p:nvPr/>
        </p:nvSpPr>
        <p:spPr bwMode="auto">
          <a:xfrm>
            <a:off x="3733800" y="1603375"/>
            <a:ext cx="2590800" cy="784225"/>
          </a:xfrm>
          <a:prstGeom prst="rect">
            <a:avLst/>
          </a:prstGeom>
          <a:solidFill>
            <a:srgbClr val="FF3300"/>
          </a:solidFill>
          <a:ln w="25400">
            <a:solidFill>
              <a:schemeClr val="accent2"/>
            </a:solidFill>
            <a:miter lim="800000"/>
            <a:headEnd/>
            <a:tailEnd/>
          </a:ln>
        </p:spPr>
        <p:txBody>
          <a:bodyPr lIns="90488" tIns="44450" rIns="90488" bIns="44450">
            <a:spAutoFit/>
          </a:bodyPr>
          <a:lstStyle/>
          <a:p>
            <a:pPr algn="ctr" eaLnBrk="1" hangingPunct="1">
              <a:spcBef>
                <a:spcPct val="50000"/>
              </a:spcBef>
            </a:pPr>
            <a:r>
              <a:rPr lang="en-US" sz="2200" b="1">
                <a:solidFill>
                  <a:srgbClr val="CCECFF"/>
                </a:solidFill>
                <a:latin typeface="Verdana" pitchFamily="34" charset="0"/>
              </a:rPr>
              <a:t>PearCo’s Method</a:t>
            </a:r>
          </a:p>
        </p:txBody>
      </p:sp>
    </p:spTree>
  </p:cSld>
  <p:clrMapOvr>
    <a:masterClrMapping/>
  </p:clrMapOvr>
  <p:transition>
    <p:cover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Multiple Predetermined Overhead Rates</a:t>
            </a:r>
          </a:p>
        </p:txBody>
      </p:sp>
      <p:sp>
        <p:nvSpPr>
          <p:cNvPr id="423939" name="Text Box 3"/>
          <p:cNvSpPr txBox="1">
            <a:spLocks noChangeArrowheads="1"/>
          </p:cNvSpPr>
          <p:nvPr/>
        </p:nvSpPr>
        <p:spPr bwMode="auto">
          <a:xfrm>
            <a:off x="304800" y="1371600"/>
            <a:ext cx="8610600" cy="1096963"/>
          </a:xfrm>
          <a:prstGeom prst="rect">
            <a:avLst/>
          </a:prstGeom>
          <a:solidFill>
            <a:schemeClr val="hlink"/>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200">
                <a:solidFill>
                  <a:srgbClr val="FFFFFF"/>
                </a:solidFill>
                <a:effectLst>
                  <a:outerShdw blurRad="38100" dist="38100" dir="2700000" algn="tl">
                    <a:srgbClr val="000000"/>
                  </a:outerShdw>
                </a:effectLst>
                <a:latin typeface="Verdana" pitchFamily="34" charset="0"/>
              </a:rPr>
              <a:t>To this point, we have assumed that there is a single predetermined overhead rate called a plantwide overhead rate.</a:t>
            </a:r>
          </a:p>
        </p:txBody>
      </p:sp>
      <p:sp>
        <p:nvSpPr>
          <p:cNvPr id="423940" name="Text Box 4"/>
          <p:cNvSpPr txBox="1">
            <a:spLocks noChangeArrowheads="1"/>
          </p:cNvSpPr>
          <p:nvPr/>
        </p:nvSpPr>
        <p:spPr bwMode="auto">
          <a:xfrm>
            <a:off x="457200" y="3200400"/>
            <a:ext cx="3276600" cy="1431925"/>
          </a:xfrm>
          <a:prstGeom prst="rect">
            <a:avLst/>
          </a:prstGeom>
          <a:solidFill>
            <a:schemeClr val="folHlink"/>
          </a:solid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sz="2200">
                <a:effectLst>
                  <a:outerShdw blurRad="38100" dist="38100" dir="2700000" algn="tl">
                    <a:srgbClr val="FFFFFF"/>
                  </a:outerShdw>
                </a:effectLst>
                <a:latin typeface="Verdana" pitchFamily="34" charset="0"/>
              </a:rPr>
              <a:t>Large companies often use multiple predetermined overhead rates.</a:t>
            </a:r>
          </a:p>
        </p:txBody>
      </p:sp>
      <p:grpSp>
        <p:nvGrpSpPr>
          <p:cNvPr id="2" name="Group 5"/>
          <p:cNvGrpSpPr>
            <a:grpSpLocks/>
          </p:cNvGrpSpPr>
          <p:nvPr/>
        </p:nvGrpSpPr>
        <p:grpSpPr bwMode="auto">
          <a:xfrm>
            <a:off x="3733800" y="3200400"/>
            <a:ext cx="4724400" cy="965200"/>
            <a:chOff x="2352" y="2016"/>
            <a:chExt cx="2976" cy="608"/>
          </a:xfrm>
        </p:grpSpPr>
        <p:sp>
          <p:nvSpPr>
            <p:cNvPr id="423942" name="Text Box 6"/>
            <p:cNvSpPr txBox="1">
              <a:spLocks noChangeArrowheads="1"/>
            </p:cNvSpPr>
            <p:nvPr/>
          </p:nvSpPr>
          <p:spPr bwMode="auto">
            <a:xfrm>
              <a:off x="3168" y="2016"/>
              <a:ext cx="2160" cy="480"/>
            </a:xfrm>
            <a:prstGeom prst="rect">
              <a:avLst/>
            </a:prstGeom>
            <a:solidFill>
              <a:schemeClr val="accent1"/>
            </a:solid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sz="2200">
                  <a:solidFill>
                    <a:srgbClr val="FFFFFF"/>
                  </a:solidFill>
                  <a:effectLst>
                    <a:outerShdw blurRad="38100" dist="38100" dir="2700000" algn="tl">
                      <a:srgbClr val="000000"/>
                    </a:outerShdw>
                  </a:effectLst>
                  <a:latin typeface="Verdana" pitchFamily="34" charset="0"/>
                </a:rPr>
                <a:t>May be more complex but . . .</a:t>
              </a:r>
            </a:p>
          </p:txBody>
        </p:sp>
        <p:cxnSp>
          <p:nvCxnSpPr>
            <p:cNvPr id="423943" name="AutoShape 7"/>
            <p:cNvCxnSpPr>
              <a:cxnSpLocks noChangeShapeType="1"/>
              <a:stCxn id="423940" idx="3"/>
              <a:endCxn id="423942" idx="1"/>
            </p:cNvCxnSpPr>
            <p:nvPr/>
          </p:nvCxnSpPr>
          <p:spPr bwMode="auto">
            <a:xfrm flipV="1">
              <a:off x="2352" y="2336"/>
              <a:ext cx="816" cy="288"/>
            </a:xfrm>
            <a:prstGeom prst="bentConnector3">
              <a:avLst>
                <a:gd name="adj1" fmla="val 50000"/>
              </a:avLst>
            </a:prstGeom>
            <a:noFill/>
            <a:ln w="38100">
              <a:solidFill>
                <a:srgbClr val="6B6B6B"/>
              </a:solidFill>
              <a:miter lim="800000"/>
              <a:headEnd/>
              <a:tailEnd type="triangle" w="med" len="med"/>
            </a:ln>
            <a:effectLst>
              <a:outerShdw dist="35921" dir="2700000" algn="ctr" rotWithShape="0">
                <a:schemeClr val="bg2"/>
              </a:outerShdw>
            </a:effectLst>
          </p:spPr>
        </p:cxnSp>
      </p:grpSp>
      <p:grpSp>
        <p:nvGrpSpPr>
          <p:cNvPr id="3" name="Group 8"/>
          <p:cNvGrpSpPr>
            <a:grpSpLocks/>
          </p:cNvGrpSpPr>
          <p:nvPr/>
        </p:nvGrpSpPr>
        <p:grpSpPr bwMode="auto">
          <a:xfrm>
            <a:off x="4267200" y="4216400"/>
            <a:ext cx="4572000" cy="1668463"/>
            <a:chOff x="3168" y="2656"/>
            <a:chExt cx="2160" cy="1051"/>
          </a:xfrm>
        </p:grpSpPr>
        <p:sp>
          <p:nvSpPr>
            <p:cNvPr id="423945" name="Text Box 9"/>
            <p:cNvSpPr txBox="1">
              <a:spLocks noChangeArrowheads="1"/>
            </p:cNvSpPr>
            <p:nvPr/>
          </p:nvSpPr>
          <p:spPr bwMode="auto">
            <a:xfrm>
              <a:off x="3168" y="3016"/>
              <a:ext cx="2160" cy="691"/>
            </a:xfrm>
            <a:prstGeom prst="rect">
              <a:avLst/>
            </a:prstGeom>
            <a:solidFill>
              <a:schemeClr val="hlink"/>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200">
                  <a:solidFill>
                    <a:srgbClr val="FFFFFF"/>
                  </a:solidFill>
                  <a:effectLst>
                    <a:outerShdw blurRad="38100" dist="38100" dir="2700000" algn="tl">
                      <a:srgbClr val="000000"/>
                    </a:outerShdw>
                  </a:effectLst>
                  <a:latin typeface="Verdana" pitchFamily="34" charset="0"/>
                </a:rPr>
                <a:t>May be more accurate because it reflects differences across departments.</a:t>
              </a:r>
            </a:p>
          </p:txBody>
        </p:sp>
        <p:cxnSp>
          <p:nvCxnSpPr>
            <p:cNvPr id="423946" name="AutoShape 10"/>
            <p:cNvCxnSpPr>
              <a:cxnSpLocks noChangeShapeType="1"/>
              <a:stCxn id="423942" idx="2"/>
              <a:endCxn id="423945" idx="0"/>
            </p:cNvCxnSpPr>
            <p:nvPr/>
          </p:nvCxnSpPr>
          <p:spPr bwMode="auto">
            <a:xfrm rot="5400000">
              <a:off x="4068" y="2836"/>
              <a:ext cx="360" cy="0"/>
            </a:xfrm>
            <a:prstGeom prst="straightConnector1">
              <a:avLst/>
            </a:prstGeom>
            <a:noFill/>
            <a:ln w="38100">
              <a:noFill/>
              <a:round/>
              <a:headEnd/>
              <a:tailEnd type="triangle" w="med" len="med"/>
            </a:ln>
            <a:effectLst>
              <a:outerShdw dist="35921" dir="2700000" algn="ctr" rotWithShape="0">
                <a:schemeClr val="bg2"/>
              </a:outerShdw>
            </a:effectLst>
          </p:spPr>
        </p:cxn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slide(fromTop)">
                                      <p:cBhvr>
                                        <p:cTn id="7" dur="500"/>
                                        <p:tgtEl>
                                          <p:spTgt spid="42394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z="2100" smtClean="0"/>
              <a:t>Job-Order Costing in Service Companies</a:t>
            </a:r>
          </a:p>
        </p:txBody>
      </p:sp>
      <p:sp>
        <p:nvSpPr>
          <p:cNvPr id="425987" name="Text Box 3"/>
          <p:cNvSpPr txBox="1">
            <a:spLocks noChangeArrowheads="1"/>
          </p:cNvSpPr>
          <p:nvPr/>
        </p:nvSpPr>
        <p:spPr bwMode="auto">
          <a:xfrm>
            <a:off x="990600" y="1524000"/>
            <a:ext cx="7086600" cy="762000"/>
          </a:xfrm>
          <a:prstGeom prst="rect">
            <a:avLst/>
          </a:prstGeom>
          <a:solidFill>
            <a:schemeClr val="hlink"/>
          </a:solidFill>
          <a:ln w="9525">
            <a:noFill/>
            <a:miter lim="800000"/>
            <a:headEnd/>
            <a:tailEnd/>
          </a:ln>
          <a:effectLst>
            <a:outerShdw dist="35921" dir="2700000" algn="ctr" rotWithShape="0">
              <a:schemeClr val="bg2"/>
            </a:outerShdw>
          </a:effectLst>
        </p:spPr>
        <p:txBody>
          <a:bodyPr>
            <a:spAutoFit/>
          </a:bodyPr>
          <a:lstStyle/>
          <a:p>
            <a:pPr algn="ctr">
              <a:spcBef>
                <a:spcPct val="50000"/>
              </a:spcBef>
              <a:defRPr/>
            </a:pPr>
            <a:r>
              <a:rPr lang="en-US" sz="2200">
                <a:solidFill>
                  <a:srgbClr val="FFFFFF"/>
                </a:solidFill>
                <a:effectLst>
                  <a:outerShdw blurRad="38100" dist="38100" dir="2700000" algn="tl">
                    <a:srgbClr val="000000"/>
                  </a:outerShdw>
                </a:effectLst>
                <a:latin typeface="Verdana" pitchFamily="34" charset="0"/>
              </a:rPr>
              <a:t>Job-order costing is used in many different types of service companies.</a:t>
            </a:r>
          </a:p>
        </p:txBody>
      </p:sp>
      <p:pic>
        <p:nvPicPr>
          <p:cNvPr id="425988" name="Picture 4" descr="j0296260"/>
          <p:cNvPicPr>
            <a:picLocks noChangeAspect="1" noChangeArrowheads="1"/>
          </p:cNvPicPr>
          <p:nvPr/>
        </p:nvPicPr>
        <p:blipFill>
          <a:blip r:embed="rId3"/>
          <a:srcRect/>
          <a:stretch>
            <a:fillRect/>
          </a:stretch>
        </p:blipFill>
        <p:spPr bwMode="auto">
          <a:xfrm>
            <a:off x="6477000" y="2667000"/>
            <a:ext cx="2093913" cy="2587625"/>
          </a:xfrm>
          <a:prstGeom prst="rect">
            <a:avLst/>
          </a:prstGeom>
          <a:noFill/>
          <a:effectLst>
            <a:outerShdw dist="35921" dir="2700000" algn="ctr" rotWithShape="0">
              <a:schemeClr val="bg2"/>
            </a:outerShdw>
          </a:effectLst>
        </p:spPr>
      </p:pic>
      <p:pic>
        <p:nvPicPr>
          <p:cNvPr id="425989" name="Picture 5" descr="MCj02120710000[1]"/>
          <p:cNvPicPr>
            <a:picLocks noChangeAspect="1" noChangeArrowheads="1"/>
          </p:cNvPicPr>
          <p:nvPr/>
        </p:nvPicPr>
        <p:blipFill>
          <a:blip r:embed="rId4"/>
          <a:srcRect/>
          <a:stretch>
            <a:fillRect/>
          </a:stretch>
        </p:blipFill>
        <p:spPr bwMode="auto">
          <a:xfrm>
            <a:off x="3657600" y="4648200"/>
            <a:ext cx="1758950" cy="1808163"/>
          </a:xfrm>
          <a:prstGeom prst="rect">
            <a:avLst/>
          </a:prstGeom>
          <a:noFill/>
          <a:effectLst>
            <a:outerShdw dist="35921" dir="2700000" algn="ctr" rotWithShape="0">
              <a:schemeClr val="bg2"/>
            </a:outerShdw>
          </a:effectLst>
        </p:spPr>
      </p:pic>
      <p:pic>
        <p:nvPicPr>
          <p:cNvPr id="425990" name="Picture 6" descr="MCj02335280000[1]"/>
          <p:cNvPicPr>
            <a:picLocks noChangeAspect="1" noChangeArrowheads="1"/>
          </p:cNvPicPr>
          <p:nvPr/>
        </p:nvPicPr>
        <p:blipFill>
          <a:blip r:embed="rId5"/>
          <a:srcRect/>
          <a:stretch>
            <a:fillRect/>
          </a:stretch>
        </p:blipFill>
        <p:spPr bwMode="auto">
          <a:xfrm>
            <a:off x="838200" y="2819400"/>
            <a:ext cx="1830388" cy="2308225"/>
          </a:xfrm>
          <a:prstGeom prst="rect">
            <a:avLst/>
          </a:prstGeom>
          <a:noFill/>
          <a:effectLst>
            <a:outerShdw dist="35921" dir="2700000" algn="ctr" rotWithShape="0">
              <a:schemeClr val="bg2"/>
            </a:outerShdw>
          </a:effectLst>
        </p:spPr>
      </p:pic>
    </p:spTree>
  </p:cSld>
  <p:clrMapOvr>
    <a:masterClrMapping/>
  </p:clrMapOvr>
  <p:transition>
    <p:checker dir="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a:noFill/>
        </p:spPr>
        <p:txBody>
          <a:bodyPr lIns="90488" tIns="44450" rIns="90488" bIns="44450"/>
          <a:lstStyle/>
          <a:p>
            <a:pPr eaLnBrk="1" hangingPunct="1"/>
            <a:r>
              <a:rPr lang="en-US" smtClean="0"/>
              <a:t>End of Chapter 3</a:t>
            </a:r>
          </a:p>
        </p:txBody>
      </p:sp>
      <p:graphicFrame>
        <p:nvGraphicFramePr>
          <p:cNvPr id="35842" name="Object 28"/>
          <p:cNvGraphicFramePr>
            <a:graphicFrameLocks noChangeAspect="1"/>
          </p:cNvGraphicFramePr>
          <p:nvPr>
            <p:ph idx="1"/>
          </p:nvPr>
        </p:nvGraphicFramePr>
        <p:xfrm>
          <a:off x="2343150" y="1511300"/>
          <a:ext cx="4457700" cy="4673600"/>
        </p:xfrm>
        <a:graphic>
          <a:graphicData uri="http://schemas.openxmlformats.org/presentationml/2006/ole">
            <p:oleObj spid="_x0000_s35842" name="Image" r:id="rId4" imgW="4457143" imgH="4673016" progId="Photoshop.Image.9">
              <p:embed/>
            </p:oleObj>
          </a:graphicData>
        </a:graphic>
      </p:graphicFrame>
    </p:spTree>
  </p:cSld>
  <p:clrMapOvr>
    <a:masterClrMapping/>
  </p:clrMapOvr>
  <p:transition spd="med">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38200" y="1447800"/>
            <a:ext cx="7758113" cy="4837113"/>
            <a:chOff x="528" y="912"/>
            <a:chExt cx="4887" cy="3047"/>
          </a:xfrm>
        </p:grpSpPr>
        <p:grpSp>
          <p:nvGrpSpPr>
            <p:cNvPr id="44043" name="Group 3"/>
            <p:cNvGrpSpPr>
              <a:grpSpLocks/>
            </p:cNvGrpSpPr>
            <p:nvPr/>
          </p:nvGrpSpPr>
          <p:grpSpPr bwMode="auto">
            <a:xfrm>
              <a:off x="528" y="912"/>
              <a:ext cx="4887" cy="3047"/>
              <a:chOff x="528" y="912"/>
              <a:chExt cx="4887" cy="3047"/>
            </a:xfrm>
          </p:grpSpPr>
          <p:sp>
            <p:nvSpPr>
              <p:cNvPr id="44050" name="Rectangle 4"/>
              <p:cNvSpPr>
                <a:spLocks noChangeArrowheads="1"/>
              </p:cNvSpPr>
              <p:nvPr/>
            </p:nvSpPr>
            <p:spPr bwMode="auto">
              <a:xfrm>
                <a:off x="528" y="912"/>
                <a:ext cx="4887" cy="3047"/>
              </a:xfrm>
              <a:prstGeom prst="rect">
                <a:avLst/>
              </a:prstGeom>
              <a:solidFill>
                <a:srgbClr val="FFFFFF"/>
              </a:solidFill>
              <a:ln w="9525">
                <a:noFill/>
                <a:miter lim="800000"/>
                <a:headEnd/>
                <a:tailEnd/>
              </a:ln>
            </p:spPr>
            <p:txBody>
              <a:bodyPr/>
              <a:lstStyle/>
              <a:p>
                <a:endParaRPr lang="en-US"/>
              </a:p>
            </p:txBody>
          </p:sp>
          <p:sp>
            <p:nvSpPr>
              <p:cNvPr id="44051" name="Rectangle 5"/>
              <p:cNvSpPr>
                <a:spLocks noChangeArrowheads="1"/>
              </p:cNvSpPr>
              <p:nvPr/>
            </p:nvSpPr>
            <p:spPr bwMode="auto">
              <a:xfrm>
                <a:off x="2243" y="1000"/>
                <a:ext cx="1414" cy="154"/>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PearCo Job Cost Sheet</a:t>
                </a:r>
                <a:endParaRPr lang="en-US" sz="2800">
                  <a:latin typeface="Times New Roman" pitchFamily="18" charset="0"/>
                </a:endParaRPr>
              </a:p>
            </p:txBody>
          </p:sp>
          <p:sp>
            <p:nvSpPr>
              <p:cNvPr id="44052" name="Rectangle 6"/>
              <p:cNvSpPr>
                <a:spLocks noChangeArrowheads="1"/>
              </p:cNvSpPr>
              <p:nvPr/>
            </p:nvSpPr>
            <p:spPr bwMode="auto">
              <a:xfrm>
                <a:off x="747" y="1243"/>
                <a:ext cx="130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Job Number   A - 143</a:t>
                </a:r>
                <a:endParaRPr lang="en-US" sz="2800">
                  <a:latin typeface="Times New Roman" pitchFamily="18" charset="0"/>
                </a:endParaRPr>
              </a:p>
            </p:txBody>
          </p:sp>
          <p:sp>
            <p:nvSpPr>
              <p:cNvPr id="44053" name="Rectangle 7"/>
              <p:cNvSpPr>
                <a:spLocks noChangeArrowheads="1"/>
              </p:cNvSpPr>
              <p:nvPr/>
            </p:nvSpPr>
            <p:spPr bwMode="auto">
              <a:xfrm>
                <a:off x="2991" y="1243"/>
                <a:ext cx="1283" cy="154"/>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Date Initiated   3-4-05</a:t>
                </a:r>
                <a:endParaRPr lang="en-US" sz="2800">
                  <a:latin typeface="Times New Roman" pitchFamily="18" charset="0"/>
                </a:endParaRPr>
              </a:p>
            </p:txBody>
          </p:sp>
          <p:sp>
            <p:nvSpPr>
              <p:cNvPr id="44054" name="Rectangle 8"/>
              <p:cNvSpPr>
                <a:spLocks noChangeArrowheads="1"/>
              </p:cNvSpPr>
              <p:nvPr/>
            </p:nvSpPr>
            <p:spPr bwMode="auto">
              <a:xfrm>
                <a:off x="2991" y="1408"/>
                <a:ext cx="101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Date Completed</a:t>
                </a:r>
                <a:endParaRPr lang="en-US" sz="2800">
                  <a:latin typeface="Times New Roman" pitchFamily="18" charset="0"/>
                </a:endParaRPr>
              </a:p>
            </p:txBody>
          </p:sp>
          <p:sp>
            <p:nvSpPr>
              <p:cNvPr id="44055" name="Rectangle 9"/>
              <p:cNvSpPr>
                <a:spLocks noChangeArrowheads="1"/>
              </p:cNvSpPr>
              <p:nvPr/>
            </p:nvSpPr>
            <p:spPr bwMode="auto">
              <a:xfrm>
                <a:off x="747" y="1574"/>
                <a:ext cx="102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Department   B3</a:t>
                </a:r>
                <a:endParaRPr lang="en-US" sz="2800">
                  <a:latin typeface="Times New Roman" pitchFamily="18" charset="0"/>
                </a:endParaRPr>
              </a:p>
            </p:txBody>
          </p:sp>
          <p:sp>
            <p:nvSpPr>
              <p:cNvPr id="44056" name="Rectangle 10"/>
              <p:cNvSpPr>
                <a:spLocks noChangeArrowheads="1"/>
              </p:cNvSpPr>
              <p:nvPr/>
            </p:nvSpPr>
            <p:spPr bwMode="auto">
              <a:xfrm>
                <a:off x="2991" y="1574"/>
                <a:ext cx="105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Units Completed</a:t>
                </a:r>
                <a:endParaRPr lang="en-US" sz="2800">
                  <a:latin typeface="Times New Roman" pitchFamily="18" charset="0"/>
                </a:endParaRPr>
              </a:p>
            </p:txBody>
          </p:sp>
          <p:sp>
            <p:nvSpPr>
              <p:cNvPr id="44057" name="Rectangle 11"/>
              <p:cNvSpPr>
                <a:spLocks noChangeArrowheads="1"/>
              </p:cNvSpPr>
              <p:nvPr/>
            </p:nvSpPr>
            <p:spPr bwMode="auto">
              <a:xfrm>
                <a:off x="747" y="1739"/>
                <a:ext cx="1636"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Item   Wooden cargo crate</a:t>
                </a:r>
                <a:endParaRPr lang="en-US" sz="2800">
                  <a:latin typeface="Times New Roman" pitchFamily="18" charset="0"/>
                </a:endParaRPr>
              </a:p>
            </p:txBody>
          </p:sp>
          <p:sp>
            <p:nvSpPr>
              <p:cNvPr id="44058" name="Rectangle 12"/>
              <p:cNvSpPr>
                <a:spLocks noChangeArrowheads="1"/>
              </p:cNvSpPr>
              <p:nvPr/>
            </p:nvSpPr>
            <p:spPr bwMode="auto">
              <a:xfrm>
                <a:off x="817" y="1983"/>
                <a:ext cx="99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Direct Materials</a:t>
                </a:r>
                <a:endParaRPr lang="en-US" sz="2800">
                  <a:latin typeface="Times New Roman" pitchFamily="18" charset="0"/>
                </a:endParaRPr>
              </a:p>
            </p:txBody>
          </p:sp>
          <p:sp>
            <p:nvSpPr>
              <p:cNvPr id="44059" name="Rectangle 13"/>
              <p:cNvSpPr>
                <a:spLocks noChangeArrowheads="1"/>
              </p:cNvSpPr>
              <p:nvPr/>
            </p:nvSpPr>
            <p:spPr bwMode="auto">
              <a:xfrm>
                <a:off x="2313" y="1983"/>
                <a:ext cx="798"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Direct Labor</a:t>
                </a:r>
                <a:endParaRPr lang="en-US" sz="2800">
                  <a:latin typeface="Times New Roman" pitchFamily="18" charset="0"/>
                </a:endParaRPr>
              </a:p>
            </p:txBody>
          </p:sp>
          <p:sp>
            <p:nvSpPr>
              <p:cNvPr id="44060" name="Rectangle 14"/>
              <p:cNvSpPr>
                <a:spLocks noChangeArrowheads="1"/>
              </p:cNvSpPr>
              <p:nvPr/>
            </p:nvSpPr>
            <p:spPr bwMode="auto">
              <a:xfrm>
                <a:off x="3590" y="1983"/>
                <a:ext cx="1536"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Manufacturing Overhead</a:t>
                </a:r>
                <a:endParaRPr lang="en-US" sz="2800">
                  <a:latin typeface="Times New Roman" pitchFamily="18" charset="0"/>
                </a:endParaRPr>
              </a:p>
            </p:txBody>
          </p:sp>
          <p:sp>
            <p:nvSpPr>
              <p:cNvPr id="44061" name="Rectangle 15"/>
              <p:cNvSpPr>
                <a:spLocks noChangeArrowheads="1"/>
              </p:cNvSpPr>
              <p:nvPr/>
            </p:nvSpPr>
            <p:spPr bwMode="auto">
              <a:xfrm>
                <a:off x="757" y="2148"/>
                <a:ext cx="519" cy="154"/>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Req. No.</a:t>
                </a:r>
                <a:endParaRPr lang="en-US" sz="2800">
                  <a:latin typeface="Times New Roman" pitchFamily="18" charset="0"/>
                </a:endParaRPr>
              </a:p>
            </p:txBody>
          </p:sp>
          <p:sp>
            <p:nvSpPr>
              <p:cNvPr id="44062" name="Rectangle 16"/>
              <p:cNvSpPr>
                <a:spLocks noChangeArrowheads="1"/>
              </p:cNvSpPr>
              <p:nvPr/>
            </p:nvSpPr>
            <p:spPr bwMode="auto">
              <a:xfrm>
                <a:off x="1366" y="2148"/>
                <a:ext cx="52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Amount</a:t>
                </a:r>
                <a:endParaRPr lang="en-US" sz="2800">
                  <a:latin typeface="Times New Roman" pitchFamily="18" charset="0"/>
                </a:endParaRPr>
              </a:p>
            </p:txBody>
          </p:sp>
          <p:sp>
            <p:nvSpPr>
              <p:cNvPr id="44063" name="Rectangle 17"/>
              <p:cNvSpPr>
                <a:spLocks noChangeArrowheads="1"/>
              </p:cNvSpPr>
              <p:nvPr/>
            </p:nvSpPr>
            <p:spPr bwMode="auto">
              <a:xfrm>
                <a:off x="1974" y="2148"/>
                <a:ext cx="41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Ticket</a:t>
                </a:r>
                <a:endParaRPr lang="en-US" sz="2800">
                  <a:latin typeface="Times New Roman" pitchFamily="18" charset="0"/>
                </a:endParaRPr>
              </a:p>
            </p:txBody>
          </p:sp>
          <p:sp>
            <p:nvSpPr>
              <p:cNvPr id="44064" name="Rectangle 18"/>
              <p:cNvSpPr>
                <a:spLocks noChangeArrowheads="1"/>
              </p:cNvSpPr>
              <p:nvPr/>
            </p:nvSpPr>
            <p:spPr bwMode="auto">
              <a:xfrm>
                <a:off x="2523" y="2148"/>
                <a:ext cx="41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Hours</a:t>
                </a:r>
                <a:endParaRPr lang="en-US" sz="2800">
                  <a:latin typeface="Times New Roman" pitchFamily="18" charset="0"/>
                </a:endParaRPr>
              </a:p>
            </p:txBody>
          </p:sp>
          <p:sp>
            <p:nvSpPr>
              <p:cNvPr id="44065" name="Rectangle 19"/>
              <p:cNvSpPr>
                <a:spLocks noChangeArrowheads="1"/>
              </p:cNvSpPr>
              <p:nvPr/>
            </p:nvSpPr>
            <p:spPr bwMode="auto">
              <a:xfrm>
                <a:off x="3001" y="2148"/>
                <a:ext cx="52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Amount</a:t>
                </a:r>
                <a:endParaRPr lang="en-US" sz="2800">
                  <a:latin typeface="Times New Roman" pitchFamily="18" charset="0"/>
                </a:endParaRPr>
              </a:p>
            </p:txBody>
          </p:sp>
          <p:sp>
            <p:nvSpPr>
              <p:cNvPr id="44066" name="Rectangle 20"/>
              <p:cNvSpPr>
                <a:spLocks noChangeArrowheads="1"/>
              </p:cNvSpPr>
              <p:nvPr/>
            </p:nvSpPr>
            <p:spPr bwMode="auto">
              <a:xfrm>
                <a:off x="3620" y="2148"/>
                <a:ext cx="41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Hours</a:t>
                </a:r>
                <a:endParaRPr lang="en-US" sz="2800">
                  <a:latin typeface="Times New Roman" pitchFamily="18" charset="0"/>
                </a:endParaRPr>
              </a:p>
            </p:txBody>
          </p:sp>
          <p:sp>
            <p:nvSpPr>
              <p:cNvPr id="44067" name="Rectangle 21"/>
              <p:cNvSpPr>
                <a:spLocks noChangeArrowheads="1"/>
              </p:cNvSpPr>
              <p:nvPr/>
            </p:nvSpPr>
            <p:spPr bwMode="auto">
              <a:xfrm>
                <a:off x="4208" y="2148"/>
                <a:ext cx="32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Rate</a:t>
                </a:r>
                <a:endParaRPr lang="en-US" sz="2800">
                  <a:latin typeface="Times New Roman" pitchFamily="18" charset="0"/>
                </a:endParaRPr>
              </a:p>
            </p:txBody>
          </p:sp>
          <p:sp>
            <p:nvSpPr>
              <p:cNvPr id="44068" name="Rectangle 22"/>
              <p:cNvSpPr>
                <a:spLocks noChangeArrowheads="1"/>
              </p:cNvSpPr>
              <p:nvPr/>
            </p:nvSpPr>
            <p:spPr bwMode="auto">
              <a:xfrm>
                <a:off x="4687" y="2148"/>
                <a:ext cx="52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Amount</a:t>
                </a:r>
                <a:endParaRPr lang="en-US" sz="2800">
                  <a:latin typeface="Times New Roman" pitchFamily="18" charset="0"/>
                </a:endParaRPr>
              </a:p>
            </p:txBody>
          </p:sp>
          <p:sp>
            <p:nvSpPr>
              <p:cNvPr id="44069" name="Rectangle 23"/>
              <p:cNvSpPr>
                <a:spLocks noChangeArrowheads="1"/>
              </p:cNvSpPr>
              <p:nvPr/>
            </p:nvSpPr>
            <p:spPr bwMode="auto">
              <a:xfrm>
                <a:off x="1665" y="2888"/>
                <a:ext cx="94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Cost Summary</a:t>
                </a:r>
                <a:endParaRPr lang="en-US" sz="2800">
                  <a:latin typeface="Times New Roman" pitchFamily="18" charset="0"/>
                </a:endParaRPr>
              </a:p>
            </p:txBody>
          </p:sp>
          <p:sp>
            <p:nvSpPr>
              <p:cNvPr id="44070" name="Rectangle 24"/>
              <p:cNvSpPr>
                <a:spLocks noChangeArrowheads="1"/>
              </p:cNvSpPr>
              <p:nvPr/>
            </p:nvSpPr>
            <p:spPr bwMode="auto">
              <a:xfrm>
                <a:off x="3939" y="2888"/>
                <a:ext cx="908"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Units Shipped</a:t>
                </a:r>
                <a:endParaRPr lang="en-US" sz="2800">
                  <a:latin typeface="Times New Roman" pitchFamily="18" charset="0"/>
                </a:endParaRPr>
              </a:p>
            </p:txBody>
          </p:sp>
          <p:sp>
            <p:nvSpPr>
              <p:cNvPr id="44071" name="Rectangle 25"/>
              <p:cNvSpPr>
                <a:spLocks noChangeArrowheads="1"/>
              </p:cNvSpPr>
              <p:nvPr/>
            </p:nvSpPr>
            <p:spPr bwMode="auto">
              <a:xfrm>
                <a:off x="747" y="3053"/>
                <a:ext cx="997"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Direct Materials</a:t>
                </a:r>
                <a:endParaRPr lang="en-US" sz="2800">
                  <a:latin typeface="Times New Roman" pitchFamily="18" charset="0"/>
                </a:endParaRPr>
              </a:p>
            </p:txBody>
          </p:sp>
          <p:sp>
            <p:nvSpPr>
              <p:cNvPr id="44072" name="Rectangle 26"/>
              <p:cNvSpPr>
                <a:spLocks noChangeArrowheads="1"/>
              </p:cNvSpPr>
              <p:nvPr/>
            </p:nvSpPr>
            <p:spPr bwMode="auto">
              <a:xfrm>
                <a:off x="3650" y="3053"/>
                <a:ext cx="32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Date</a:t>
                </a:r>
                <a:endParaRPr lang="en-US" sz="2800">
                  <a:latin typeface="Times New Roman" pitchFamily="18" charset="0"/>
                </a:endParaRPr>
              </a:p>
            </p:txBody>
          </p:sp>
          <p:sp>
            <p:nvSpPr>
              <p:cNvPr id="44073" name="Rectangle 27"/>
              <p:cNvSpPr>
                <a:spLocks noChangeArrowheads="1"/>
              </p:cNvSpPr>
              <p:nvPr/>
            </p:nvSpPr>
            <p:spPr bwMode="auto">
              <a:xfrm>
                <a:off x="4099" y="3053"/>
                <a:ext cx="53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Number</a:t>
                </a:r>
                <a:endParaRPr lang="en-US" sz="2800">
                  <a:latin typeface="Times New Roman" pitchFamily="18" charset="0"/>
                </a:endParaRPr>
              </a:p>
            </p:txBody>
          </p:sp>
          <p:sp>
            <p:nvSpPr>
              <p:cNvPr id="44074" name="Rectangle 28"/>
              <p:cNvSpPr>
                <a:spLocks noChangeArrowheads="1"/>
              </p:cNvSpPr>
              <p:nvPr/>
            </p:nvSpPr>
            <p:spPr bwMode="auto">
              <a:xfrm>
                <a:off x="4667" y="3053"/>
                <a:ext cx="539"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Balance</a:t>
                </a:r>
                <a:endParaRPr lang="en-US" sz="2800">
                  <a:latin typeface="Times New Roman" pitchFamily="18" charset="0"/>
                </a:endParaRPr>
              </a:p>
            </p:txBody>
          </p:sp>
          <p:sp>
            <p:nvSpPr>
              <p:cNvPr id="44075" name="Rectangle 29"/>
              <p:cNvSpPr>
                <a:spLocks noChangeArrowheads="1"/>
              </p:cNvSpPr>
              <p:nvPr/>
            </p:nvSpPr>
            <p:spPr bwMode="auto">
              <a:xfrm>
                <a:off x="747" y="3219"/>
                <a:ext cx="798"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Direct Labor</a:t>
                </a:r>
                <a:endParaRPr lang="en-US" sz="2800">
                  <a:latin typeface="Times New Roman" pitchFamily="18" charset="0"/>
                </a:endParaRPr>
              </a:p>
            </p:txBody>
          </p:sp>
          <p:sp>
            <p:nvSpPr>
              <p:cNvPr id="44076" name="Rectangle 30"/>
              <p:cNvSpPr>
                <a:spLocks noChangeArrowheads="1"/>
              </p:cNvSpPr>
              <p:nvPr/>
            </p:nvSpPr>
            <p:spPr bwMode="auto">
              <a:xfrm>
                <a:off x="747" y="3384"/>
                <a:ext cx="1536"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Manufacturing Overhead</a:t>
                </a:r>
                <a:endParaRPr lang="en-US" sz="2800">
                  <a:latin typeface="Times New Roman" pitchFamily="18" charset="0"/>
                </a:endParaRPr>
              </a:p>
            </p:txBody>
          </p:sp>
          <p:sp>
            <p:nvSpPr>
              <p:cNvPr id="44077" name="Rectangle 31"/>
              <p:cNvSpPr>
                <a:spLocks noChangeArrowheads="1"/>
              </p:cNvSpPr>
              <p:nvPr/>
            </p:nvSpPr>
            <p:spPr bwMode="auto">
              <a:xfrm>
                <a:off x="747" y="3550"/>
                <a:ext cx="678" cy="1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Total Cost</a:t>
                </a:r>
                <a:endParaRPr lang="en-US" sz="2800">
                  <a:latin typeface="Times New Roman" pitchFamily="18" charset="0"/>
                </a:endParaRPr>
              </a:p>
            </p:txBody>
          </p:sp>
          <p:sp>
            <p:nvSpPr>
              <p:cNvPr id="44078" name="Rectangle 32"/>
              <p:cNvSpPr>
                <a:spLocks noChangeArrowheads="1"/>
              </p:cNvSpPr>
              <p:nvPr/>
            </p:nvSpPr>
            <p:spPr bwMode="auto">
              <a:xfrm>
                <a:off x="747" y="3715"/>
                <a:ext cx="1088" cy="154"/>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rPr>
                  <a:t>Unit Product Cost</a:t>
                </a:r>
                <a:endParaRPr lang="en-US" sz="2800">
                  <a:latin typeface="Times New Roman" pitchFamily="18" charset="0"/>
                </a:endParaRPr>
              </a:p>
            </p:txBody>
          </p:sp>
          <p:sp>
            <p:nvSpPr>
              <p:cNvPr id="44079" name="Line 33"/>
              <p:cNvSpPr>
                <a:spLocks noChangeShapeType="1"/>
              </p:cNvSpPr>
              <p:nvPr/>
            </p:nvSpPr>
            <p:spPr bwMode="auto">
              <a:xfrm>
                <a:off x="727" y="2138"/>
                <a:ext cx="1147" cy="1"/>
              </a:xfrm>
              <a:prstGeom prst="line">
                <a:avLst/>
              </a:prstGeom>
              <a:noFill/>
              <a:ln w="0">
                <a:solidFill>
                  <a:srgbClr val="000000"/>
                </a:solidFill>
                <a:round/>
                <a:headEnd/>
                <a:tailEnd/>
              </a:ln>
            </p:spPr>
            <p:txBody>
              <a:bodyPr/>
              <a:lstStyle/>
              <a:p>
                <a:endParaRPr lang="en-US"/>
              </a:p>
            </p:txBody>
          </p:sp>
          <p:sp>
            <p:nvSpPr>
              <p:cNvPr id="44080" name="Rectangle 34"/>
              <p:cNvSpPr>
                <a:spLocks noChangeArrowheads="1"/>
              </p:cNvSpPr>
              <p:nvPr/>
            </p:nvSpPr>
            <p:spPr bwMode="auto">
              <a:xfrm>
                <a:off x="727" y="2138"/>
                <a:ext cx="1147" cy="10"/>
              </a:xfrm>
              <a:prstGeom prst="rect">
                <a:avLst/>
              </a:prstGeom>
              <a:solidFill>
                <a:srgbClr val="000000"/>
              </a:solidFill>
              <a:ln w="9525">
                <a:noFill/>
                <a:miter lim="800000"/>
                <a:headEnd/>
                <a:tailEnd/>
              </a:ln>
            </p:spPr>
            <p:txBody>
              <a:bodyPr/>
              <a:lstStyle/>
              <a:p>
                <a:endParaRPr lang="en-US"/>
              </a:p>
            </p:txBody>
          </p:sp>
          <p:sp>
            <p:nvSpPr>
              <p:cNvPr id="44081" name="Line 35"/>
              <p:cNvSpPr>
                <a:spLocks noChangeShapeType="1"/>
              </p:cNvSpPr>
              <p:nvPr/>
            </p:nvSpPr>
            <p:spPr bwMode="auto">
              <a:xfrm>
                <a:off x="1904" y="2138"/>
                <a:ext cx="1606" cy="1"/>
              </a:xfrm>
              <a:prstGeom prst="line">
                <a:avLst/>
              </a:prstGeom>
              <a:noFill/>
              <a:ln w="0">
                <a:solidFill>
                  <a:srgbClr val="000000"/>
                </a:solidFill>
                <a:round/>
                <a:headEnd/>
                <a:tailEnd/>
              </a:ln>
            </p:spPr>
            <p:txBody>
              <a:bodyPr/>
              <a:lstStyle/>
              <a:p>
                <a:endParaRPr lang="en-US"/>
              </a:p>
            </p:txBody>
          </p:sp>
          <p:sp>
            <p:nvSpPr>
              <p:cNvPr id="44082" name="Rectangle 36"/>
              <p:cNvSpPr>
                <a:spLocks noChangeArrowheads="1"/>
              </p:cNvSpPr>
              <p:nvPr/>
            </p:nvSpPr>
            <p:spPr bwMode="auto">
              <a:xfrm>
                <a:off x="1904" y="2138"/>
                <a:ext cx="1606" cy="10"/>
              </a:xfrm>
              <a:prstGeom prst="rect">
                <a:avLst/>
              </a:prstGeom>
              <a:solidFill>
                <a:srgbClr val="000000"/>
              </a:solidFill>
              <a:ln w="9525">
                <a:noFill/>
                <a:miter lim="800000"/>
                <a:headEnd/>
                <a:tailEnd/>
              </a:ln>
            </p:spPr>
            <p:txBody>
              <a:bodyPr/>
              <a:lstStyle/>
              <a:p>
                <a:endParaRPr lang="en-US"/>
              </a:p>
            </p:txBody>
          </p:sp>
          <p:sp>
            <p:nvSpPr>
              <p:cNvPr id="44083" name="Line 37"/>
              <p:cNvSpPr>
                <a:spLocks noChangeShapeType="1"/>
              </p:cNvSpPr>
              <p:nvPr/>
            </p:nvSpPr>
            <p:spPr bwMode="auto">
              <a:xfrm>
                <a:off x="727" y="2304"/>
                <a:ext cx="1147" cy="1"/>
              </a:xfrm>
              <a:prstGeom prst="line">
                <a:avLst/>
              </a:prstGeom>
              <a:noFill/>
              <a:ln w="0">
                <a:solidFill>
                  <a:srgbClr val="000000"/>
                </a:solidFill>
                <a:round/>
                <a:headEnd/>
                <a:tailEnd/>
              </a:ln>
            </p:spPr>
            <p:txBody>
              <a:bodyPr/>
              <a:lstStyle/>
              <a:p>
                <a:endParaRPr lang="en-US"/>
              </a:p>
            </p:txBody>
          </p:sp>
          <p:sp>
            <p:nvSpPr>
              <p:cNvPr id="44084" name="Rectangle 38"/>
              <p:cNvSpPr>
                <a:spLocks noChangeArrowheads="1"/>
              </p:cNvSpPr>
              <p:nvPr/>
            </p:nvSpPr>
            <p:spPr bwMode="auto">
              <a:xfrm>
                <a:off x="727" y="2304"/>
                <a:ext cx="1147" cy="10"/>
              </a:xfrm>
              <a:prstGeom prst="rect">
                <a:avLst/>
              </a:prstGeom>
              <a:solidFill>
                <a:srgbClr val="000000"/>
              </a:solidFill>
              <a:ln w="9525">
                <a:noFill/>
                <a:miter lim="800000"/>
                <a:headEnd/>
                <a:tailEnd/>
              </a:ln>
            </p:spPr>
            <p:txBody>
              <a:bodyPr/>
              <a:lstStyle/>
              <a:p>
                <a:endParaRPr lang="en-US"/>
              </a:p>
            </p:txBody>
          </p:sp>
          <p:sp>
            <p:nvSpPr>
              <p:cNvPr id="44085" name="Line 39"/>
              <p:cNvSpPr>
                <a:spLocks noChangeShapeType="1"/>
              </p:cNvSpPr>
              <p:nvPr/>
            </p:nvSpPr>
            <p:spPr bwMode="auto">
              <a:xfrm>
                <a:off x="1904" y="2304"/>
                <a:ext cx="1606" cy="1"/>
              </a:xfrm>
              <a:prstGeom prst="line">
                <a:avLst/>
              </a:prstGeom>
              <a:noFill/>
              <a:ln w="0">
                <a:solidFill>
                  <a:srgbClr val="000000"/>
                </a:solidFill>
                <a:round/>
                <a:headEnd/>
                <a:tailEnd/>
              </a:ln>
            </p:spPr>
            <p:txBody>
              <a:bodyPr/>
              <a:lstStyle/>
              <a:p>
                <a:endParaRPr lang="en-US"/>
              </a:p>
            </p:txBody>
          </p:sp>
          <p:sp>
            <p:nvSpPr>
              <p:cNvPr id="44086" name="Rectangle 40"/>
              <p:cNvSpPr>
                <a:spLocks noChangeArrowheads="1"/>
              </p:cNvSpPr>
              <p:nvPr/>
            </p:nvSpPr>
            <p:spPr bwMode="auto">
              <a:xfrm>
                <a:off x="1904" y="2304"/>
                <a:ext cx="1606" cy="10"/>
              </a:xfrm>
              <a:prstGeom prst="rect">
                <a:avLst/>
              </a:prstGeom>
              <a:solidFill>
                <a:srgbClr val="000000"/>
              </a:solidFill>
              <a:ln w="9525">
                <a:noFill/>
                <a:miter lim="800000"/>
                <a:headEnd/>
                <a:tailEnd/>
              </a:ln>
            </p:spPr>
            <p:txBody>
              <a:bodyPr/>
              <a:lstStyle/>
              <a:p>
                <a:endParaRPr lang="en-US"/>
              </a:p>
            </p:txBody>
          </p:sp>
          <p:sp>
            <p:nvSpPr>
              <p:cNvPr id="44087" name="Line 41"/>
              <p:cNvSpPr>
                <a:spLocks noChangeShapeType="1"/>
              </p:cNvSpPr>
              <p:nvPr/>
            </p:nvSpPr>
            <p:spPr bwMode="auto">
              <a:xfrm>
                <a:off x="717" y="1973"/>
                <a:ext cx="1" cy="837"/>
              </a:xfrm>
              <a:prstGeom prst="line">
                <a:avLst/>
              </a:prstGeom>
              <a:noFill/>
              <a:ln w="0">
                <a:solidFill>
                  <a:srgbClr val="000000"/>
                </a:solidFill>
                <a:round/>
                <a:headEnd/>
                <a:tailEnd/>
              </a:ln>
            </p:spPr>
            <p:txBody>
              <a:bodyPr/>
              <a:lstStyle/>
              <a:p>
                <a:endParaRPr lang="en-US"/>
              </a:p>
            </p:txBody>
          </p:sp>
          <p:sp>
            <p:nvSpPr>
              <p:cNvPr id="44088" name="Rectangle 42"/>
              <p:cNvSpPr>
                <a:spLocks noChangeArrowheads="1"/>
              </p:cNvSpPr>
              <p:nvPr/>
            </p:nvSpPr>
            <p:spPr bwMode="auto">
              <a:xfrm>
                <a:off x="717" y="1973"/>
                <a:ext cx="10" cy="837"/>
              </a:xfrm>
              <a:prstGeom prst="rect">
                <a:avLst/>
              </a:prstGeom>
              <a:solidFill>
                <a:srgbClr val="000000"/>
              </a:solidFill>
              <a:ln w="9525">
                <a:noFill/>
                <a:miter lim="800000"/>
                <a:headEnd/>
                <a:tailEnd/>
              </a:ln>
            </p:spPr>
            <p:txBody>
              <a:bodyPr/>
              <a:lstStyle/>
              <a:p>
                <a:endParaRPr lang="en-US"/>
              </a:p>
            </p:txBody>
          </p:sp>
          <p:sp>
            <p:nvSpPr>
              <p:cNvPr id="44089" name="Line 43"/>
              <p:cNvSpPr>
                <a:spLocks noChangeShapeType="1"/>
              </p:cNvSpPr>
              <p:nvPr/>
            </p:nvSpPr>
            <p:spPr bwMode="auto">
              <a:xfrm>
                <a:off x="3510" y="1983"/>
                <a:ext cx="1" cy="817"/>
              </a:xfrm>
              <a:prstGeom prst="line">
                <a:avLst/>
              </a:prstGeom>
              <a:noFill/>
              <a:ln w="0">
                <a:solidFill>
                  <a:srgbClr val="000000"/>
                </a:solidFill>
                <a:round/>
                <a:headEnd/>
                <a:tailEnd/>
              </a:ln>
            </p:spPr>
            <p:txBody>
              <a:bodyPr/>
              <a:lstStyle/>
              <a:p>
                <a:endParaRPr lang="en-US"/>
              </a:p>
            </p:txBody>
          </p:sp>
          <p:sp>
            <p:nvSpPr>
              <p:cNvPr id="44090" name="Rectangle 44"/>
              <p:cNvSpPr>
                <a:spLocks noChangeArrowheads="1"/>
              </p:cNvSpPr>
              <p:nvPr/>
            </p:nvSpPr>
            <p:spPr bwMode="auto">
              <a:xfrm>
                <a:off x="3510" y="1983"/>
                <a:ext cx="10" cy="817"/>
              </a:xfrm>
              <a:prstGeom prst="rect">
                <a:avLst/>
              </a:prstGeom>
              <a:solidFill>
                <a:srgbClr val="000000"/>
              </a:solidFill>
              <a:ln w="9525">
                <a:noFill/>
                <a:miter lim="800000"/>
                <a:headEnd/>
                <a:tailEnd/>
              </a:ln>
            </p:spPr>
            <p:txBody>
              <a:bodyPr/>
              <a:lstStyle/>
              <a:p>
                <a:endParaRPr lang="en-US"/>
              </a:p>
            </p:txBody>
          </p:sp>
          <p:sp>
            <p:nvSpPr>
              <p:cNvPr id="44091" name="Line 45"/>
              <p:cNvSpPr>
                <a:spLocks noChangeShapeType="1"/>
              </p:cNvSpPr>
              <p:nvPr/>
            </p:nvSpPr>
            <p:spPr bwMode="auto">
              <a:xfrm>
                <a:off x="3530" y="1983"/>
                <a:ext cx="1" cy="817"/>
              </a:xfrm>
              <a:prstGeom prst="line">
                <a:avLst/>
              </a:prstGeom>
              <a:noFill/>
              <a:ln w="0">
                <a:solidFill>
                  <a:srgbClr val="000000"/>
                </a:solidFill>
                <a:round/>
                <a:headEnd/>
                <a:tailEnd/>
              </a:ln>
            </p:spPr>
            <p:txBody>
              <a:bodyPr/>
              <a:lstStyle/>
              <a:p>
                <a:endParaRPr lang="en-US"/>
              </a:p>
            </p:txBody>
          </p:sp>
          <p:sp>
            <p:nvSpPr>
              <p:cNvPr id="44092" name="Rectangle 46"/>
              <p:cNvSpPr>
                <a:spLocks noChangeArrowheads="1"/>
              </p:cNvSpPr>
              <p:nvPr/>
            </p:nvSpPr>
            <p:spPr bwMode="auto">
              <a:xfrm>
                <a:off x="3530" y="1983"/>
                <a:ext cx="10" cy="817"/>
              </a:xfrm>
              <a:prstGeom prst="rect">
                <a:avLst/>
              </a:prstGeom>
              <a:solidFill>
                <a:srgbClr val="000000"/>
              </a:solidFill>
              <a:ln w="9525">
                <a:noFill/>
                <a:miter lim="800000"/>
                <a:headEnd/>
                <a:tailEnd/>
              </a:ln>
            </p:spPr>
            <p:txBody>
              <a:bodyPr/>
              <a:lstStyle/>
              <a:p>
                <a:endParaRPr lang="en-US"/>
              </a:p>
            </p:txBody>
          </p:sp>
          <p:sp>
            <p:nvSpPr>
              <p:cNvPr id="44093" name="Line 47"/>
              <p:cNvSpPr>
                <a:spLocks noChangeShapeType="1"/>
              </p:cNvSpPr>
              <p:nvPr/>
            </p:nvSpPr>
            <p:spPr bwMode="auto">
              <a:xfrm>
                <a:off x="5216" y="1983"/>
                <a:ext cx="1" cy="827"/>
              </a:xfrm>
              <a:prstGeom prst="line">
                <a:avLst/>
              </a:prstGeom>
              <a:noFill/>
              <a:ln w="0">
                <a:solidFill>
                  <a:srgbClr val="000000"/>
                </a:solidFill>
                <a:round/>
                <a:headEnd/>
                <a:tailEnd/>
              </a:ln>
            </p:spPr>
            <p:txBody>
              <a:bodyPr/>
              <a:lstStyle/>
              <a:p>
                <a:endParaRPr lang="en-US"/>
              </a:p>
            </p:txBody>
          </p:sp>
          <p:sp>
            <p:nvSpPr>
              <p:cNvPr id="44094" name="Rectangle 48"/>
              <p:cNvSpPr>
                <a:spLocks noChangeArrowheads="1"/>
              </p:cNvSpPr>
              <p:nvPr/>
            </p:nvSpPr>
            <p:spPr bwMode="auto">
              <a:xfrm>
                <a:off x="5216" y="1983"/>
                <a:ext cx="10" cy="827"/>
              </a:xfrm>
              <a:prstGeom prst="rect">
                <a:avLst/>
              </a:prstGeom>
              <a:solidFill>
                <a:srgbClr val="000000"/>
              </a:solidFill>
              <a:ln w="9525">
                <a:noFill/>
                <a:miter lim="800000"/>
                <a:headEnd/>
                <a:tailEnd/>
              </a:ln>
            </p:spPr>
            <p:txBody>
              <a:bodyPr/>
              <a:lstStyle/>
              <a:p>
                <a:endParaRPr lang="en-US"/>
              </a:p>
            </p:txBody>
          </p:sp>
          <p:sp>
            <p:nvSpPr>
              <p:cNvPr id="44095" name="Line 49"/>
              <p:cNvSpPr>
                <a:spLocks noChangeShapeType="1"/>
              </p:cNvSpPr>
              <p:nvPr/>
            </p:nvSpPr>
            <p:spPr bwMode="auto">
              <a:xfrm>
                <a:off x="727" y="3044"/>
                <a:ext cx="2783" cy="1"/>
              </a:xfrm>
              <a:prstGeom prst="line">
                <a:avLst/>
              </a:prstGeom>
              <a:noFill/>
              <a:ln w="0">
                <a:solidFill>
                  <a:srgbClr val="000000"/>
                </a:solidFill>
                <a:round/>
                <a:headEnd/>
                <a:tailEnd/>
              </a:ln>
            </p:spPr>
            <p:txBody>
              <a:bodyPr/>
              <a:lstStyle/>
              <a:p>
                <a:endParaRPr lang="en-US"/>
              </a:p>
            </p:txBody>
          </p:sp>
          <p:sp>
            <p:nvSpPr>
              <p:cNvPr id="44096" name="Rectangle 50"/>
              <p:cNvSpPr>
                <a:spLocks noChangeArrowheads="1"/>
              </p:cNvSpPr>
              <p:nvPr/>
            </p:nvSpPr>
            <p:spPr bwMode="auto">
              <a:xfrm>
                <a:off x="727" y="3044"/>
                <a:ext cx="2783" cy="9"/>
              </a:xfrm>
              <a:prstGeom prst="rect">
                <a:avLst/>
              </a:prstGeom>
              <a:solidFill>
                <a:srgbClr val="000000"/>
              </a:solidFill>
              <a:ln w="9525">
                <a:noFill/>
                <a:miter lim="800000"/>
                <a:headEnd/>
                <a:tailEnd/>
              </a:ln>
            </p:spPr>
            <p:txBody>
              <a:bodyPr/>
              <a:lstStyle/>
              <a:p>
                <a:endParaRPr lang="en-US"/>
              </a:p>
            </p:txBody>
          </p:sp>
          <p:sp>
            <p:nvSpPr>
              <p:cNvPr id="44097" name="Line 51"/>
              <p:cNvSpPr>
                <a:spLocks noChangeShapeType="1"/>
              </p:cNvSpPr>
              <p:nvPr/>
            </p:nvSpPr>
            <p:spPr bwMode="auto">
              <a:xfrm>
                <a:off x="4059" y="2148"/>
                <a:ext cx="1" cy="662"/>
              </a:xfrm>
              <a:prstGeom prst="line">
                <a:avLst/>
              </a:prstGeom>
              <a:noFill/>
              <a:ln w="0">
                <a:solidFill>
                  <a:srgbClr val="000000"/>
                </a:solidFill>
                <a:round/>
                <a:headEnd/>
                <a:tailEnd/>
              </a:ln>
            </p:spPr>
            <p:txBody>
              <a:bodyPr/>
              <a:lstStyle/>
              <a:p>
                <a:endParaRPr lang="en-US"/>
              </a:p>
            </p:txBody>
          </p:sp>
          <p:sp>
            <p:nvSpPr>
              <p:cNvPr id="44098" name="Rectangle 52"/>
              <p:cNvSpPr>
                <a:spLocks noChangeArrowheads="1"/>
              </p:cNvSpPr>
              <p:nvPr/>
            </p:nvSpPr>
            <p:spPr bwMode="auto">
              <a:xfrm>
                <a:off x="4059" y="2148"/>
                <a:ext cx="10" cy="662"/>
              </a:xfrm>
              <a:prstGeom prst="rect">
                <a:avLst/>
              </a:prstGeom>
              <a:solidFill>
                <a:srgbClr val="000000"/>
              </a:solidFill>
              <a:ln w="9525">
                <a:noFill/>
                <a:miter lim="800000"/>
                <a:headEnd/>
                <a:tailEnd/>
              </a:ln>
            </p:spPr>
            <p:txBody>
              <a:bodyPr/>
              <a:lstStyle/>
              <a:p>
                <a:endParaRPr lang="en-US"/>
              </a:p>
            </p:txBody>
          </p:sp>
          <p:sp>
            <p:nvSpPr>
              <p:cNvPr id="44099" name="Line 53"/>
              <p:cNvSpPr>
                <a:spLocks noChangeShapeType="1"/>
              </p:cNvSpPr>
              <p:nvPr/>
            </p:nvSpPr>
            <p:spPr bwMode="auto">
              <a:xfrm>
                <a:off x="4627" y="2148"/>
                <a:ext cx="1" cy="662"/>
              </a:xfrm>
              <a:prstGeom prst="line">
                <a:avLst/>
              </a:prstGeom>
              <a:noFill/>
              <a:ln w="0">
                <a:solidFill>
                  <a:srgbClr val="000000"/>
                </a:solidFill>
                <a:round/>
                <a:headEnd/>
                <a:tailEnd/>
              </a:ln>
            </p:spPr>
            <p:txBody>
              <a:bodyPr/>
              <a:lstStyle/>
              <a:p>
                <a:endParaRPr lang="en-US"/>
              </a:p>
            </p:txBody>
          </p:sp>
          <p:sp>
            <p:nvSpPr>
              <p:cNvPr id="44100" name="Rectangle 54"/>
              <p:cNvSpPr>
                <a:spLocks noChangeArrowheads="1"/>
              </p:cNvSpPr>
              <p:nvPr/>
            </p:nvSpPr>
            <p:spPr bwMode="auto">
              <a:xfrm>
                <a:off x="4627" y="2148"/>
                <a:ext cx="10" cy="662"/>
              </a:xfrm>
              <a:prstGeom prst="rect">
                <a:avLst/>
              </a:prstGeom>
              <a:solidFill>
                <a:srgbClr val="000000"/>
              </a:solidFill>
              <a:ln w="9525">
                <a:noFill/>
                <a:miter lim="800000"/>
                <a:headEnd/>
                <a:tailEnd/>
              </a:ln>
            </p:spPr>
            <p:txBody>
              <a:bodyPr/>
              <a:lstStyle/>
              <a:p>
                <a:endParaRPr lang="en-US"/>
              </a:p>
            </p:txBody>
          </p:sp>
          <p:sp>
            <p:nvSpPr>
              <p:cNvPr id="44101" name="Line 55"/>
              <p:cNvSpPr>
                <a:spLocks noChangeShapeType="1"/>
              </p:cNvSpPr>
              <p:nvPr/>
            </p:nvSpPr>
            <p:spPr bwMode="auto">
              <a:xfrm>
                <a:off x="727" y="3209"/>
                <a:ext cx="2783" cy="1"/>
              </a:xfrm>
              <a:prstGeom prst="line">
                <a:avLst/>
              </a:prstGeom>
              <a:noFill/>
              <a:ln w="0">
                <a:solidFill>
                  <a:srgbClr val="000000"/>
                </a:solidFill>
                <a:round/>
                <a:headEnd/>
                <a:tailEnd/>
              </a:ln>
            </p:spPr>
            <p:txBody>
              <a:bodyPr/>
              <a:lstStyle/>
              <a:p>
                <a:endParaRPr lang="en-US"/>
              </a:p>
            </p:txBody>
          </p:sp>
          <p:sp>
            <p:nvSpPr>
              <p:cNvPr id="44102" name="Rectangle 56"/>
              <p:cNvSpPr>
                <a:spLocks noChangeArrowheads="1"/>
              </p:cNvSpPr>
              <p:nvPr/>
            </p:nvSpPr>
            <p:spPr bwMode="auto">
              <a:xfrm>
                <a:off x="727" y="3209"/>
                <a:ext cx="2783" cy="10"/>
              </a:xfrm>
              <a:prstGeom prst="rect">
                <a:avLst/>
              </a:prstGeom>
              <a:solidFill>
                <a:srgbClr val="000000"/>
              </a:solidFill>
              <a:ln w="9525">
                <a:noFill/>
                <a:miter lim="800000"/>
                <a:headEnd/>
                <a:tailEnd/>
              </a:ln>
            </p:spPr>
            <p:txBody>
              <a:bodyPr/>
              <a:lstStyle/>
              <a:p>
                <a:endParaRPr lang="en-US"/>
              </a:p>
            </p:txBody>
          </p:sp>
          <p:sp>
            <p:nvSpPr>
              <p:cNvPr id="44103" name="Line 57"/>
              <p:cNvSpPr>
                <a:spLocks noChangeShapeType="1"/>
              </p:cNvSpPr>
              <p:nvPr/>
            </p:nvSpPr>
            <p:spPr bwMode="auto">
              <a:xfrm>
                <a:off x="727" y="3375"/>
                <a:ext cx="2783" cy="1"/>
              </a:xfrm>
              <a:prstGeom prst="line">
                <a:avLst/>
              </a:prstGeom>
              <a:noFill/>
              <a:ln w="0">
                <a:solidFill>
                  <a:srgbClr val="000000"/>
                </a:solidFill>
                <a:round/>
                <a:headEnd/>
                <a:tailEnd/>
              </a:ln>
            </p:spPr>
            <p:txBody>
              <a:bodyPr/>
              <a:lstStyle/>
              <a:p>
                <a:endParaRPr lang="en-US"/>
              </a:p>
            </p:txBody>
          </p:sp>
          <p:sp>
            <p:nvSpPr>
              <p:cNvPr id="44104" name="Rectangle 58"/>
              <p:cNvSpPr>
                <a:spLocks noChangeArrowheads="1"/>
              </p:cNvSpPr>
              <p:nvPr/>
            </p:nvSpPr>
            <p:spPr bwMode="auto">
              <a:xfrm>
                <a:off x="727" y="3375"/>
                <a:ext cx="2783" cy="9"/>
              </a:xfrm>
              <a:prstGeom prst="rect">
                <a:avLst/>
              </a:prstGeom>
              <a:solidFill>
                <a:srgbClr val="000000"/>
              </a:solidFill>
              <a:ln w="9525">
                <a:noFill/>
                <a:miter lim="800000"/>
                <a:headEnd/>
                <a:tailEnd/>
              </a:ln>
            </p:spPr>
            <p:txBody>
              <a:bodyPr/>
              <a:lstStyle/>
              <a:p>
                <a:endParaRPr lang="en-US"/>
              </a:p>
            </p:txBody>
          </p:sp>
          <p:sp>
            <p:nvSpPr>
              <p:cNvPr id="44105" name="Line 59"/>
              <p:cNvSpPr>
                <a:spLocks noChangeShapeType="1"/>
              </p:cNvSpPr>
              <p:nvPr/>
            </p:nvSpPr>
            <p:spPr bwMode="auto">
              <a:xfrm>
                <a:off x="727" y="3540"/>
                <a:ext cx="2783" cy="1"/>
              </a:xfrm>
              <a:prstGeom prst="line">
                <a:avLst/>
              </a:prstGeom>
              <a:noFill/>
              <a:ln w="0">
                <a:solidFill>
                  <a:srgbClr val="000000"/>
                </a:solidFill>
                <a:round/>
                <a:headEnd/>
                <a:tailEnd/>
              </a:ln>
            </p:spPr>
            <p:txBody>
              <a:bodyPr/>
              <a:lstStyle/>
              <a:p>
                <a:endParaRPr lang="en-US"/>
              </a:p>
            </p:txBody>
          </p:sp>
          <p:sp>
            <p:nvSpPr>
              <p:cNvPr id="44106" name="Rectangle 60"/>
              <p:cNvSpPr>
                <a:spLocks noChangeArrowheads="1"/>
              </p:cNvSpPr>
              <p:nvPr/>
            </p:nvSpPr>
            <p:spPr bwMode="auto">
              <a:xfrm>
                <a:off x="727" y="3540"/>
                <a:ext cx="2783" cy="10"/>
              </a:xfrm>
              <a:prstGeom prst="rect">
                <a:avLst/>
              </a:prstGeom>
              <a:solidFill>
                <a:srgbClr val="000000"/>
              </a:solidFill>
              <a:ln w="9525">
                <a:noFill/>
                <a:miter lim="800000"/>
                <a:headEnd/>
                <a:tailEnd/>
              </a:ln>
            </p:spPr>
            <p:txBody>
              <a:bodyPr/>
              <a:lstStyle/>
              <a:p>
                <a:endParaRPr lang="en-US"/>
              </a:p>
            </p:txBody>
          </p:sp>
          <p:sp>
            <p:nvSpPr>
              <p:cNvPr id="44107" name="Line 61"/>
              <p:cNvSpPr>
                <a:spLocks noChangeShapeType="1"/>
              </p:cNvSpPr>
              <p:nvPr/>
            </p:nvSpPr>
            <p:spPr bwMode="auto">
              <a:xfrm>
                <a:off x="727" y="3706"/>
                <a:ext cx="2783" cy="1"/>
              </a:xfrm>
              <a:prstGeom prst="line">
                <a:avLst/>
              </a:prstGeom>
              <a:noFill/>
              <a:ln w="0">
                <a:solidFill>
                  <a:srgbClr val="000000"/>
                </a:solidFill>
                <a:round/>
                <a:headEnd/>
                <a:tailEnd/>
              </a:ln>
            </p:spPr>
            <p:txBody>
              <a:bodyPr/>
              <a:lstStyle/>
              <a:p>
                <a:endParaRPr lang="en-US"/>
              </a:p>
            </p:txBody>
          </p:sp>
          <p:sp>
            <p:nvSpPr>
              <p:cNvPr id="44108" name="Rectangle 62"/>
              <p:cNvSpPr>
                <a:spLocks noChangeArrowheads="1"/>
              </p:cNvSpPr>
              <p:nvPr/>
            </p:nvSpPr>
            <p:spPr bwMode="auto">
              <a:xfrm>
                <a:off x="727" y="3706"/>
                <a:ext cx="2783" cy="9"/>
              </a:xfrm>
              <a:prstGeom prst="rect">
                <a:avLst/>
              </a:prstGeom>
              <a:solidFill>
                <a:srgbClr val="000000"/>
              </a:solidFill>
              <a:ln w="9525">
                <a:noFill/>
                <a:miter lim="800000"/>
                <a:headEnd/>
                <a:tailEnd/>
              </a:ln>
            </p:spPr>
            <p:txBody>
              <a:bodyPr/>
              <a:lstStyle/>
              <a:p>
                <a:endParaRPr lang="en-US"/>
              </a:p>
            </p:txBody>
          </p:sp>
          <p:sp>
            <p:nvSpPr>
              <p:cNvPr id="44109" name="Line 63"/>
              <p:cNvSpPr>
                <a:spLocks noChangeShapeType="1"/>
              </p:cNvSpPr>
              <p:nvPr/>
            </p:nvSpPr>
            <p:spPr bwMode="auto">
              <a:xfrm>
                <a:off x="528" y="912"/>
                <a:ext cx="1" cy="3047"/>
              </a:xfrm>
              <a:prstGeom prst="line">
                <a:avLst/>
              </a:prstGeom>
              <a:noFill/>
              <a:ln w="0">
                <a:solidFill>
                  <a:srgbClr val="000000"/>
                </a:solidFill>
                <a:round/>
                <a:headEnd/>
                <a:tailEnd/>
              </a:ln>
            </p:spPr>
            <p:txBody>
              <a:bodyPr/>
              <a:lstStyle/>
              <a:p>
                <a:endParaRPr lang="en-US"/>
              </a:p>
            </p:txBody>
          </p:sp>
          <p:sp>
            <p:nvSpPr>
              <p:cNvPr id="44110" name="Rectangle 64"/>
              <p:cNvSpPr>
                <a:spLocks noChangeArrowheads="1"/>
              </p:cNvSpPr>
              <p:nvPr/>
            </p:nvSpPr>
            <p:spPr bwMode="auto">
              <a:xfrm>
                <a:off x="528" y="912"/>
                <a:ext cx="10" cy="3047"/>
              </a:xfrm>
              <a:prstGeom prst="rect">
                <a:avLst/>
              </a:prstGeom>
              <a:solidFill>
                <a:srgbClr val="000000"/>
              </a:solidFill>
              <a:ln w="9525">
                <a:noFill/>
                <a:miter lim="800000"/>
                <a:headEnd/>
                <a:tailEnd/>
              </a:ln>
            </p:spPr>
            <p:txBody>
              <a:bodyPr/>
              <a:lstStyle/>
              <a:p>
                <a:endParaRPr lang="en-US"/>
              </a:p>
            </p:txBody>
          </p:sp>
          <p:sp>
            <p:nvSpPr>
              <p:cNvPr id="44111" name="Line 65"/>
              <p:cNvSpPr>
                <a:spLocks noChangeShapeType="1"/>
              </p:cNvSpPr>
              <p:nvPr/>
            </p:nvSpPr>
            <p:spPr bwMode="auto">
              <a:xfrm>
                <a:off x="5405" y="922"/>
                <a:ext cx="1" cy="3037"/>
              </a:xfrm>
              <a:prstGeom prst="line">
                <a:avLst/>
              </a:prstGeom>
              <a:noFill/>
              <a:ln w="0">
                <a:solidFill>
                  <a:srgbClr val="000000"/>
                </a:solidFill>
                <a:round/>
                <a:headEnd/>
                <a:tailEnd/>
              </a:ln>
            </p:spPr>
            <p:txBody>
              <a:bodyPr/>
              <a:lstStyle/>
              <a:p>
                <a:endParaRPr lang="en-US"/>
              </a:p>
            </p:txBody>
          </p:sp>
          <p:sp>
            <p:nvSpPr>
              <p:cNvPr id="44112" name="Rectangle 66"/>
              <p:cNvSpPr>
                <a:spLocks noChangeArrowheads="1"/>
              </p:cNvSpPr>
              <p:nvPr/>
            </p:nvSpPr>
            <p:spPr bwMode="auto">
              <a:xfrm>
                <a:off x="5405" y="922"/>
                <a:ext cx="10" cy="3037"/>
              </a:xfrm>
              <a:prstGeom prst="rect">
                <a:avLst/>
              </a:prstGeom>
              <a:solidFill>
                <a:srgbClr val="000000"/>
              </a:solidFill>
              <a:ln w="9525">
                <a:noFill/>
                <a:miter lim="800000"/>
                <a:headEnd/>
                <a:tailEnd/>
              </a:ln>
            </p:spPr>
            <p:txBody>
              <a:bodyPr/>
              <a:lstStyle/>
              <a:p>
                <a:endParaRPr lang="en-US"/>
              </a:p>
            </p:txBody>
          </p:sp>
          <p:sp>
            <p:nvSpPr>
              <p:cNvPr id="44113" name="Line 67"/>
              <p:cNvSpPr>
                <a:spLocks noChangeShapeType="1"/>
              </p:cNvSpPr>
              <p:nvPr/>
            </p:nvSpPr>
            <p:spPr bwMode="auto">
              <a:xfrm>
                <a:off x="717" y="2878"/>
                <a:ext cx="1" cy="1003"/>
              </a:xfrm>
              <a:prstGeom prst="line">
                <a:avLst/>
              </a:prstGeom>
              <a:noFill/>
              <a:ln w="0">
                <a:solidFill>
                  <a:srgbClr val="000000"/>
                </a:solidFill>
                <a:round/>
                <a:headEnd/>
                <a:tailEnd/>
              </a:ln>
            </p:spPr>
            <p:txBody>
              <a:bodyPr/>
              <a:lstStyle/>
              <a:p>
                <a:endParaRPr lang="en-US"/>
              </a:p>
            </p:txBody>
          </p:sp>
          <p:sp>
            <p:nvSpPr>
              <p:cNvPr id="44114" name="Rectangle 68"/>
              <p:cNvSpPr>
                <a:spLocks noChangeArrowheads="1"/>
              </p:cNvSpPr>
              <p:nvPr/>
            </p:nvSpPr>
            <p:spPr bwMode="auto">
              <a:xfrm>
                <a:off x="717" y="2878"/>
                <a:ext cx="10" cy="1003"/>
              </a:xfrm>
              <a:prstGeom prst="rect">
                <a:avLst/>
              </a:prstGeom>
              <a:solidFill>
                <a:srgbClr val="000000"/>
              </a:solidFill>
              <a:ln w="9525">
                <a:noFill/>
                <a:miter lim="800000"/>
                <a:headEnd/>
                <a:tailEnd/>
              </a:ln>
            </p:spPr>
            <p:txBody>
              <a:bodyPr/>
              <a:lstStyle/>
              <a:p>
                <a:endParaRPr lang="en-US"/>
              </a:p>
            </p:txBody>
          </p:sp>
          <p:sp>
            <p:nvSpPr>
              <p:cNvPr id="44115" name="Line 69"/>
              <p:cNvSpPr>
                <a:spLocks noChangeShapeType="1"/>
              </p:cNvSpPr>
              <p:nvPr/>
            </p:nvSpPr>
            <p:spPr bwMode="auto">
              <a:xfrm>
                <a:off x="1874" y="1983"/>
                <a:ext cx="1" cy="817"/>
              </a:xfrm>
              <a:prstGeom prst="line">
                <a:avLst/>
              </a:prstGeom>
              <a:noFill/>
              <a:ln w="0">
                <a:solidFill>
                  <a:srgbClr val="000000"/>
                </a:solidFill>
                <a:round/>
                <a:headEnd/>
                <a:tailEnd/>
              </a:ln>
            </p:spPr>
            <p:txBody>
              <a:bodyPr/>
              <a:lstStyle/>
              <a:p>
                <a:endParaRPr lang="en-US"/>
              </a:p>
            </p:txBody>
          </p:sp>
          <p:sp>
            <p:nvSpPr>
              <p:cNvPr id="44116" name="Rectangle 70"/>
              <p:cNvSpPr>
                <a:spLocks noChangeArrowheads="1"/>
              </p:cNvSpPr>
              <p:nvPr/>
            </p:nvSpPr>
            <p:spPr bwMode="auto">
              <a:xfrm>
                <a:off x="1874" y="1983"/>
                <a:ext cx="10" cy="817"/>
              </a:xfrm>
              <a:prstGeom prst="rect">
                <a:avLst/>
              </a:prstGeom>
              <a:solidFill>
                <a:srgbClr val="000000"/>
              </a:solidFill>
              <a:ln w="9525">
                <a:noFill/>
                <a:miter lim="800000"/>
                <a:headEnd/>
                <a:tailEnd/>
              </a:ln>
            </p:spPr>
            <p:txBody>
              <a:bodyPr/>
              <a:lstStyle/>
              <a:p>
                <a:endParaRPr lang="en-US"/>
              </a:p>
            </p:txBody>
          </p:sp>
          <p:sp>
            <p:nvSpPr>
              <p:cNvPr id="44117" name="Line 71"/>
              <p:cNvSpPr>
                <a:spLocks noChangeShapeType="1"/>
              </p:cNvSpPr>
              <p:nvPr/>
            </p:nvSpPr>
            <p:spPr bwMode="auto">
              <a:xfrm>
                <a:off x="1894" y="1983"/>
                <a:ext cx="1" cy="817"/>
              </a:xfrm>
              <a:prstGeom prst="line">
                <a:avLst/>
              </a:prstGeom>
              <a:noFill/>
              <a:ln w="0">
                <a:solidFill>
                  <a:srgbClr val="000000"/>
                </a:solidFill>
                <a:round/>
                <a:headEnd/>
                <a:tailEnd/>
              </a:ln>
            </p:spPr>
            <p:txBody>
              <a:bodyPr/>
              <a:lstStyle/>
              <a:p>
                <a:endParaRPr lang="en-US"/>
              </a:p>
            </p:txBody>
          </p:sp>
          <p:sp>
            <p:nvSpPr>
              <p:cNvPr id="44118" name="Rectangle 72"/>
              <p:cNvSpPr>
                <a:spLocks noChangeArrowheads="1"/>
              </p:cNvSpPr>
              <p:nvPr/>
            </p:nvSpPr>
            <p:spPr bwMode="auto">
              <a:xfrm>
                <a:off x="1894" y="1983"/>
                <a:ext cx="10" cy="817"/>
              </a:xfrm>
              <a:prstGeom prst="rect">
                <a:avLst/>
              </a:prstGeom>
              <a:solidFill>
                <a:srgbClr val="000000"/>
              </a:solidFill>
              <a:ln w="9525">
                <a:noFill/>
                <a:miter lim="800000"/>
                <a:headEnd/>
                <a:tailEnd/>
              </a:ln>
            </p:spPr>
            <p:txBody>
              <a:bodyPr/>
              <a:lstStyle/>
              <a:p>
                <a:endParaRPr lang="en-US"/>
              </a:p>
            </p:txBody>
          </p:sp>
          <p:sp>
            <p:nvSpPr>
              <p:cNvPr id="44119" name="Line 73"/>
              <p:cNvSpPr>
                <a:spLocks noChangeShapeType="1"/>
              </p:cNvSpPr>
              <p:nvPr/>
            </p:nvSpPr>
            <p:spPr bwMode="auto">
              <a:xfrm>
                <a:off x="3510" y="2888"/>
                <a:ext cx="1" cy="983"/>
              </a:xfrm>
              <a:prstGeom prst="line">
                <a:avLst/>
              </a:prstGeom>
              <a:noFill/>
              <a:ln w="0">
                <a:solidFill>
                  <a:srgbClr val="000000"/>
                </a:solidFill>
                <a:round/>
                <a:headEnd/>
                <a:tailEnd/>
              </a:ln>
            </p:spPr>
            <p:txBody>
              <a:bodyPr/>
              <a:lstStyle/>
              <a:p>
                <a:endParaRPr lang="en-US"/>
              </a:p>
            </p:txBody>
          </p:sp>
          <p:sp>
            <p:nvSpPr>
              <p:cNvPr id="44120" name="Rectangle 74"/>
              <p:cNvSpPr>
                <a:spLocks noChangeArrowheads="1"/>
              </p:cNvSpPr>
              <p:nvPr/>
            </p:nvSpPr>
            <p:spPr bwMode="auto">
              <a:xfrm>
                <a:off x="3510" y="2888"/>
                <a:ext cx="10" cy="983"/>
              </a:xfrm>
              <a:prstGeom prst="rect">
                <a:avLst/>
              </a:prstGeom>
              <a:solidFill>
                <a:srgbClr val="000000"/>
              </a:solidFill>
              <a:ln w="9525">
                <a:noFill/>
                <a:miter lim="800000"/>
                <a:headEnd/>
                <a:tailEnd/>
              </a:ln>
            </p:spPr>
            <p:txBody>
              <a:bodyPr/>
              <a:lstStyle/>
              <a:p>
                <a:endParaRPr lang="en-US"/>
              </a:p>
            </p:txBody>
          </p:sp>
          <p:sp>
            <p:nvSpPr>
              <p:cNvPr id="44121" name="Line 75"/>
              <p:cNvSpPr>
                <a:spLocks noChangeShapeType="1"/>
              </p:cNvSpPr>
              <p:nvPr/>
            </p:nvSpPr>
            <p:spPr bwMode="auto">
              <a:xfrm>
                <a:off x="3530" y="2888"/>
                <a:ext cx="1" cy="983"/>
              </a:xfrm>
              <a:prstGeom prst="line">
                <a:avLst/>
              </a:prstGeom>
              <a:noFill/>
              <a:ln w="0">
                <a:solidFill>
                  <a:srgbClr val="000000"/>
                </a:solidFill>
                <a:round/>
                <a:headEnd/>
                <a:tailEnd/>
              </a:ln>
            </p:spPr>
            <p:txBody>
              <a:bodyPr/>
              <a:lstStyle/>
              <a:p>
                <a:endParaRPr lang="en-US"/>
              </a:p>
            </p:txBody>
          </p:sp>
          <p:sp>
            <p:nvSpPr>
              <p:cNvPr id="44122" name="Rectangle 76"/>
              <p:cNvSpPr>
                <a:spLocks noChangeArrowheads="1"/>
              </p:cNvSpPr>
              <p:nvPr/>
            </p:nvSpPr>
            <p:spPr bwMode="auto">
              <a:xfrm>
                <a:off x="3530" y="2888"/>
                <a:ext cx="10" cy="983"/>
              </a:xfrm>
              <a:prstGeom prst="rect">
                <a:avLst/>
              </a:prstGeom>
              <a:solidFill>
                <a:srgbClr val="000000"/>
              </a:solidFill>
              <a:ln w="9525">
                <a:noFill/>
                <a:miter lim="800000"/>
                <a:headEnd/>
                <a:tailEnd/>
              </a:ln>
            </p:spPr>
            <p:txBody>
              <a:bodyPr/>
              <a:lstStyle/>
              <a:p>
                <a:endParaRPr lang="en-US"/>
              </a:p>
            </p:txBody>
          </p:sp>
          <p:sp>
            <p:nvSpPr>
              <p:cNvPr id="44123" name="Line 77"/>
              <p:cNvSpPr>
                <a:spLocks noChangeShapeType="1"/>
              </p:cNvSpPr>
              <p:nvPr/>
            </p:nvSpPr>
            <p:spPr bwMode="auto">
              <a:xfrm>
                <a:off x="5216" y="2888"/>
                <a:ext cx="1" cy="993"/>
              </a:xfrm>
              <a:prstGeom prst="line">
                <a:avLst/>
              </a:prstGeom>
              <a:noFill/>
              <a:ln w="0">
                <a:solidFill>
                  <a:srgbClr val="000000"/>
                </a:solidFill>
                <a:round/>
                <a:headEnd/>
                <a:tailEnd/>
              </a:ln>
            </p:spPr>
            <p:txBody>
              <a:bodyPr/>
              <a:lstStyle/>
              <a:p>
                <a:endParaRPr lang="en-US"/>
              </a:p>
            </p:txBody>
          </p:sp>
          <p:sp>
            <p:nvSpPr>
              <p:cNvPr id="44124" name="Rectangle 78"/>
              <p:cNvSpPr>
                <a:spLocks noChangeArrowheads="1"/>
              </p:cNvSpPr>
              <p:nvPr/>
            </p:nvSpPr>
            <p:spPr bwMode="auto">
              <a:xfrm>
                <a:off x="5216" y="2888"/>
                <a:ext cx="10" cy="993"/>
              </a:xfrm>
              <a:prstGeom prst="rect">
                <a:avLst/>
              </a:prstGeom>
              <a:solidFill>
                <a:srgbClr val="000000"/>
              </a:solidFill>
              <a:ln w="9525">
                <a:noFill/>
                <a:miter lim="800000"/>
                <a:headEnd/>
                <a:tailEnd/>
              </a:ln>
            </p:spPr>
            <p:txBody>
              <a:bodyPr/>
              <a:lstStyle/>
              <a:p>
                <a:endParaRPr lang="en-US"/>
              </a:p>
            </p:txBody>
          </p:sp>
          <p:sp>
            <p:nvSpPr>
              <p:cNvPr id="44125" name="Line 79"/>
              <p:cNvSpPr>
                <a:spLocks noChangeShapeType="1"/>
              </p:cNvSpPr>
              <p:nvPr/>
            </p:nvSpPr>
            <p:spPr bwMode="auto">
              <a:xfrm>
                <a:off x="1326" y="2148"/>
                <a:ext cx="1" cy="662"/>
              </a:xfrm>
              <a:prstGeom prst="line">
                <a:avLst/>
              </a:prstGeom>
              <a:noFill/>
              <a:ln w="0">
                <a:solidFill>
                  <a:srgbClr val="000000"/>
                </a:solidFill>
                <a:round/>
                <a:headEnd/>
                <a:tailEnd/>
              </a:ln>
            </p:spPr>
            <p:txBody>
              <a:bodyPr/>
              <a:lstStyle/>
              <a:p>
                <a:endParaRPr lang="en-US"/>
              </a:p>
            </p:txBody>
          </p:sp>
          <p:sp>
            <p:nvSpPr>
              <p:cNvPr id="44126" name="Rectangle 80"/>
              <p:cNvSpPr>
                <a:spLocks noChangeArrowheads="1"/>
              </p:cNvSpPr>
              <p:nvPr/>
            </p:nvSpPr>
            <p:spPr bwMode="auto">
              <a:xfrm>
                <a:off x="1326" y="2148"/>
                <a:ext cx="10" cy="662"/>
              </a:xfrm>
              <a:prstGeom prst="rect">
                <a:avLst/>
              </a:prstGeom>
              <a:solidFill>
                <a:srgbClr val="000000"/>
              </a:solidFill>
              <a:ln w="9525">
                <a:noFill/>
                <a:miter lim="800000"/>
                <a:headEnd/>
                <a:tailEnd/>
              </a:ln>
            </p:spPr>
            <p:txBody>
              <a:bodyPr/>
              <a:lstStyle/>
              <a:p>
                <a:endParaRPr lang="en-US"/>
              </a:p>
            </p:txBody>
          </p:sp>
          <p:sp>
            <p:nvSpPr>
              <p:cNvPr id="44127" name="Line 81"/>
              <p:cNvSpPr>
                <a:spLocks noChangeShapeType="1"/>
              </p:cNvSpPr>
              <p:nvPr/>
            </p:nvSpPr>
            <p:spPr bwMode="auto">
              <a:xfrm>
                <a:off x="2423" y="2148"/>
                <a:ext cx="1" cy="662"/>
              </a:xfrm>
              <a:prstGeom prst="line">
                <a:avLst/>
              </a:prstGeom>
              <a:noFill/>
              <a:ln w="0">
                <a:solidFill>
                  <a:srgbClr val="000000"/>
                </a:solidFill>
                <a:round/>
                <a:headEnd/>
                <a:tailEnd/>
              </a:ln>
            </p:spPr>
            <p:txBody>
              <a:bodyPr/>
              <a:lstStyle/>
              <a:p>
                <a:endParaRPr lang="en-US"/>
              </a:p>
            </p:txBody>
          </p:sp>
          <p:sp>
            <p:nvSpPr>
              <p:cNvPr id="44128" name="Rectangle 82"/>
              <p:cNvSpPr>
                <a:spLocks noChangeArrowheads="1"/>
              </p:cNvSpPr>
              <p:nvPr/>
            </p:nvSpPr>
            <p:spPr bwMode="auto">
              <a:xfrm>
                <a:off x="2423" y="2148"/>
                <a:ext cx="10" cy="662"/>
              </a:xfrm>
              <a:prstGeom prst="rect">
                <a:avLst/>
              </a:prstGeom>
              <a:solidFill>
                <a:srgbClr val="000000"/>
              </a:solidFill>
              <a:ln w="9525">
                <a:noFill/>
                <a:miter lim="800000"/>
                <a:headEnd/>
                <a:tailEnd/>
              </a:ln>
            </p:spPr>
            <p:txBody>
              <a:bodyPr/>
              <a:lstStyle/>
              <a:p>
                <a:endParaRPr lang="en-US"/>
              </a:p>
            </p:txBody>
          </p:sp>
          <p:sp>
            <p:nvSpPr>
              <p:cNvPr id="44129" name="Line 83"/>
              <p:cNvSpPr>
                <a:spLocks noChangeShapeType="1"/>
              </p:cNvSpPr>
              <p:nvPr/>
            </p:nvSpPr>
            <p:spPr bwMode="auto">
              <a:xfrm>
                <a:off x="2962" y="2148"/>
                <a:ext cx="1" cy="662"/>
              </a:xfrm>
              <a:prstGeom prst="line">
                <a:avLst/>
              </a:prstGeom>
              <a:noFill/>
              <a:ln w="0">
                <a:solidFill>
                  <a:srgbClr val="000000"/>
                </a:solidFill>
                <a:round/>
                <a:headEnd/>
                <a:tailEnd/>
              </a:ln>
            </p:spPr>
            <p:txBody>
              <a:bodyPr/>
              <a:lstStyle/>
              <a:p>
                <a:endParaRPr lang="en-US"/>
              </a:p>
            </p:txBody>
          </p:sp>
          <p:sp>
            <p:nvSpPr>
              <p:cNvPr id="44130" name="Rectangle 84"/>
              <p:cNvSpPr>
                <a:spLocks noChangeArrowheads="1"/>
              </p:cNvSpPr>
              <p:nvPr/>
            </p:nvSpPr>
            <p:spPr bwMode="auto">
              <a:xfrm>
                <a:off x="2962" y="2148"/>
                <a:ext cx="10" cy="662"/>
              </a:xfrm>
              <a:prstGeom prst="rect">
                <a:avLst/>
              </a:prstGeom>
              <a:solidFill>
                <a:srgbClr val="000000"/>
              </a:solidFill>
              <a:ln w="9525">
                <a:noFill/>
                <a:miter lim="800000"/>
                <a:headEnd/>
                <a:tailEnd/>
              </a:ln>
            </p:spPr>
            <p:txBody>
              <a:bodyPr/>
              <a:lstStyle/>
              <a:p>
                <a:endParaRPr lang="en-US"/>
              </a:p>
            </p:txBody>
          </p:sp>
          <p:sp>
            <p:nvSpPr>
              <p:cNvPr id="44131" name="Line 85"/>
              <p:cNvSpPr>
                <a:spLocks noChangeShapeType="1"/>
              </p:cNvSpPr>
              <p:nvPr/>
            </p:nvSpPr>
            <p:spPr bwMode="auto">
              <a:xfrm>
                <a:off x="4059" y="3053"/>
                <a:ext cx="1" cy="828"/>
              </a:xfrm>
              <a:prstGeom prst="line">
                <a:avLst/>
              </a:prstGeom>
              <a:noFill/>
              <a:ln w="0">
                <a:solidFill>
                  <a:srgbClr val="000000"/>
                </a:solidFill>
                <a:round/>
                <a:headEnd/>
                <a:tailEnd/>
              </a:ln>
            </p:spPr>
            <p:txBody>
              <a:bodyPr/>
              <a:lstStyle/>
              <a:p>
                <a:endParaRPr lang="en-US"/>
              </a:p>
            </p:txBody>
          </p:sp>
          <p:sp>
            <p:nvSpPr>
              <p:cNvPr id="44132" name="Rectangle 86"/>
              <p:cNvSpPr>
                <a:spLocks noChangeArrowheads="1"/>
              </p:cNvSpPr>
              <p:nvPr/>
            </p:nvSpPr>
            <p:spPr bwMode="auto">
              <a:xfrm>
                <a:off x="4059" y="3053"/>
                <a:ext cx="10" cy="828"/>
              </a:xfrm>
              <a:prstGeom prst="rect">
                <a:avLst/>
              </a:prstGeom>
              <a:solidFill>
                <a:srgbClr val="000000"/>
              </a:solidFill>
              <a:ln w="9525">
                <a:noFill/>
                <a:miter lim="800000"/>
                <a:headEnd/>
                <a:tailEnd/>
              </a:ln>
            </p:spPr>
            <p:txBody>
              <a:bodyPr/>
              <a:lstStyle/>
              <a:p>
                <a:endParaRPr lang="en-US"/>
              </a:p>
            </p:txBody>
          </p:sp>
          <p:sp>
            <p:nvSpPr>
              <p:cNvPr id="44133" name="Line 87"/>
              <p:cNvSpPr>
                <a:spLocks noChangeShapeType="1"/>
              </p:cNvSpPr>
              <p:nvPr/>
            </p:nvSpPr>
            <p:spPr bwMode="auto">
              <a:xfrm>
                <a:off x="4627" y="3053"/>
                <a:ext cx="1" cy="828"/>
              </a:xfrm>
              <a:prstGeom prst="line">
                <a:avLst/>
              </a:prstGeom>
              <a:noFill/>
              <a:ln w="0">
                <a:solidFill>
                  <a:srgbClr val="000000"/>
                </a:solidFill>
                <a:round/>
                <a:headEnd/>
                <a:tailEnd/>
              </a:ln>
            </p:spPr>
            <p:txBody>
              <a:bodyPr/>
              <a:lstStyle/>
              <a:p>
                <a:endParaRPr lang="en-US"/>
              </a:p>
            </p:txBody>
          </p:sp>
          <p:sp>
            <p:nvSpPr>
              <p:cNvPr id="44134" name="Rectangle 88"/>
              <p:cNvSpPr>
                <a:spLocks noChangeArrowheads="1"/>
              </p:cNvSpPr>
              <p:nvPr/>
            </p:nvSpPr>
            <p:spPr bwMode="auto">
              <a:xfrm>
                <a:off x="4627" y="3053"/>
                <a:ext cx="10" cy="828"/>
              </a:xfrm>
              <a:prstGeom prst="rect">
                <a:avLst/>
              </a:prstGeom>
              <a:solidFill>
                <a:srgbClr val="000000"/>
              </a:solidFill>
              <a:ln w="9525">
                <a:noFill/>
                <a:miter lim="800000"/>
                <a:headEnd/>
                <a:tailEnd/>
              </a:ln>
            </p:spPr>
            <p:txBody>
              <a:bodyPr/>
              <a:lstStyle/>
              <a:p>
                <a:endParaRPr lang="en-US"/>
              </a:p>
            </p:txBody>
          </p:sp>
          <p:sp>
            <p:nvSpPr>
              <p:cNvPr id="44135" name="Line 89"/>
              <p:cNvSpPr>
                <a:spLocks noChangeShapeType="1"/>
              </p:cNvSpPr>
              <p:nvPr/>
            </p:nvSpPr>
            <p:spPr bwMode="auto">
              <a:xfrm>
                <a:off x="538" y="912"/>
                <a:ext cx="4877" cy="1"/>
              </a:xfrm>
              <a:prstGeom prst="line">
                <a:avLst/>
              </a:prstGeom>
              <a:noFill/>
              <a:ln w="0">
                <a:solidFill>
                  <a:srgbClr val="000000"/>
                </a:solidFill>
                <a:round/>
                <a:headEnd/>
                <a:tailEnd/>
              </a:ln>
            </p:spPr>
            <p:txBody>
              <a:bodyPr/>
              <a:lstStyle/>
              <a:p>
                <a:endParaRPr lang="en-US"/>
              </a:p>
            </p:txBody>
          </p:sp>
          <p:sp>
            <p:nvSpPr>
              <p:cNvPr id="44136" name="Rectangle 90"/>
              <p:cNvSpPr>
                <a:spLocks noChangeArrowheads="1"/>
              </p:cNvSpPr>
              <p:nvPr/>
            </p:nvSpPr>
            <p:spPr bwMode="auto">
              <a:xfrm>
                <a:off x="538" y="912"/>
                <a:ext cx="4877" cy="10"/>
              </a:xfrm>
              <a:prstGeom prst="rect">
                <a:avLst/>
              </a:prstGeom>
              <a:solidFill>
                <a:srgbClr val="000000"/>
              </a:solidFill>
              <a:ln w="9525">
                <a:noFill/>
                <a:miter lim="800000"/>
                <a:headEnd/>
                <a:tailEnd/>
              </a:ln>
            </p:spPr>
            <p:txBody>
              <a:bodyPr/>
              <a:lstStyle/>
              <a:p>
                <a:endParaRPr lang="en-US"/>
              </a:p>
            </p:txBody>
          </p:sp>
          <p:sp>
            <p:nvSpPr>
              <p:cNvPr id="44137" name="Line 91"/>
              <p:cNvSpPr>
                <a:spLocks noChangeShapeType="1"/>
              </p:cNvSpPr>
              <p:nvPr/>
            </p:nvSpPr>
            <p:spPr bwMode="auto">
              <a:xfrm>
                <a:off x="727" y="1973"/>
                <a:ext cx="4499" cy="1"/>
              </a:xfrm>
              <a:prstGeom prst="line">
                <a:avLst/>
              </a:prstGeom>
              <a:noFill/>
              <a:ln w="0">
                <a:solidFill>
                  <a:srgbClr val="000000"/>
                </a:solidFill>
                <a:round/>
                <a:headEnd/>
                <a:tailEnd/>
              </a:ln>
            </p:spPr>
            <p:txBody>
              <a:bodyPr/>
              <a:lstStyle/>
              <a:p>
                <a:endParaRPr lang="en-US"/>
              </a:p>
            </p:txBody>
          </p:sp>
          <p:sp>
            <p:nvSpPr>
              <p:cNvPr id="44138" name="Rectangle 92"/>
              <p:cNvSpPr>
                <a:spLocks noChangeArrowheads="1"/>
              </p:cNvSpPr>
              <p:nvPr/>
            </p:nvSpPr>
            <p:spPr bwMode="auto">
              <a:xfrm>
                <a:off x="727" y="1973"/>
                <a:ext cx="4499" cy="10"/>
              </a:xfrm>
              <a:prstGeom prst="rect">
                <a:avLst/>
              </a:prstGeom>
              <a:solidFill>
                <a:srgbClr val="000000"/>
              </a:solidFill>
              <a:ln w="9525">
                <a:noFill/>
                <a:miter lim="800000"/>
                <a:headEnd/>
                <a:tailEnd/>
              </a:ln>
            </p:spPr>
            <p:txBody>
              <a:bodyPr/>
              <a:lstStyle/>
              <a:p>
                <a:endParaRPr lang="en-US"/>
              </a:p>
            </p:txBody>
          </p:sp>
          <p:sp>
            <p:nvSpPr>
              <p:cNvPr id="44139" name="Line 93"/>
              <p:cNvSpPr>
                <a:spLocks noChangeShapeType="1"/>
              </p:cNvSpPr>
              <p:nvPr/>
            </p:nvSpPr>
            <p:spPr bwMode="auto">
              <a:xfrm>
                <a:off x="3540" y="2138"/>
                <a:ext cx="1686" cy="1"/>
              </a:xfrm>
              <a:prstGeom prst="line">
                <a:avLst/>
              </a:prstGeom>
              <a:noFill/>
              <a:ln w="0">
                <a:solidFill>
                  <a:srgbClr val="000000"/>
                </a:solidFill>
                <a:round/>
                <a:headEnd/>
                <a:tailEnd/>
              </a:ln>
            </p:spPr>
            <p:txBody>
              <a:bodyPr/>
              <a:lstStyle/>
              <a:p>
                <a:endParaRPr lang="en-US"/>
              </a:p>
            </p:txBody>
          </p:sp>
          <p:sp>
            <p:nvSpPr>
              <p:cNvPr id="44140" name="Rectangle 94"/>
              <p:cNvSpPr>
                <a:spLocks noChangeArrowheads="1"/>
              </p:cNvSpPr>
              <p:nvPr/>
            </p:nvSpPr>
            <p:spPr bwMode="auto">
              <a:xfrm>
                <a:off x="3540" y="2138"/>
                <a:ext cx="1686" cy="10"/>
              </a:xfrm>
              <a:prstGeom prst="rect">
                <a:avLst/>
              </a:prstGeom>
              <a:solidFill>
                <a:srgbClr val="000000"/>
              </a:solidFill>
              <a:ln w="9525">
                <a:noFill/>
                <a:miter lim="800000"/>
                <a:headEnd/>
                <a:tailEnd/>
              </a:ln>
            </p:spPr>
            <p:txBody>
              <a:bodyPr/>
              <a:lstStyle/>
              <a:p>
                <a:endParaRPr lang="en-US"/>
              </a:p>
            </p:txBody>
          </p:sp>
          <p:sp>
            <p:nvSpPr>
              <p:cNvPr id="44141" name="Line 95"/>
              <p:cNvSpPr>
                <a:spLocks noChangeShapeType="1"/>
              </p:cNvSpPr>
              <p:nvPr/>
            </p:nvSpPr>
            <p:spPr bwMode="auto">
              <a:xfrm>
                <a:off x="3540" y="2304"/>
                <a:ext cx="1686" cy="1"/>
              </a:xfrm>
              <a:prstGeom prst="line">
                <a:avLst/>
              </a:prstGeom>
              <a:noFill/>
              <a:ln w="0">
                <a:solidFill>
                  <a:srgbClr val="000000"/>
                </a:solidFill>
                <a:round/>
                <a:headEnd/>
                <a:tailEnd/>
              </a:ln>
            </p:spPr>
            <p:txBody>
              <a:bodyPr/>
              <a:lstStyle/>
              <a:p>
                <a:endParaRPr lang="en-US"/>
              </a:p>
            </p:txBody>
          </p:sp>
          <p:sp>
            <p:nvSpPr>
              <p:cNvPr id="44142" name="Rectangle 96"/>
              <p:cNvSpPr>
                <a:spLocks noChangeArrowheads="1"/>
              </p:cNvSpPr>
              <p:nvPr/>
            </p:nvSpPr>
            <p:spPr bwMode="auto">
              <a:xfrm>
                <a:off x="3540" y="2304"/>
                <a:ext cx="1686" cy="10"/>
              </a:xfrm>
              <a:prstGeom prst="rect">
                <a:avLst/>
              </a:prstGeom>
              <a:solidFill>
                <a:srgbClr val="000000"/>
              </a:solidFill>
              <a:ln w="9525">
                <a:noFill/>
                <a:miter lim="800000"/>
                <a:headEnd/>
                <a:tailEnd/>
              </a:ln>
            </p:spPr>
            <p:txBody>
              <a:bodyPr/>
              <a:lstStyle/>
              <a:p>
                <a:endParaRPr lang="en-US"/>
              </a:p>
            </p:txBody>
          </p:sp>
          <p:sp>
            <p:nvSpPr>
              <p:cNvPr id="44143" name="Line 97"/>
              <p:cNvSpPr>
                <a:spLocks noChangeShapeType="1"/>
              </p:cNvSpPr>
              <p:nvPr/>
            </p:nvSpPr>
            <p:spPr bwMode="auto">
              <a:xfrm>
                <a:off x="727" y="2800"/>
                <a:ext cx="4499" cy="1"/>
              </a:xfrm>
              <a:prstGeom prst="line">
                <a:avLst/>
              </a:prstGeom>
              <a:noFill/>
              <a:ln w="0">
                <a:solidFill>
                  <a:srgbClr val="000000"/>
                </a:solidFill>
                <a:round/>
                <a:headEnd/>
                <a:tailEnd/>
              </a:ln>
            </p:spPr>
            <p:txBody>
              <a:bodyPr/>
              <a:lstStyle/>
              <a:p>
                <a:endParaRPr lang="en-US"/>
              </a:p>
            </p:txBody>
          </p:sp>
          <p:sp>
            <p:nvSpPr>
              <p:cNvPr id="44144" name="Rectangle 98"/>
              <p:cNvSpPr>
                <a:spLocks noChangeArrowheads="1"/>
              </p:cNvSpPr>
              <p:nvPr/>
            </p:nvSpPr>
            <p:spPr bwMode="auto">
              <a:xfrm>
                <a:off x="727" y="2800"/>
                <a:ext cx="4499" cy="10"/>
              </a:xfrm>
              <a:prstGeom prst="rect">
                <a:avLst/>
              </a:prstGeom>
              <a:solidFill>
                <a:srgbClr val="000000"/>
              </a:solidFill>
              <a:ln w="9525">
                <a:noFill/>
                <a:miter lim="800000"/>
                <a:headEnd/>
                <a:tailEnd/>
              </a:ln>
            </p:spPr>
            <p:txBody>
              <a:bodyPr/>
              <a:lstStyle/>
              <a:p>
                <a:endParaRPr lang="en-US"/>
              </a:p>
            </p:txBody>
          </p:sp>
          <p:sp>
            <p:nvSpPr>
              <p:cNvPr id="44145" name="Line 99"/>
              <p:cNvSpPr>
                <a:spLocks noChangeShapeType="1"/>
              </p:cNvSpPr>
              <p:nvPr/>
            </p:nvSpPr>
            <p:spPr bwMode="auto">
              <a:xfrm>
                <a:off x="727" y="2878"/>
                <a:ext cx="4499" cy="1"/>
              </a:xfrm>
              <a:prstGeom prst="line">
                <a:avLst/>
              </a:prstGeom>
              <a:noFill/>
              <a:ln w="0">
                <a:solidFill>
                  <a:srgbClr val="000000"/>
                </a:solidFill>
                <a:round/>
                <a:headEnd/>
                <a:tailEnd/>
              </a:ln>
            </p:spPr>
            <p:txBody>
              <a:bodyPr/>
              <a:lstStyle/>
              <a:p>
                <a:endParaRPr lang="en-US"/>
              </a:p>
            </p:txBody>
          </p:sp>
          <p:sp>
            <p:nvSpPr>
              <p:cNvPr id="44146" name="Rectangle 100"/>
              <p:cNvSpPr>
                <a:spLocks noChangeArrowheads="1"/>
              </p:cNvSpPr>
              <p:nvPr/>
            </p:nvSpPr>
            <p:spPr bwMode="auto">
              <a:xfrm>
                <a:off x="727" y="2878"/>
                <a:ext cx="4499" cy="10"/>
              </a:xfrm>
              <a:prstGeom prst="rect">
                <a:avLst/>
              </a:prstGeom>
              <a:solidFill>
                <a:srgbClr val="000000"/>
              </a:solidFill>
              <a:ln w="9525">
                <a:noFill/>
                <a:miter lim="800000"/>
                <a:headEnd/>
                <a:tailEnd/>
              </a:ln>
            </p:spPr>
            <p:txBody>
              <a:bodyPr/>
              <a:lstStyle/>
              <a:p>
                <a:endParaRPr lang="en-US"/>
              </a:p>
            </p:txBody>
          </p:sp>
          <p:sp>
            <p:nvSpPr>
              <p:cNvPr id="44147" name="Line 101"/>
              <p:cNvSpPr>
                <a:spLocks noChangeShapeType="1"/>
              </p:cNvSpPr>
              <p:nvPr/>
            </p:nvSpPr>
            <p:spPr bwMode="auto">
              <a:xfrm>
                <a:off x="3540" y="3044"/>
                <a:ext cx="1686" cy="1"/>
              </a:xfrm>
              <a:prstGeom prst="line">
                <a:avLst/>
              </a:prstGeom>
              <a:noFill/>
              <a:ln w="0">
                <a:solidFill>
                  <a:srgbClr val="000000"/>
                </a:solidFill>
                <a:round/>
                <a:headEnd/>
                <a:tailEnd/>
              </a:ln>
            </p:spPr>
            <p:txBody>
              <a:bodyPr/>
              <a:lstStyle/>
              <a:p>
                <a:endParaRPr lang="en-US"/>
              </a:p>
            </p:txBody>
          </p:sp>
          <p:sp>
            <p:nvSpPr>
              <p:cNvPr id="44148" name="Rectangle 102"/>
              <p:cNvSpPr>
                <a:spLocks noChangeArrowheads="1"/>
              </p:cNvSpPr>
              <p:nvPr/>
            </p:nvSpPr>
            <p:spPr bwMode="auto">
              <a:xfrm>
                <a:off x="3540" y="3044"/>
                <a:ext cx="1686" cy="9"/>
              </a:xfrm>
              <a:prstGeom prst="rect">
                <a:avLst/>
              </a:prstGeom>
              <a:solidFill>
                <a:srgbClr val="000000"/>
              </a:solidFill>
              <a:ln w="9525">
                <a:noFill/>
                <a:miter lim="800000"/>
                <a:headEnd/>
                <a:tailEnd/>
              </a:ln>
            </p:spPr>
            <p:txBody>
              <a:bodyPr/>
              <a:lstStyle/>
              <a:p>
                <a:endParaRPr lang="en-US"/>
              </a:p>
            </p:txBody>
          </p:sp>
          <p:sp>
            <p:nvSpPr>
              <p:cNvPr id="44149" name="Line 103"/>
              <p:cNvSpPr>
                <a:spLocks noChangeShapeType="1"/>
              </p:cNvSpPr>
              <p:nvPr/>
            </p:nvSpPr>
            <p:spPr bwMode="auto">
              <a:xfrm>
                <a:off x="3540" y="3209"/>
                <a:ext cx="1686" cy="1"/>
              </a:xfrm>
              <a:prstGeom prst="line">
                <a:avLst/>
              </a:prstGeom>
              <a:noFill/>
              <a:ln w="0">
                <a:solidFill>
                  <a:srgbClr val="000000"/>
                </a:solidFill>
                <a:round/>
                <a:headEnd/>
                <a:tailEnd/>
              </a:ln>
            </p:spPr>
            <p:txBody>
              <a:bodyPr/>
              <a:lstStyle/>
              <a:p>
                <a:endParaRPr lang="en-US"/>
              </a:p>
            </p:txBody>
          </p:sp>
          <p:sp>
            <p:nvSpPr>
              <p:cNvPr id="44150" name="Rectangle 104"/>
              <p:cNvSpPr>
                <a:spLocks noChangeArrowheads="1"/>
              </p:cNvSpPr>
              <p:nvPr/>
            </p:nvSpPr>
            <p:spPr bwMode="auto">
              <a:xfrm>
                <a:off x="3540" y="3209"/>
                <a:ext cx="1686" cy="10"/>
              </a:xfrm>
              <a:prstGeom prst="rect">
                <a:avLst/>
              </a:prstGeom>
              <a:solidFill>
                <a:srgbClr val="000000"/>
              </a:solidFill>
              <a:ln w="9525">
                <a:noFill/>
                <a:miter lim="800000"/>
                <a:headEnd/>
                <a:tailEnd/>
              </a:ln>
            </p:spPr>
            <p:txBody>
              <a:bodyPr/>
              <a:lstStyle/>
              <a:p>
                <a:endParaRPr lang="en-US"/>
              </a:p>
            </p:txBody>
          </p:sp>
          <p:sp>
            <p:nvSpPr>
              <p:cNvPr id="44151" name="Line 105"/>
              <p:cNvSpPr>
                <a:spLocks noChangeShapeType="1"/>
              </p:cNvSpPr>
              <p:nvPr/>
            </p:nvSpPr>
            <p:spPr bwMode="auto">
              <a:xfrm>
                <a:off x="3540" y="3375"/>
                <a:ext cx="1686" cy="1"/>
              </a:xfrm>
              <a:prstGeom prst="line">
                <a:avLst/>
              </a:prstGeom>
              <a:noFill/>
              <a:ln w="0">
                <a:solidFill>
                  <a:srgbClr val="000000"/>
                </a:solidFill>
                <a:round/>
                <a:headEnd/>
                <a:tailEnd/>
              </a:ln>
            </p:spPr>
            <p:txBody>
              <a:bodyPr/>
              <a:lstStyle/>
              <a:p>
                <a:endParaRPr lang="en-US"/>
              </a:p>
            </p:txBody>
          </p:sp>
          <p:sp>
            <p:nvSpPr>
              <p:cNvPr id="44152" name="Rectangle 106"/>
              <p:cNvSpPr>
                <a:spLocks noChangeArrowheads="1"/>
              </p:cNvSpPr>
              <p:nvPr/>
            </p:nvSpPr>
            <p:spPr bwMode="auto">
              <a:xfrm>
                <a:off x="3540" y="3375"/>
                <a:ext cx="1686" cy="9"/>
              </a:xfrm>
              <a:prstGeom prst="rect">
                <a:avLst/>
              </a:prstGeom>
              <a:solidFill>
                <a:srgbClr val="000000"/>
              </a:solidFill>
              <a:ln w="9525">
                <a:noFill/>
                <a:miter lim="800000"/>
                <a:headEnd/>
                <a:tailEnd/>
              </a:ln>
            </p:spPr>
            <p:txBody>
              <a:bodyPr/>
              <a:lstStyle/>
              <a:p>
                <a:endParaRPr lang="en-US"/>
              </a:p>
            </p:txBody>
          </p:sp>
          <p:sp>
            <p:nvSpPr>
              <p:cNvPr id="44153" name="Line 107"/>
              <p:cNvSpPr>
                <a:spLocks noChangeShapeType="1"/>
              </p:cNvSpPr>
              <p:nvPr/>
            </p:nvSpPr>
            <p:spPr bwMode="auto">
              <a:xfrm>
                <a:off x="3540" y="3540"/>
                <a:ext cx="1686" cy="1"/>
              </a:xfrm>
              <a:prstGeom prst="line">
                <a:avLst/>
              </a:prstGeom>
              <a:noFill/>
              <a:ln w="0">
                <a:solidFill>
                  <a:srgbClr val="000000"/>
                </a:solidFill>
                <a:round/>
                <a:headEnd/>
                <a:tailEnd/>
              </a:ln>
            </p:spPr>
            <p:txBody>
              <a:bodyPr/>
              <a:lstStyle/>
              <a:p>
                <a:endParaRPr lang="en-US"/>
              </a:p>
            </p:txBody>
          </p:sp>
          <p:sp>
            <p:nvSpPr>
              <p:cNvPr id="44154" name="Rectangle 108"/>
              <p:cNvSpPr>
                <a:spLocks noChangeArrowheads="1"/>
              </p:cNvSpPr>
              <p:nvPr/>
            </p:nvSpPr>
            <p:spPr bwMode="auto">
              <a:xfrm>
                <a:off x="3540" y="3540"/>
                <a:ext cx="1686" cy="10"/>
              </a:xfrm>
              <a:prstGeom prst="rect">
                <a:avLst/>
              </a:prstGeom>
              <a:solidFill>
                <a:srgbClr val="000000"/>
              </a:solidFill>
              <a:ln w="9525">
                <a:noFill/>
                <a:miter lim="800000"/>
                <a:headEnd/>
                <a:tailEnd/>
              </a:ln>
            </p:spPr>
            <p:txBody>
              <a:bodyPr/>
              <a:lstStyle/>
              <a:p>
                <a:endParaRPr lang="en-US"/>
              </a:p>
            </p:txBody>
          </p:sp>
          <p:sp>
            <p:nvSpPr>
              <p:cNvPr id="44155" name="Line 109"/>
              <p:cNvSpPr>
                <a:spLocks noChangeShapeType="1"/>
              </p:cNvSpPr>
              <p:nvPr/>
            </p:nvSpPr>
            <p:spPr bwMode="auto">
              <a:xfrm>
                <a:off x="3540" y="3706"/>
                <a:ext cx="1686" cy="1"/>
              </a:xfrm>
              <a:prstGeom prst="line">
                <a:avLst/>
              </a:prstGeom>
              <a:noFill/>
              <a:ln w="0">
                <a:solidFill>
                  <a:srgbClr val="000000"/>
                </a:solidFill>
                <a:round/>
                <a:headEnd/>
                <a:tailEnd/>
              </a:ln>
            </p:spPr>
            <p:txBody>
              <a:bodyPr/>
              <a:lstStyle/>
              <a:p>
                <a:endParaRPr lang="en-US"/>
              </a:p>
            </p:txBody>
          </p:sp>
          <p:sp>
            <p:nvSpPr>
              <p:cNvPr id="44156" name="Rectangle 110"/>
              <p:cNvSpPr>
                <a:spLocks noChangeArrowheads="1"/>
              </p:cNvSpPr>
              <p:nvPr/>
            </p:nvSpPr>
            <p:spPr bwMode="auto">
              <a:xfrm>
                <a:off x="3540" y="3706"/>
                <a:ext cx="1686" cy="9"/>
              </a:xfrm>
              <a:prstGeom prst="rect">
                <a:avLst/>
              </a:prstGeom>
              <a:solidFill>
                <a:srgbClr val="000000"/>
              </a:solidFill>
              <a:ln w="9525">
                <a:noFill/>
                <a:miter lim="800000"/>
                <a:headEnd/>
                <a:tailEnd/>
              </a:ln>
            </p:spPr>
            <p:txBody>
              <a:bodyPr/>
              <a:lstStyle/>
              <a:p>
                <a:endParaRPr lang="en-US"/>
              </a:p>
            </p:txBody>
          </p:sp>
          <p:sp>
            <p:nvSpPr>
              <p:cNvPr id="44157" name="Line 111"/>
              <p:cNvSpPr>
                <a:spLocks noChangeShapeType="1"/>
              </p:cNvSpPr>
              <p:nvPr/>
            </p:nvSpPr>
            <p:spPr bwMode="auto">
              <a:xfrm>
                <a:off x="727" y="3871"/>
                <a:ext cx="4499" cy="1"/>
              </a:xfrm>
              <a:prstGeom prst="line">
                <a:avLst/>
              </a:prstGeom>
              <a:noFill/>
              <a:ln w="0">
                <a:solidFill>
                  <a:srgbClr val="000000"/>
                </a:solidFill>
                <a:round/>
                <a:headEnd/>
                <a:tailEnd/>
              </a:ln>
            </p:spPr>
            <p:txBody>
              <a:bodyPr/>
              <a:lstStyle/>
              <a:p>
                <a:endParaRPr lang="en-US"/>
              </a:p>
            </p:txBody>
          </p:sp>
          <p:sp>
            <p:nvSpPr>
              <p:cNvPr id="44158" name="Rectangle 112"/>
              <p:cNvSpPr>
                <a:spLocks noChangeArrowheads="1"/>
              </p:cNvSpPr>
              <p:nvPr/>
            </p:nvSpPr>
            <p:spPr bwMode="auto">
              <a:xfrm>
                <a:off x="727" y="3871"/>
                <a:ext cx="4499" cy="10"/>
              </a:xfrm>
              <a:prstGeom prst="rect">
                <a:avLst/>
              </a:prstGeom>
              <a:solidFill>
                <a:srgbClr val="000000"/>
              </a:solidFill>
              <a:ln w="9525">
                <a:noFill/>
                <a:miter lim="800000"/>
                <a:headEnd/>
                <a:tailEnd/>
              </a:ln>
            </p:spPr>
            <p:txBody>
              <a:bodyPr/>
              <a:lstStyle/>
              <a:p>
                <a:endParaRPr lang="en-US"/>
              </a:p>
            </p:txBody>
          </p:sp>
          <p:sp>
            <p:nvSpPr>
              <p:cNvPr id="44159" name="Line 113"/>
              <p:cNvSpPr>
                <a:spLocks noChangeShapeType="1"/>
              </p:cNvSpPr>
              <p:nvPr/>
            </p:nvSpPr>
            <p:spPr bwMode="auto">
              <a:xfrm>
                <a:off x="538" y="3949"/>
                <a:ext cx="4877" cy="1"/>
              </a:xfrm>
              <a:prstGeom prst="line">
                <a:avLst/>
              </a:prstGeom>
              <a:noFill/>
              <a:ln w="0">
                <a:solidFill>
                  <a:srgbClr val="000000"/>
                </a:solidFill>
                <a:round/>
                <a:headEnd/>
                <a:tailEnd/>
              </a:ln>
            </p:spPr>
            <p:txBody>
              <a:bodyPr/>
              <a:lstStyle/>
              <a:p>
                <a:endParaRPr lang="en-US"/>
              </a:p>
            </p:txBody>
          </p:sp>
          <p:sp>
            <p:nvSpPr>
              <p:cNvPr id="44160" name="Rectangle 114"/>
              <p:cNvSpPr>
                <a:spLocks noChangeArrowheads="1"/>
              </p:cNvSpPr>
              <p:nvPr/>
            </p:nvSpPr>
            <p:spPr bwMode="auto">
              <a:xfrm>
                <a:off x="538" y="3949"/>
                <a:ext cx="4877" cy="10"/>
              </a:xfrm>
              <a:prstGeom prst="rect">
                <a:avLst/>
              </a:prstGeom>
              <a:solidFill>
                <a:srgbClr val="000000"/>
              </a:solidFill>
              <a:ln w="9525">
                <a:noFill/>
                <a:miter lim="800000"/>
                <a:headEnd/>
                <a:tailEnd/>
              </a:ln>
            </p:spPr>
            <p:txBody>
              <a:bodyPr/>
              <a:lstStyle/>
              <a:p>
                <a:endParaRPr lang="en-US"/>
              </a:p>
            </p:txBody>
          </p:sp>
        </p:grpSp>
        <p:sp>
          <p:nvSpPr>
            <p:cNvPr id="44044" name="Line 115"/>
            <p:cNvSpPr>
              <a:spLocks noChangeShapeType="1"/>
            </p:cNvSpPr>
            <p:nvPr/>
          </p:nvSpPr>
          <p:spPr bwMode="auto">
            <a:xfrm>
              <a:off x="1540" y="1392"/>
              <a:ext cx="1096" cy="0"/>
            </a:xfrm>
            <a:prstGeom prst="line">
              <a:avLst/>
            </a:prstGeom>
            <a:noFill/>
            <a:ln w="12700">
              <a:solidFill>
                <a:schemeClr val="tx2"/>
              </a:solidFill>
              <a:round/>
              <a:headEnd/>
              <a:tailEnd/>
            </a:ln>
          </p:spPr>
          <p:txBody>
            <a:bodyPr wrap="none" anchor="ctr"/>
            <a:lstStyle/>
            <a:p>
              <a:endParaRPr lang="en-US"/>
            </a:p>
          </p:txBody>
        </p:sp>
        <p:sp>
          <p:nvSpPr>
            <p:cNvPr id="44045" name="Line 116"/>
            <p:cNvSpPr>
              <a:spLocks noChangeShapeType="1"/>
            </p:cNvSpPr>
            <p:nvPr/>
          </p:nvSpPr>
          <p:spPr bwMode="auto">
            <a:xfrm>
              <a:off x="1540" y="1715"/>
              <a:ext cx="1096" cy="0"/>
            </a:xfrm>
            <a:prstGeom prst="line">
              <a:avLst/>
            </a:prstGeom>
            <a:noFill/>
            <a:ln w="12700">
              <a:solidFill>
                <a:schemeClr val="tx2"/>
              </a:solidFill>
              <a:round/>
              <a:headEnd/>
              <a:tailEnd/>
            </a:ln>
          </p:spPr>
          <p:txBody>
            <a:bodyPr wrap="none" anchor="ctr"/>
            <a:lstStyle/>
            <a:p>
              <a:endParaRPr lang="en-US"/>
            </a:p>
          </p:txBody>
        </p:sp>
        <p:sp>
          <p:nvSpPr>
            <p:cNvPr id="44046" name="Line 117"/>
            <p:cNvSpPr>
              <a:spLocks noChangeShapeType="1"/>
            </p:cNvSpPr>
            <p:nvPr/>
          </p:nvSpPr>
          <p:spPr bwMode="auto">
            <a:xfrm>
              <a:off x="1060" y="1885"/>
              <a:ext cx="1576" cy="0"/>
            </a:xfrm>
            <a:prstGeom prst="line">
              <a:avLst/>
            </a:prstGeom>
            <a:noFill/>
            <a:ln w="12700">
              <a:solidFill>
                <a:schemeClr val="tx2"/>
              </a:solidFill>
              <a:round/>
              <a:headEnd/>
              <a:tailEnd/>
            </a:ln>
          </p:spPr>
          <p:txBody>
            <a:bodyPr wrap="none" anchor="ctr"/>
            <a:lstStyle/>
            <a:p>
              <a:endParaRPr lang="en-US"/>
            </a:p>
          </p:txBody>
        </p:sp>
        <p:sp>
          <p:nvSpPr>
            <p:cNvPr id="44047" name="Line 118"/>
            <p:cNvSpPr>
              <a:spLocks noChangeShapeType="1"/>
            </p:cNvSpPr>
            <p:nvPr/>
          </p:nvSpPr>
          <p:spPr bwMode="auto">
            <a:xfrm>
              <a:off x="3892" y="1383"/>
              <a:ext cx="1336" cy="0"/>
            </a:xfrm>
            <a:prstGeom prst="line">
              <a:avLst/>
            </a:prstGeom>
            <a:noFill/>
            <a:ln w="12700">
              <a:solidFill>
                <a:schemeClr val="tx2"/>
              </a:solidFill>
              <a:round/>
              <a:headEnd/>
              <a:tailEnd/>
            </a:ln>
          </p:spPr>
          <p:txBody>
            <a:bodyPr wrap="none" anchor="ctr"/>
            <a:lstStyle/>
            <a:p>
              <a:endParaRPr lang="en-US"/>
            </a:p>
          </p:txBody>
        </p:sp>
        <p:sp>
          <p:nvSpPr>
            <p:cNvPr id="44048" name="Line 119"/>
            <p:cNvSpPr>
              <a:spLocks noChangeShapeType="1"/>
            </p:cNvSpPr>
            <p:nvPr/>
          </p:nvSpPr>
          <p:spPr bwMode="auto">
            <a:xfrm>
              <a:off x="4036" y="1549"/>
              <a:ext cx="1192" cy="0"/>
            </a:xfrm>
            <a:prstGeom prst="line">
              <a:avLst/>
            </a:prstGeom>
            <a:noFill/>
            <a:ln w="12700">
              <a:solidFill>
                <a:schemeClr val="tx2"/>
              </a:solidFill>
              <a:round/>
              <a:headEnd/>
              <a:tailEnd/>
            </a:ln>
          </p:spPr>
          <p:txBody>
            <a:bodyPr wrap="none" anchor="ctr"/>
            <a:lstStyle/>
            <a:p>
              <a:endParaRPr lang="en-US"/>
            </a:p>
          </p:txBody>
        </p:sp>
        <p:sp>
          <p:nvSpPr>
            <p:cNvPr id="44049" name="Line 120"/>
            <p:cNvSpPr>
              <a:spLocks noChangeShapeType="1"/>
            </p:cNvSpPr>
            <p:nvPr/>
          </p:nvSpPr>
          <p:spPr bwMode="auto">
            <a:xfrm>
              <a:off x="4084" y="1715"/>
              <a:ext cx="1144" cy="0"/>
            </a:xfrm>
            <a:prstGeom prst="line">
              <a:avLst/>
            </a:prstGeom>
            <a:noFill/>
            <a:ln w="12700">
              <a:solidFill>
                <a:schemeClr val="tx2"/>
              </a:solidFill>
              <a:round/>
              <a:headEnd/>
              <a:tailEnd/>
            </a:ln>
          </p:spPr>
          <p:txBody>
            <a:bodyPr wrap="none" anchor="ctr"/>
            <a:lstStyle/>
            <a:p>
              <a:endParaRPr lang="en-US"/>
            </a:p>
          </p:txBody>
        </p:sp>
      </p:grpSp>
      <p:sp>
        <p:nvSpPr>
          <p:cNvPr id="44035" name="Rectangle 121"/>
          <p:cNvSpPr>
            <a:spLocks noGrp="1" noChangeArrowheads="1"/>
          </p:cNvSpPr>
          <p:nvPr>
            <p:ph type="title"/>
          </p:nvPr>
        </p:nvSpPr>
        <p:spPr>
          <a:noFill/>
        </p:spPr>
        <p:txBody>
          <a:bodyPr lIns="90488" tIns="44450" rIns="90488" bIns="44450"/>
          <a:lstStyle/>
          <a:p>
            <a:pPr eaLnBrk="1" hangingPunct="1"/>
            <a:r>
              <a:rPr lang="en-US" smtClean="0"/>
              <a:t>The Job Cost Sheet</a:t>
            </a:r>
          </a:p>
        </p:txBody>
      </p:sp>
      <p:grpSp>
        <p:nvGrpSpPr>
          <p:cNvPr id="44036" name="Group 122"/>
          <p:cNvGrpSpPr>
            <a:grpSpLocks/>
          </p:cNvGrpSpPr>
          <p:nvPr/>
        </p:nvGrpSpPr>
        <p:grpSpPr bwMode="auto">
          <a:xfrm>
            <a:off x="8158163" y="90488"/>
            <a:ext cx="681037" cy="976312"/>
            <a:chOff x="4714" y="57"/>
            <a:chExt cx="611" cy="700"/>
          </a:xfrm>
        </p:grpSpPr>
        <p:sp>
          <p:nvSpPr>
            <p:cNvPr id="44037" name="Freeform 123"/>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44038" name="Freeform 124"/>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44039" name="Freeform 125"/>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44040" name="Freeform 126"/>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44041" name="Freeform 127"/>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44042" name="Freeform 128"/>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noFill/>
        </p:spPr>
        <p:txBody>
          <a:bodyPr lIns="90488" tIns="44450" rIns="90488" bIns="44450"/>
          <a:lstStyle/>
          <a:p>
            <a:pPr eaLnBrk="1" hangingPunct="1"/>
            <a:r>
              <a:rPr lang="en-US" smtClean="0"/>
              <a:t>Measuring Direct Materials Cost</a:t>
            </a:r>
          </a:p>
        </p:txBody>
      </p:sp>
      <p:grpSp>
        <p:nvGrpSpPr>
          <p:cNvPr id="2" name="Group 3"/>
          <p:cNvGrpSpPr>
            <a:grpSpLocks/>
          </p:cNvGrpSpPr>
          <p:nvPr/>
        </p:nvGrpSpPr>
        <p:grpSpPr bwMode="auto">
          <a:xfrm>
            <a:off x="685800" y="1371600"/>
            <a:ext cx="7772400" cy="5218113"/>
            <a:chOff x="491" y="906"/>
            <a:chExt cx="4896" cy="3287"/>
          </a:xfrm>
        </p:grpSpPr>
        <p:graphicFrame>
          <p:nvGraphicFramePr>
            <p:cNvPr id="2050" name="Object 4"/>
            <p:cNvGraphicFramePr>
              <a:graphicFrameLocks/>
            </p:cNvGraphicFramePr>
            <p:nvPr/>
          </p:nvGraphicFramePr>
          <p:xfrm>
            <a:off x="491" y="906"/>
            <a:ext cx="4896" cy="3287"/>
          </p:xfrm>
          <a:graphic>
            <a:graphicData uri="http://schemas.openxmlformats.org/presentationml/2006/ole">
              <p:oleObj spid="_x0000_s2050" name="Worksheet" r:id="rId4" imgW="4562375" imgH="3000493" progId="Excel.Sheet.8">
                <p:embed/>
              </p:oleObj>
            </a:graphicData>
          </a:graphic>
        </p:graphicFrame>
        <p:sp>
          <p:nvSpPr>
            <p:cNvPr id="2060" name="Line 5"/>
            <p:cNvSpPr>
              <a:spLocks noChangeShapeType="1"/>
            </p:cNvSpPr>
            <p:nvPr/>
          </p:nvSpPr>
          <p:spPr bwMode="auto">
            <a:xfrm>
              <a:off x="1684" y="1488"/>
              <a:ext cx="1240" cy="0"/>
            </a:xfrm>
            <a:prstGeom prst="line">
              <a:avLst/>
            </a:prstGeom>
            <a:noFill/>
            <a:ln w="12700">
              <a:solidFill>
                <a:schemeClr val="tx2"/>
              </a:solidFill>
              <a:round/>
              <a:headEnd/>
              <a:tailEnd/>
            </a:ln>
          </p:spPr>
          <p:txBody>
            <a:bodyPr wrap="none" anchor="ctr"/>
            <a:lstStyle/>
            <a:p>
              <a:endParaRPr lang="en-US"/>
            </a:p>
          </p:txBody>
        </p:sp>
        <p:sp>
          <p:nvSpPr>
            <p:cNvPr id="2061" name="Line 6"/>
            <p:cNvSpPr>
              <a:spLocks noChangeShapeType="1"/>
            </p:cNvSpPr>
            <p:nvPr/>
          </p:nvSpPr>
          <p:spPr bwMode="auto">
            <a:xfrm>
              <a:off x="1492" y="1872"/>
              <a:ext cx="1432" cy="0"/>
            </a:xfrm>
            <a:prstGeom prst="line">
              <a:avLst/>
            </a:prstGeom>
            <a:noFill/>
            <a:ln w="12700">
              <a:solidFill>
                <a:schemeClr val="tx2"/>
              </a:solidFill>
              <a:round/>
              <a:headEnd/>
              <a:tailEnd/>
            </a:ln>
          </p:spPr>
          <p:txBody>
            <a:bodyPr wrap="none" anchor="ctr"/>
            <a:lstStyle/>
            <a:p>
              <a:endParaRPr lang="en-US"/>
            </a:p>
          </p:txBody>
        </p:sp>
        <p:sp>
          <p:nvSpPr>
            <p:cNvPr id="2062" name="Line 7"/>
            <p:cNvSpPr>
              <a:spLocks noChangeShapeType="1"/>
            </p:cNvSpPr>
            <p:nvPr/>
          </p:nvSpPr>
          <p:spPr bwMode="auto">
            <a:xfrm>
              <a:off x="3460" y="1488"/>
              <a:ext cx="1720" cy="0"/>
            </a:xfrm>
            <a:prstGeom prst="line">
              <a:avLst/>
            </a:prstGeom>
            <a:noFill/>
            <a:ln w="12700">
              <a:solidFill>
                <a:schemeClr val="tx2"/>
              </a:solidFill>
              <a:round/>
              <a:headEnd/>
              <a:tailEnd/>
            </a:ln>
          </p:spPr>
          <p:txBody>
            <a:bodyPr wrap="none" anchor="ctr"/>
            <a:lstStyle/>
            <a:p>
              <a:endParaRPr lang="en-US"/>
            </a:p>
          </p:txBody>
        </p:sp>
        <p:sp>
          <p:nvSpPr>
            <p:cNvPr id="2063" name="Line 8"/>
            <p:cNvSpPr>
              <a:spLocks noChangeShapeType="1"/>
            </p:cNvSpPr>
            <p:nvPr/>
          </p:nvSpPr>
          <p:spPr bwMode="auto">
            <a:xfrm>
              <a:off x="1252" y="1680"/>
              <a:ext cx="1672" cy="0"/>
            </a:xfrm>
            <a:prstGeom prst="line">
              <a:avLst/>
            </a:prstGeom>
            <a:noFill/>
            <a:ln w="12700">
              <a:solidFill>
                <a:schemeClr val="tx2"/>
              </a:solidFill>
              <a:round/>
              <a:headEnd/>
              <a:tailEnd/>
            </a:ln>
          </p:spPr>
          <p:txBody>
            <a:bodyPr wrap="none" anchor="ctr"/>
            <a:lstStyle/>
            <a:p>
              <a:endParaRPr lang="en-US"/>
            </a:p>
          </p:txBody>
        </p:sp>
        <p:sp>
          <p:nvSpPr>
            <p:cNvPr id="2064" name="Line 9"/>
            <p:cNvSpPr>
              <a:spLocks noChangeShapeType="1"/>
            </p:cNvSpPr>
            <p:nvPr/>
          </p:nvSpPr>
          <p:spPr bwMode="auto">
            <a:xfrm>
              <a:off x="3652" y="1488"/>
              <a:ext cx="40" cy="0"/>
            </a:xfrm>
            <a:prstGeom prst="line">
              <a:avLst/>
            </a:prstGeom>
            <a:noFill/>
            <a:ln w="12700">
              <a:solidFill>
                <a:schemeClr val="tx1"/>
              </a:solidFill>
              <a:round/>
              <a:headEnd/>
              <a:tailEnd/>
            </a:ln>
          </p:spPr>
          <p:txBody>
            <a:bodyPr wrap="none" anchor="ctr"/>
            <a:lstStyle/>
            <a:p>
              <a:endParaRPr lang="en-US"/>
            </a:p>
          </p:txBody>
        </p:sp>
        <p:sp>
          <p:nvSpPr>
            <p:cNvPr id="2065" name="Line 10"/>
            <p:cNvSpPr>
              <a:spLocks noChangeShapeType="1"/>
            </p:cNvSpPr>
            <p:nvPr/>
          </p:nvSpPr>
          <p:spPr bwMode="auto">
            <a:xfrm>
              <a:off x="2500" y="3840"/>
              <a:ext cx="2344" cy="0"/>
            </a:xfrm>
            <a:prstGeom prst="line">
              <a:avLst/>
            </a:prstGeom>
            <a:noFill/>
            <a:ln w="12700">
              <a:solidFill>
                <a:schemeClr val="tx2"/>
              </a:solidFill>
              <a:round/>
              <a:headEnd/>
              <a:tailEnd/>
            </a:ln>
          </p:spPr>
          <p:txBody>
            <a:bodyPr wrap="none" anchor="ctr"/>
            <a:lstStyle/>
            <a:p>
              <a:endParaRPr lang="en-US"/>
            </a:p>
          </p:txBody>
        </p:sp>
        <p:sp>
          <p:nvSpPr>
            <p:cNvPr id="2066" name="Rectangle 11"/>
            <p:cNvSpPr>
              <a:spLocks noChangeArrowheads="1"/>
            </p:cNvSpPr>
            <p:nvPr/>
          </p:nvSpPr>
          <p:spPr bwMode="auto">
            <a:xfrm>
              <a:off x="2641" y="3596"/>
              <a:ext cx="1726" cy="248"/>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000">
                  <a:latin typeface="Brush Script MT" pitchFamily="66" charset="0"/>
                </a:rPr>
                <a:t>Will E. Delite</a:t>
              </a:r>
            </a:p>
          </p:txBody>
        </p:sp>
      </p:grpSp>
      <p:grpSp>
        <p:nvGrpSpPr>
          <p:cNvPr id="2053" name="Group 12"/>
          <p:cNvGrpSpPr>
            <a:grpSpLocks/>
          </p:cNvGrpSpPr>
          <p:nvPr/>
        </p:nvGrpSpPr>
        <p:grpSpPr bwMode="auto">
          <a:xfrm>
            <a:off x="8158163" y="90488"/>
            <a:ext cx="681037" cy="976312"/>
            <a:chOff x="4714" y="57"/>
            <a:chExt cx="611" cy="700"/>
          </a:xfrm>
        </p:grpSpPr>
        <p:sp>
          <p:nvSpPr>
            <p:cNvPr id="2054" name="Freeform 13"/>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2055" name="Freeform 14"/>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2056" name="Freeform 15"/>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2057" name="Freeform 16"/>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2058" name="Freeform 17"/>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2059" name="Freeform 18"/>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p:cNvGraphicFramePr>
          <p:nvPr/>
        </p:nvGraphicFramePr>
        <p:xfrm>
          <a:off x="188913" y="1219200"/>
          <a:ext cx="8802687" cy="5486400"/>
        </p:xfrm>
        <a:graphic>
          <a:graphicData uri="http://schemas.openxmlformats.org/presentationml/2006/ole">
            <p:oleObj spid="_x0000_s3074" name="Worksheet" r:id="rId4" imgW="4733849" imgH="2981249" progId="Excel.Sheet.8">
              <p:embed/>
            </p:oleObj>
          </a:graphicData>
        </a:graphic>
      </p:graphicFrame>
      <p:sp>
        <p:nvSpPr>
          <p:cNvPr id="3075" name="Line 3"/>
          <p:cNvSpPr>
            <a:spLocks noChangeShapeType="1"/>
          </p:cNvSpPr>
          <p:nvPr/>
        </p:nvSpPr>
        <p:spPr bwMode="auto">
          <a:xfrm>
            <a:off x="2444750" y="2219325"/>
            <a:ext cx="1739900" cy="0"/>
          </a:xfrm>
          <a:prstGeom prst="line">
            <a:avLst/>
          </a:prstGeom>
          <a:noFill/>
          <a:ln w="12700">
            <a:solidFill>
              <a:schemeClr val="tx2"/>
            </a:solidFill>
            <a:round/>
            <a:headEnd/>
            <a:tailEnd/>
          </a:ln>
        </p:spPr>
        <p:txBody>
          <a:bodyPr wrap="none" anchor="ctr"/>
          <a:lstStyle/>
          <a:p>
            <a:endParaRPr lang="en-US"/>
          </a:p>
        </p:txBody>
      </p:sp>
      <p:sp>
        <p:nvSpPr>
          <p:cNvPr id="3076" name="Line 4"/>
          <p:cNvSpPr>
            <a:spLocks noChangeShapeType="1"/>
          </p:cNvSpPr>
          <p:nvPr/>
        </p:nvSpPr>
        <p:spPr bwMode="auto">
          <a:xfrm>
            <a:off x="2444750" y="2732088"/>
            <a:ext cx="1739900" cy="0"/>
          </a:xfrm>
          <a:prstGeom prst="line">
            <a:avLst/>
          </a:prstGeom>
          <a:noFill/>
          <a:ln w="12700">
            <a:solidFill>
              <a:schemeClr val="tx2"/>
            </a:solidFill>
            <a:round/>
            <a:headEnd/>
            <a:tailEnd/>
          </a:ln>
        </p:spPr>
        <p:txBody>
          <a:bodyPr wrap="none" anchor="ctr"/>
          <a:lstStyle/>
          <a:p>
            <a:endParaRPr lang="en-US"/>
          </a:p>
        </p:txBody>
      </p:sp>
      <p:sp>
        <p:nvSpPr>
          <p:cNvPr id="3077" name="Line 5"/>
          <p:cNvSpPr>
            <a:spLocks noChangeShapeType="1"/>
          </p:cNvSpPr>
          <p:nvPr/>
        </p:nvSpPr>
        <p:spPr bwMode="auto">
          <a:xfrm>
            <a:off x="1682750" y="3001963"/>
            <a:ext cx="2501900" cy="0"/>
          </a:xfrm>
          <a:prstGeom prst="line">
            <a:avLst/>
          </a:prstGeom>
          <a:noFill/>
          <a:ln w="12700">
            <a:solidFill>
              <a:schemeClr val="tx2"/>
            </a:solidFill>
            <a:round/>
            <a:headEnd/>
            <a:tailEnd/>
          </a:ln>
        </p:spPr>
        <p:txBody>
          <a:bodyPr wrap="none" anchor="ctr"/>
          <a:lstStyle/>
          <a:p>
            <a:endParaRPr lang="en-US"/>
          </a:p>
        </p:txBody>
      </p:sp>
      <p:sp>
        <p:nvSpPr>
          <p:cNvPr id="3078" name="Line 6"/>
          <p:cNvSpPr>
            <a:spLocks noChangeShapeType="1"/>
          </p:cNvSpPr>
          <p:nvPr/>
        </p:nvSpPr>
        <p:spPr bwMode="auto">
          <a:xfrm>
            <a:off x="6178550" y="2205038"/>
            <a:ext cx="2120900" cy="0"/>
          </a:xfrm>
          <a:prstGeom prst="line">
            <a:avLst/>
          </a:prstGeom>
          <a:noFill/>
          <a:ln w="12700">
            <a:solidFill>
              <a:schemeClr val="tx2"/>
            </a:solidFill>
            <a:round/>
            <a:headEnd/>
            <a:tailEnd/>
          </a:ln>
        </p:spPr>
        <p:txBody>
          <a:bodyPr wrap="none" anchor="ctr"/>
          <a:lstStyle/>
          <a:p>
            <a:endParaRPr lang="en-US"/>
          </a:p>
        </p:txBody>
      </p:sp>
      <p:sp>
        <p:nvSpPr>
          <p:cNvPr id="3079" name="Line 7"/>
          <p:cNvSpPr>
            <a:spLocks noChangeShapeType="1"/>
          </p:cNvSpPr>
          <p:nvPr/>
        </p:nvSpPr>
        <p:spPr bwMode="auto">
          <a:xfrm>
            <a:off x="6407150" y="2468563"/>
            <a:ext cx="1892300" cy="0"/>
          </a:xfrm>
          <a:prstGeom prst="line">
            <a:avLst/>
          </a:prstGeom>
          <a:noFill/>
          <a:ln w="12700">
            <a:solidFill>
              <a:schemeClr val="tx2"/>
            </a:solidFill>
            <a:round/>
            <a:headEnd/>
            <a:tailEnd/>
          </a:ln>
        </p:spPr>
        <p:txBody>
          <a:bodyPr wrap="none" anchor="ctr"/>
          <a:lstStyle/>
          <a:p>
            <a:endParaRPr lang="en-US"/>
          </a:p>
        </p:txBody>
      </p:sp>
      <p:sp>
        <p:nvSpPr>
          <p:cNvPr id="3080" name="Line 8"/>
          <p:cNvSpPr>
            <a:spLocks noChangeShapeType="1"/>
          </p:cNvSpPr>
          <p:nvPr/>
        </p:nvSpPr>
        <p:spPr bwMode="auto">
          <a:xfrm>
            <a:off x="6483350" y="2732088"/>
            <a:ext cx="1816100" cy="0"/>
          </a:xfrm>
          <a:prstGeom prst="line">
            <a:avLst/>
          </a:prstGeom>
          <a:noFill/>
          <a:ln w="12700">
            <a:solidFill>
              <a:schemeClr val="tx2"/>
            </a:solidFill>
            <a:round/>
            <a:headEnd/>
            <a:tailEnd/>
          </a:ln>
        </p:spPr>
        <p:txBody>
          <a:bodyPr wrap="none" anchor="ctr"/>
          <a:lstStyle/>
          <a:p>
            <a:endParaRPr lang="en-US"/>
          </a:p>
        </p:txBody>
      </p:sp>
      <p:sp>
        <p:nvSpPr>
          <p:cNvPr id="3081" name="Rectangle 9"/>
          <p:cNvSpPr>
            <a:spLocks noGrp="1" noChangeArrowheads="1"/>
          </p:cNvSpPr>
          <p:nvPr>
            <p:ph type="title"/>
          </p:nvPr>
        </p:nvSpPr>
        <p:spPr>
          <a:noFill/>
        </p:spPr>
        <p:txBody>
          <a:bodyPr lIns="90488" tIns="44450" rIns="90488" bIns="44450"/>
          <a:lstStyle/>
          <a:p>
            <a:pPr eaLnBrk="1" hangingPunct="1"/>
            <a:r>
              <a:rPr lang="en-US" smtClean="0"/>
              <a:t>Measuring Direct Materials Cost</a:t>
            </a:r>
          </a:p>
        </p:txBody>
      </p:sp>
      <p:grpSp>
        <p:nvGrpSpPr>
          <p:cNvPr id="3082" name="Group 10"/>
          <p:cNvGrpSpPr>
            <a:grpSpLocks/>
          </p:cNvGrpSpPr>
          <p:nvPr/>
        </p:nvGrpSpPr>
        <p:grpSpPr bwMode="auto">
          <a:xfrm>
            <a:off x="8158163" y="90488"/>
            <a:ext cx="681037" cy="976312"/>
            <a:chOff x="4714" y="57"/>
            <a:chExt cx="611" cy="700"/>
          </a:xfrm>
        </p:grpSpPr>
        <p:sp>
          <p:nvSpPr>
            <p:cNvPr id="3083" name="Freeform 11"/>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GB"/>
            </a:p>
          </p:txBody>
        </p:sp>
        <p:sp>
          <p:nvSpPr>
            <p:cNvPr id="3084" name="Freeform 12"/>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GB"/>
            </a:p>
          </p:txBody>
        </p:sp>
        <p:sp>
          <p:nvSpPr>
            <p:cNvPr id="3085" name="Freeform 13"/>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GB"/>
            </a:p>
          </p:txBody>
        </p:sp>
        <p:sp>
          <p:nvSpPr>
            <p:cNvPr id="3086" name="Freeform 14"/>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GB"/>
            </a:p>
          </p:txBody>
        </p:sp>
        <p:sp>
          <p:nvSpPr>
            <p:cNvPr id="3087" name="Freeform 15"/>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GB"/>
            </a:p>
          </p:txBody>
        </p:sp>
        <p:sp>
          <p:nvSpPr>
            <p:cNvPr id="3088" name="Freeform 16"/>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GB"/>
            </a:p>
          </p:txBody>
        </p:sp>
      </p:grpSp>
    </p:spTree>
  </p:cSld>
  <p:clrMapOvr>
    <a:masterClrMapping/>
  </p:clrMapOvr>
  <p:transition>
    <p:cover dir="r"/>
  </p:transition>
</p:sld>
</file>

<file path=ppt/theme/theme1.xml><?xml version="1.0" encoding="utf-8"?>
<a:theme xmlns:a="http://schemas.openxmlformats.org/drawingml/2006/main"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ightbar">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X:Templates:Presentations:Designs:Lightbar</Template>
  <TotalTime>2332</TotalTime>
  <Words>5159</Words>
  <Application>Microsoft PowerPoint</Application>
  <PresentationFormat>On-screen Show (4:3)</PresentationFormat>
  <Paragraphs>621</Paragraphs>
  <Slides>68</Slides>
  <Notes>68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6</vt:i4>
      </vt:variant>
      <vt:variant>
        <vt:lpstr>Slide Titles</vt:lpstr>
      </vt:variant>
      <vt:variant>
        <vt:i4>68</vt:i4>
      </vt:variant>
    </vt:vector>
  </HeadingPairs>
  <TitlesOfParts>
    <vt:vector size="81" baseType="lpstr">
      <vt:lpstr>Arial</vt:lpstr>
      <vt:lpstr>Verdana</vt:lpstr>
      <vt:lpstr>Times</vt:lpstr>
      <vt:lpstr>Wingdings</vt:lpstr>
      <vt:lpstr>Times New Roman</vt:lpstr>
      <vt:lpstr>Brush Script MT</vt:lpstr>
      <vt:lpstr>Lightbar</vt:lpstr>
      <vt:lpstr>Microsoft Office Excel Worksheet</vt:lpstr>
      <vt:lpstr>Microsoft Clip Gallery</vt:lpstr>
      <vt:lpstr>Microsoft Excel Worksheet</vt:lpstr>
      <vt:lpstr>ClipArt</vt:lpstr>
      <vt:lpstr>Microsoft Office Excel 97-2003 Worksheet</vt:lpstr>
      <vt:lpstr>Adobe Photoshop Image</vt:lpstr>
      <vt:lpstr>Chapter Three</vt:lpstr>
      <vt:lpstr>Types of Product Costing Systems</vt:lpstr>
      <vt:lpstr>Types of Product Costing Systems</vt:lpstr>
      <vt:lpstr>Comparing Process and Job-Order Costing</vt:lpstr>
      <vt:lpstr>Job-Order Costing – An Overview</vt:lpstr>
      <vt:lpstr>Direct Manufacturing Costs</vt:lpstr>
      <vt:lpstr>The Job Cost Sheet</vt:lpstr>
      <vt:lpstr>Measuring Direct Materials Cost</vt:lpstr>
      <vt:lpstr>Measuring Direct Materials Cost</vt:lpstr>
      <vt:lpstr>Measuring Direct Labor Costs</vt:lpstr>
      <vt:lpstr>Job-Order Cost Accounting</vt:lpstr>
      <vt:lpstr>Why Use an Allocation Base?</vt:lpstr>
      <vt:lpstr>Manufacturing Overhead Application</vt:lpstr>
      <vt:lpstr>Application of Manufacturing Overhead</vt:lpstr>
      <vt:lpstr>Overhead Application Rate</vt:lpstr>
      <vt:lpstr>Job-Order Cost Accounting</vt:lpstr>
      <vt:lpstr>Job-Order Cost Accounting</vt:lpstr>
      <vt:lpstr>Interpreting the Average Unit Cost</vt:lpstr>
      <vt:lpstr>The Need for a POHR</vt:lpstr>
      <vt:lpstr>Quick Check </vt:lpstr>
      <vt:lpstr>Quick Check </vt:lpstr>
      <vt:lpstr>Job-Order Costing Document Flow Summary</vt:lpstr>
      <vt:lpstr>Job-Order Costing Document Flow Summary</vt:lpstr>
      <vt:lpstr>Job-Order Costing Document Flow Summary</vt:lpstr>
      <vt:lpstr>Job-Order Costing Document Flow Summary</vt:lpstr>
      <vt:lpstr>Job-Order Costing:  The Flow of Costs</vt:lpstr>
      <vt:lpstr>The Purchase and Issue of Raw Materials</vt:lpstr>
      <vt:lpstr>Cost Flows – Material Purchases </vt:lpstr>
      <vt:lpstr>Cost Flows – Material Usage</vt:lpstr>
      <vt:lpstr>The Recording of Labor Costs</vt:lpstr>
      <vt:lpstr>The Recording of Labor Costs</vt:lpstr>
      <vt:lpstr>Recording Actual Manufacturing Overhead</vt:lpstr>
      <vt:lpstr>Recording Actual Manufacturing Overhead</vt:lpstr>
      <vt:lpstr>Applying Manufacturing Overhead</vt:lpstr>
      <vt:lpstr>Applying Manufacturing Overhead</vt:lpstr>
      <vt:lpstr>Accounting for Nonmanufacturing Cost</vt:lpstr>
      <vt:lpstr>Accounting for Nonmanufacturing Cost</vt:lpstr>
      <vt:lpstr>Transferring Completed Units</vt:lpstr>
      <vt:lpstr>Transferring Completed Units</vt:lpstr>
      <vt:lpstr>Transferring Units Sold</vt:lpstr>
      <vt:lpstr>Transferring Units Sold</vt:lpstr>
      <vt:lpstr>Schedule of Cost of Goods Manufactured</vt:lpstr>
      <vt:lpstr>Product Cost Flows</vt:lpstr>
      <vt:lpstr>Product Cost Flows</vt:lpstr>
      <vt:lpstr>Product Cost Flows</vt:lpstr>
      <vt:lpstr>Product Cost Flows</vt:lpstr>
      <vt:lpstr>Product Cost Flows</vt:lpstr>
      <vt:lpstr>Manufacturing Cost Flows</vt:lpstr>
      <vt:lpstr>Quick Check </vt:lpstr>
      <vt:lpstr>Quick Check </vt:lpstr>
      <vt:lpstr>Quick Check </vt:lpstr>
      <vt:lpstr>Quick Check </vt:lpstr>
      <vt:lpstr>Quick Check </vt:lpstr>
      <vt:lpstr>Quick Check </vt:lpstr>
      <vt:lpstr>Quick Check </vt:lpstr>
      <vt:lpstr>Quick Check </vt:lpstr>
      <vt:lpstr>Problems of Overhead Application</vt:lpstr>
      <vt:lpstr>Overhead Application Example</vt:lpstr>
      <vt:lpstr>Overhead Application Example</vt:lpstr>
      <vt:lpstr>Disposition of Under- or Overapplied Overhead</vt:lpstr>
      <vt:lpstr>Quick Check </vt:lpstr>
      <vt:lpstr>Allocating Under- or Overapplied Overhead Between Accounts</vt:lpstr>
      <vt:lpstr>Allocating Under- or Overapplied Overhead Between Accounts</vt:lpstr>
      <vt:lpstr>Allocating Under- or Overapplied Overhead Between Accounts</vt:lpstr>
      <vt:lpstr>Overapplied and Underapplied Manufacturing Overhead - Summary</vt:lpstr>
      <vt:lpstr>Multiple Predetermined Overhead Rates</vt:lpstr>
      <vt:lpstr>Job-Order Costing in Service Companies</vt:lpstr>
      <vt:lpstr>End of Chapter 3</vt:lpstr>
    </vt:vector>
  </TitlesOfParts>
  <Company>Jon A. Booker, Ph.D., CPA, CIA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Job-Order Costing</dc:title>
  <dc:creator>Jon Booker</dc:creator>
  <dc:description>Chapter 3, GNB 12th edition</dc:description>
  <cp:lastModifiedBy>Hp</cp:lastModifiedBy>
  <cp:revision>237</cp:revision>
  <dcterms:created xsi:type="dcterms:W3CDTF">2004-05-17T20:09:56Z</dcterms:created>
  <dcterms:modified xsi:type="dcterms:W3CDTF">2016-01-18T06:37:42Z</dcterms:modified>
</cp:coreProperties>
</file>