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935" r:id="rId2"/>
    <p:sldId id="936" r:id="rId3"/>
    <p:sldId id="937" r:id="rId4"/>
    <p:sldId id="838" r:id="rId5"/>
    <p:sldId id="839" r:id="rId6"/>
    <p:sldId id="848" r:id="rId7"/>
    <p:sldId id="897" r:id="rId8"/>
    <p:sldId id="944" r:id="rId9"/>
    <p:sldId id="895" r:id="rId10"/>
    <p:sldId id="945" r:id="rId11"/>
    <p:sldId id="905" r:id="rId12"/>
    <p:sldId id="946" r:id="rId13"/>
    <p:sldId id="907" r:id="rId14"/>
    <p:sldId id="852" r:id="rId15"/>
    <p:sldId id="947" r:id="rId16"/>
    <p:sldId id="909" r:id="rId17"/>
    <p:sldId id="854" r:id="rId18"/>
    <p:sldId id="855" r:id="rId19"/>
    <p:sldId id="948" r:id="rId20"/>
    <p:sldId id="910" r:id="rId21"/>
    <p:sldId id="949" r:id="rId22"/>
    <p:sldId id="911" r:id="rId23"/>
    <p:sldId id="950" r:id="rId24"/>
    <p:sldId id="912" r:id="rId25"/>
    <p:sldId id="951" r:id="rId26"/>
    <p:sldId id="913" r:id="rId27"/>
    <p:sldId id="952" r:id="rId28"/>
    <p:sldId id="914" r:id="rId29"/>
    <p:sldId id="953" r:id="rId30"/>
    <p:sldId id="915" r:id="rId31"/>
    <p:sldId id="954" r:id="rId32"/>
    <p:sldId id="916" r:id="rId33"/>
    <p:sldId id="863" r:id="rId34"/>
    <p:sldId id="955" r:id="rId35"/>
    <p:sldId id="917" r:id="rId36"/>
    <p:sldId id="956" r:id="rId37"/>
    <p:sldId id="918" r:id="rId38"/>
    <p:sldId id="943" r:id="rId39"/>
    <p:sldId id="920" r:id="rId40"/>
  </p:sldIdLst>
  <p:sldSz cx="9144000" cy="6858000" type="screen4x3"/>
  <p:notesSz cx="7004050" cy="9290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800000"/>
    <a:srgbClr val="FFE9E9"/>
    <a:srgbClr val="FFCCCC"/>
    <a:srgbClr val="CDDEFF"/>
    <a:srgbClr val="BFD4FF"/>
    <a:srgbClr val="A9C6FF"/>
    <a:srgbClr val="FFE59D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2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>
        <p:scale>
          <a:sx n="75" d="100"/>
          <a:sy n="75" d="100"/>
        </p:scale>
        <p:origin x="-2406" y="-246"/>
      </p:cViewPr>
      <p:guideLst>
        <p:guide orient="horz" pos="2925"/>
        <p:guide pos="22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29.xml"/><Relationship Id="rId3" Type="http://schemas.openxmlformats.org/officeDocument/2006/relationships/slide" Target="slides/slide6.xml"/><Relationship Id="rId21" Type="http://schemas.openxmlformats.org/officeDocument/2006/relationships/slide" Target="slides/slide24.xml"/><Relationship Id="rId34" Type="http://schemas.openxmlformats.org/officeDocument/2006/relationships/slide" Target="slides/slide37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28.xml"/><Relationship Id="rId33" Type="http://schemas.openxmlformats.org/officeDocument/2006/relationships/slide" Target="slides/slide36.xml"/><Relationship Id="rId2" Type="http://schemas.openxmlformats.org/officeDocument/2006/relationships/slide" Target="slides/slide5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29" Type="http://schemas.openxmlformats.org/officeDocument/2006/relationships/slide" Target="slides/slide32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24" Type="http://schemas.openxmlformats.org/officeDocument/2006/relationships/slide" Target="slides/slide27.xml"/><Relationship Id="rId32" Type="http://schemas.openxmlformats.org/officeDocument/2006/relationships/slide" Target="slides/slide35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23" Type="http://schemas.openxmlformats.org/officeDocument/2006/relationships/slide" Target="slides/slide26.xml"/><Relationship Id="rId28" Type="http://schemas.openxmlformats.org/officeDocument/2006/relationships/slide" Target="slides/slide31.xml"/><Relationship Id="rId36" Type="http://schemas.openxmlformats.org/officeDocument/2006/relationships/slide" Target="slides/slide39.xml"/><Relationship Id="rId10" Type="http://schemas.openxmlformats.org/officeDocument/2006/relationships/slide" Target="slides/slide13.xml"/><Relationship Id="rId19" Type="http://schemas.openxmlformats.org/officeDocument/2006/relationships/slide" Target="slides/slide22.xml"/><Relationship Id="rId31" Type="http://schemas.openxmlformats.org/officeDocument/2006/relationships/slide" Target="slides/slide34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5.xml"/><Relationship Id="rId27" Type="http://schemas.openxmlformats.org/officeDocument/2006/relationships/slide" Target="slides/slide30.xml"/><Relationship Id="rId30" Type="http://schemas.openxmlformats.org/officeDocument/2006/relationships/slide" Target="slides/slide33.xml"/><Relationship Id="rId35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8938" y="4413250"/>
            <a:ext cx="6303962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871" tIns="45130" rIns="91871" bIns="45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87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27562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6"/>
          <p:cNvSpPr txBox="1">
            <a:spLocks noChangeArrowheads="1"/>
          </p:cNvSpPr>
          <p:nvPr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smtClean="0">
                <a:latin typeface="Arial" charset="0"/>
              </a:rPr>
              <a:t>18-</a:t>
            </a:r>
            <a:fld id="{2ABCE010-1015-48B0-99E8-47DCE5B6A888}" type="slidenum">
              <a:rPr lang="en-US" sz="1200" b="1" smtClean="0">
                <a:latin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Weygandt_AP1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33825"/>
            <a:ext cx="419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04800" y="3967163"/>
            <a:ext cx="4419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>
                <a:latin typeface="Arial" charset="0"/>
              </a:rPr>
              <a:t>Prepared by</a:t>
            </a:r>
          </a:p>
          <a:p>
            <a:r>
              <a:rPr lang="en-US" sz="1700" b="1">
                <a:latin typeface="Arial" charset="0"/>
              </a:rPr>
              <a:t>Coby Harmon</a:t>
            </a:r>
          </a:p>
          <a:p>
            <a:r>
              <a:rPr lang="en-US" sz="1700" b="1">
                <a:latin typeface="Arial" charset="0"/>
              </a:rPr>
              <a:t>University of California, Santa Barbara</a:t>
            </a:r>
          </a:p>
          <a:p>
            <a:r>
              <a:rPr lang="en-US" sz="1700" b="1">
                <a:latin typeface="Arial" charset="0"/>
              </a:rPr>
              <a:t>Westmont College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  <p:sp>
        <p:nvSpPr>
          <p:cNvPr id="11267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0638" y="5133975"/>
            <a:ext cx="6561137" cy="962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7" name="Rectangle 16"/>
          <p:cNvSpPr/>
          <p:nvPr/>
        </p:nvSpPr>
        <p:spPr bwMode="auto">
          <a:xfrm>
            <a:off x="1295400" y="5106988"/>
            <a:ext cx="1524000" cy="455612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3200400" y="5106988"/>
            <a:ext cx="1371600" cy="455612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953000" y="5106988"/>
            <a:ext cx="1524000" cy="455612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48000" y="5638800"/>
            <a:ext cx="1600200" cy="455613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6858000" y="5334000"/>
            <a:ext cx="1295400" cy="455613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4550" y="685800"/>
            <a:ext cx="4041775" cy="20669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57200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Balance Sheet (partial)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11276" name="Left Brace 2"/>
          <p:cNvSpPr>
            <a:spLocks/>
          </p:cNvSpPr>
          <p:nvPr/>
        </p:nvSpPr>
        <p:spPr bwMode="auto">
          <a:xfrm>
            <a:off x="4419600" y="1524000"/>
            <a:ext cx="212725" cy="381000"/>
          </a:xfrm>
          <a:prstGeom prst="leftBrace">
            <a:avLst>
              <a:gd name="adj1" fmla="val 8325"/>
              <a:gd name="adj2" fmla="val 50000"/>
            </a:avLst>
          </a:prstGeom>
          <a:noFill/>
          <a:ln w="28575" cap="sq" algn="ctr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800000"/>
              </a:solidFill>
            </a:endParaRPr>
          </a:p>
        </p:txBody>
      </p:sp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143000"/>
            <a:ext cx="3902075" cy="3594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47675" y="457200"/>
            <a:ext cx="39147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 Balance Sheets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pic>
        <p:nvPicPr>
          <p:cNvPr id="12800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263" y="3810000"/>
            <a:ext cx="8243887" cy="984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82296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010400" y="170656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18-14</a:t>
            </a:r>
            <a:endParaRPr lang="en-US" sz="1200">
              <a:latin typeface="Arial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533400" y="1295400"/>
            <a:ext cx="59436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Acid-Test Ratio</a:t>
            </a:r>
          </a:p>
        </p:txBody>
      </p:sp>
      <p:sp>
        <p:nvSpPr>
          <p:cNvPr id="1213448" name="AutoShape 8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Liquidity Ratios</a:t>
            </a:r>
          </a:p>
        </p:txBody>
      </p:sp>
      <p:sp>
        <p:nvSpPr>
          <p:cNvPr id="12297" name="Rectangle 17"/>
          <p:cNvSpPr>
            <a:spLocks noChangeArrowheads="1"/>
          </p:cNvSpPr>
          <p:nvPr/>
        </p:nvSpPr>
        <p:spPr bwMode="auto">
          <a:xfrm>
            <a:off x="609600" y="5302250"/>
            <a:ext cx="7620000" cy="4127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Acid-test ratio measures immediate liquidity.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5010150"/>
            <a:ext cx="5743575" cy="1466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Rectangle 1"/>
          <p:cNvSpPr/>
          <p:nvPr/>
        </p:nvSpPr>
        <p:spPr bwMode="auto">
          <a:xfrm>
            <a:off x="2514600" y="4953000"/>
            <a:ext cx="1933575" cy="455613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1752600" y="5487988"/>
            <a:ext cx="1933575" cy="455612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5486400"/>
            <a:ext cx="1676400" cy="455613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2667000" y="6019800"/>
            <a:ext cx="1676400" cy="455613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5715000" y="5259388"/>
            <a:ext cx="1676400" cy="455612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685800"/>
            <a:ext cx="4041775" cy="20669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41325" y="457200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Balance Sheet (partial)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pic>
        <p:nvPicPr>
          <p:cNvPr id="13323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738" y="3633788"/>
            <a:ext cx="8253412" cy="1166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153400" y="6369050"/>
            <a:ext cx="9144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934200" y="170656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18-15</a:t>
            </a:r>
            <a:endParaRPr lang="en-US" sz="1200">
              <a:latin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533400" y="1339850"/>
            <a:ext cx="59436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Accounts Receivable Turnover</a:t>
            </a:r>
          </a:p>
        </p:txBody>
      </p:sp>
      <p:sp>
        <p:nvSpPr>
          <p:cNvPr id="1217543" name="AutoShape 7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Liquidity Ratios</a:t>
            </a:r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609600" y="5562600"/>
            <a:ext cx="8077200" cy="7699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Measures the number of times, on average, the company collects receivables during the period.</a:t>
            </a:r>
          </a:p>
        </p:txBody>
      </p:sp>
      <p:pic>
        <p:nvPicPr>
          <p:cNvPr id="14345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8229600" cy="3330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1371600"/>
            <a:ext cx="7467600" cy="12954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09600" y="2987675"/>
            <a:ext cx="8001000" cy="835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70000"/>
              </a:spcBef>
            </a:pPr>
            <a:r>
              <a:rPr lang="en-US" sz="2100" b="1">
                <a:latin typeface="Arial" charset="0"/>
              </a:rPr>
              <a:t>A variant</a:t>
            </a:r>
            <a:r>
              <a:rPr lang="en-US" sz="2100">
                <a:latin typeface="Arial" charset="0"/>
              </a:rPr>
              <a:t> of the accounts receivable turnover ratio is to convert it to an </a:t>
            </a:r>
            <a:r>
              <a:rPr lang="en-US" sz="2100" b="1">
                <a:latin typeface="Arial" charset="0"/>
              </a:rPr>
              <a:t>average collection period </a:t>
            </a:r>
            <a:r>
              <a:rPr lang="en-US" sz="2100">
                <a:latin typeface="Arial" charset="0"/>
              </a:rPr>
              <a:t>in terms of days.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09600" y="5073650"/>
            <a:ext cx="7848600" cy="415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>
                <a:latin typeface="Arial" charset="0"/>
              </a:rPr>
              <a:t>Accounts receivable are collected on average every 36 days.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685800" y="1530350"/>
            <a:ext cx="525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$2,097,000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85800" y="2139950"/>
            <a:ext cx="525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($180,000 + $230,000) / 2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5638800" y="1787525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=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  10.2 </a:t>
            </a:r>
            <a:r>
              <a:rPr lang="en-US">
                <a:latin typeface="Arial" charset="0"/>
              </a:rPr>
              <a:t>times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 </a:t>
            </a:r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1039813" y="2036763"/>
            <a:ext cx="4419600" cy="1587"/>
          </a:xfrm>
          <a:custGeom>
            <a:avLst/>
            <a:gdLst>
              <a:gd name="T0" fmla="*/ 0 w 2784"/>
              <a:gd name="T1" fmla="*/ 0 h 1"/>
              <a:gd name="T2" fmla="*/ 2147483647 w 2784"/>
              <a:gd name="T3" fmla="*/ 0 h 1"/>
              <a:gd name="T4" fmla="*/ 0 60000 65536"/>
              <a:gd name="T5" fmla="*/ 0 60000 65536"/>
              <a:gd name="T6" fmla="*/ 0 w 2784"/>
              <a:gd name="T7" fmla="*/ 0 h 1"/>
              <a:gd name="T8" fmla="*/ 2784 w 278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4" h="1">
                <a:moveTo>
                  <a:pt x="0" y="0"/>
                </a:moveTo>
                <a:lnTo>
                  <a:pt x="278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762000" y="4191000"/>
            <a:ext cx="74676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365 days / 10.2 times = every 35.78 days</a:t>
            </a:r>
          </a:p>
        </p:txBody>
      </p:sp>
      <p:sp>
        <p:nvSpPr>
          <p:cNvPr id="1103890" name="Text Box 18"/>
          <p:cNvSpPr txBox="1">
            <a:spLocks noChangeArrowheads="1"/>
          </p:cNvSpPr>
          <p:nvPr/>
        </p:nvSpPr>
        <p:spPr bwMode="auto">
          <a:xfrm>
            <a:off x="4495800" y="1276350"/>
            <a:ext cx="426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Accounts Receivable Turnover</a:t>
            </a:r>
          </a:p>
        </p:txBody>
      </p:sp>
      <p:sp>
        <p:nvSpPr>
          <p:cNvPr id="15372" name="Rectangle 19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3893" name="AutoShape 21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Liquidity Ratios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  <p:pic>
        <p:nvPicPr>
          <p:cNvPr id="1638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16389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75" y="5029200"/>
            <a:ext cx="4962525" cy="1338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692525"/>
            <a:ext cx="8235950" cy="1108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7" name="Rectangle 16"/>
          <p:cNvSpPr/>
          <p:nvPr/>
        </p:nvSpPr>
        <p:spPr bwMode="auto">
          <a:xfrm>
            <a:off x="2819400" y="4953000"/>
            <a:ext cx="180975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81200" y="5484813"/>
            <a:ext cx="327660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81200" y="5942013"/>
            <a:ext cx="327660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638800" y="5181600"/>
            <a:ext cx="163830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850" y="685800"/>
            <a:ext cx="4041775" cy="20669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41325" y="457200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Balance Sheet (partial)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153400" y="6369050"/>
            <a:ext cx="9144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010400" y="1676400"/>
            <a:ext cx="17526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18-16</a:t>
            </a:r>
            <a:endParaRPr lang="en-US" sz="1200">
              <a:latin typeface="Arial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533400" y="1295400"/>
            <a:ext cx="59436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Inventory Turnover</a:t>
            </a:r>
          </a:p>
        </p:txBody>
      </p:sp>
      <p:sp>
        <p:nvSpPr>
          <p:cNvPr id="1221639" name="AutoShape 7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Liquidity Ratios</a:t>
            </a:r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609600" y="5486400"/>
            <a:ext cx="8001000" cy="7699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Measures the number of times, on average, the inventory is sold during the period.</a:t>
            </a:r>
          </a:p>
        </p:txBody>
      </p:sp>
      <p:pic>
        <p:nvPicPr>
          <p:cNvPr id="17417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08188"/>
            <a:ext cx="8229600" cy="3325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685800" y="3063875"/>
            <a:ext cx="8001000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70000"/>
              </a:spcBef>
            </a:pPr>
            <a:r>
              <a:rPr lang="en-US" sz="2100" b="1">
                <a:latin typeface="Arial" charset="0"/>
              </a:rPr>
              <a:t>A variant</a:t>
            </a:r>
            <a:r>
              <a:rPr lang="en-US" sz="2100">
                <a:latin typeface="Arial" charset="0"/>
              </a:rPr>
              <a:t> of inventory turnover is the </a:t>
            </a:r>
            <a:r>
              <a:rPr lang="en-US" sz="2100" b="1">
                <a:latin typeface="Arial" charset="0"/>
              </a:rPr>
              <a:t>days in inventory</a:t>
            </a:r>
            <a:r>
              <a:rPr lang="en-US" sz="2100">
                <a:latin typeface="Arial" charset="0"/>
              </a:rPr>
              <a:t>.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85800" y="4692650"/>
            <a:ext cx="7848600" cy="415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>
                <a:latin typeface="Arial" charset="0"/>
              </a:rPr>
              <a:t>Inventory turnover ratios vary considerably among industries.</a:t>
            </a: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762000" y="3854450"/>
            <a:ext cx="71628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365 days / 2.3 times = every 159 days</a:t>
            </a:r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762000" y="1447800"/>
            <a:ext cx="7162800" cy="1295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15"/>
          <p:cNvSpPr txBox="1">
            <a:spLocks noChangeArrowheads="1"/>
          </p:cNvSpPr>
          <p:nvPr/>
        </p:nvSpPr>
        <p:spPr bwMode="auto">
          <a:xfrm>
            <a:off x="685800" y="1597025"/>
            <a:ext cx="525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$1,281,000</a:t>
            </a:r>
          </a:p>
        </p:txBody>
      </p: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685800" y="2206625"/>
            <a:ext cx="5257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($500,000 + $620,000) / 2  </a:t>
            </a: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5638800" y="1854200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=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  2.3 </a:t>
            </a:r>
            <a:r>
              <a:rPr lang="en-US">
                <a:latin typeface="Arial" charset="0"/>
              </a:rPr>
              <a:t>times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 </a:t>
            </a:r>
          </a:p>
        </p:txBody>
      </p:sp>
      <p:sp>
        <p:nvSpPr>
          <p:cNvPr id="18442" name="Freeform 18"/>
          <p:cNvSpPr>
            <a:spLocks/>
          </p:cNvSpPr>
          <p:nvPr/>
        </p:nvSpPr>
        <p:spPr bwMode="auto">
          <a:xfrm>
            <a:off x="1039813" y="2103438"/>
            <a:ext cx="4419600" cy="1587"/>
          </a:xfrm>
          <a:custGeom>
            <a:avLst/>
            <a:gdLst>
              <a:gd name="T0" fmla="*/ 0 w 2784"/>
              <a:gd name="T1" fmla="*/ 0 h 1"/>
              <a:gd name="T2" fmla="*/ 2147483647 w 2784"/>
              <a:gd name="T3" fmla="*/ 0 h 1"/>
              <a:gd name="T4" fmla="*/ 0 60000 65536"/>
              <a:gd name="T5" fmla="*/ 0 60000 65536"/>
              <a:gd name="T6" fmla="*/ 0 w 2784"/>
              <a:gd name="T7" fmla="*/ 0 h 1"/>
              <a:gd name="T8" fmla="*/ 2784 w 278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4" h="1">
                <a:moveTo>
                  <a:pt x="0" y="0"/>
                </a:moveTo>
                <a:lnTo>
                  <a:pt x="278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987" name="Text Box 19"/>
          <p:cNvSpPr txBox="1">
            <a:spLocks noChangeArrowheads="1"/>
          </p:cNvSpPr>
          <p:nvPr/>
        </p:nvSpPr>
        <p:spPr bwMode="auto">
          <a:xfrm>
            <a:off x="4724400" y="13716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Inventory Turnover</a:t>
            </a:r>
          </a:p>
        </p:txBody>
      </p:sp>
      <p:sp>
        <p:nvSpPr>
          <p:cNvPr id="18444" name="Rectangle 24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18445" name="Line 2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7994" name="AutoShape 26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Liquidity Ratios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110020" name="AutoShape 4"/>
          <p:cNvSpPr>
            <a:spLocks noChangeArrowheads="1"/>
          </p:cNvSpPr>
          <p:nvPr/>
        </p:nvSpPr>
        <p:spPr bwMode="auto">
          <a:xfrm>
            <a:off x="609600" y="1365250"/>
            <a:ext cx="3581400" cy="762000"/>
          </a:xfrm>
          <a:prstGeom prst="bevel">
            <a:avLst>
              <a:gd name="adj" fmla="val 12500"/>
            </a:avLst>
          </a:prstGeom>
          <a:solidFill>
            <a:srgbClr val="7B00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Profitability Ratios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33400" y="2365375"/>
            <a:ext cx="7924800" cy="357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60000"/>
              </a:spcBef>
            </a:pPr>
            <a:r>
              <a:rPr lang="en-US" sz="2200">
                <a:latin typeface="Arial" charset="0"/>
              </a:rPr>
              <a:t>Measure the income or operating success of a company for a given period of time. </a:t>
            </a:r>
          </a:p>
          <a:p>
            <a:pPr marL="692150" lvl="1" indent="-457200" algn="l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>
                <a:latin typeface="Arial" charset="0"/>
              </a:rPr>
              <a:t>Income, or the lack of it, affects the company’s ability to obtain debt and equity financing,  liquidity position, and the ability to grow.</a:t>
            </a:r>
          </a:p>
          <a:p>
            <a:pPr marL="692150" lvl="1" indent="-457200" algn="l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>
                <a:latin typeface="Arial" charset="0"/>
              </a:rPr>
              <a:t>Ratios include the </a:t>
            </a:r>
            <a:r>
              <a:rPr lang="en-US" sz="2000" b="1">
                <a:latin typeface="Arial" charset="0"/>
              </a:rPr>
              <a:t>profit margin</a:t>
            </a:r>
            <a:r>
              <a:rPr lang="en-US" sz="2000">
                <a:latin typeface="Arial" charset="0"/>
              </a:rPr>
              <a:t>, </a:t>
            </a:r>
            <a:r>
              <a:rPr lang="en-US" sz="2000" b="1">
                <a:latin typeface="Arial" charset="0"/>
              </a:rPr>
              <a:t>asset turnover</a:t>
            </a:r>
            <a:r>
              <a:rPr lang="en-US" sz="2000">
                <a:latin typeface="Arial" charset="0"/>
              </a:rPr>
              <a:t>, </a:t>
            </a:r>
            <a:r>
              <a:rPr lang="en-US" sz="2000" b="1">
                <a:latin typeface="Arial" charset="0"/>
              </a:rPr>
              <a:t>return on assets</a:t>
            </a:r>
            <a:r>
              <a:rPr lang="en-US" sz="2000">
                <a:latin typeface="Arial" charset="0"/>
              </a:rPr>
              <a:t>,</a:t>
            </a:r>
            <a:r>
              <a:rPr lang="en-US" sz="2000" b="1">
                <a:latin typeface="Arial" charset="0"/>
              </a:rPr>
              <a:t> return on common stockholders’ equity</a:t>
            </a:r>
            <a:r>
              <a:rPr lang="en-US" sz="2000">
                <a:latin typeface="Arial" charset="0"/>
              </a:rPr>
              <a:t>,</a:t>
            </a:r>
            <a:r>
              <a:rPr lang="en-US" sz="2000" b="1">
                <a:latin typeface="Arial" charset="0"/>
              </a:rPr>
              <a:t> earnings per share</a:t>
            </a:r>
            <a:r>
              <a:rPr lang="en-US" sz="2000">
                <a:latin typeface="Arial" charset="0"/>
              </a:rPr>
              <a:t>,</a:t>
            </a:r>
            <a:r>
              <a:rPr lang="en-US" sz="2000" b="1">
                <a:latin typeface="Arial" charset="0"/>
              </a:rPr>
              <a:t> price-earnings</a:t>
            </a:r>
            <a:r>
              <a:rPr lang="en-US" sz="2000">
                <a:latin typeface="Arial" charset="0"/>
              </a:rPr>
              <a:t>, and</a:t>
            </a:r>
            <a:r>
              <a:rPr lang="en-US" sz="2000" b="1">
                <a:latin typeface="Arial" charset="0"/>
              </a:rPr>
              <a:t> payout </a:t>
            </a:r>
            <a:r>
              <a:rPr lang="en-US" sz="2000">
                <a:latin typeface="Arial" charset="0"/>
              </a:rPr>
              <a:t>ratio.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3902075" cy="3594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96048" name="Rectangle 16"/>
          <p:cNvSpPr>
            <a:spLocks noChangeArrowheads="1"/>
          </p:cNvSpPr>
          <p:nvPr/>
        </p:nvSpPr>
        <p:spPr bwMode="auto">
          <a:xfrm>
            <a:off x="447675" y="457200"/>
            <a:ext cx="39147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 Balance Sheets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pic>
        <p:nvPicPr>
          <p:cNvPr id="20484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20486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5157788"/>
            <a:ext cx="3486150" cy="1014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Rectangle 2"/>
          <p:cNvSpPr/>
          <p:nvPr/>
        </p:nvSpPr>
        <p:spPr bwMode="auto">
          <a:xfrm>
            <a:off x="2819400" y="5105400"/>
            <a:ext cx="180975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819400" y="5638800"/>
            <a:ext cx="180975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105400" y="5410200"/>
            <a:ext cx="112395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622675"/>
            <a:ext cx="3902075" cy="1177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85800" y="2057400"/>
            <a:ext cx="8077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457200" indent="-457200" algn="l"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4B70"/>
                </a:solidFill>
                <a:latin typeface="Arial" charset="0"/>
              </a:rPr>
              <a:t>Learning Objectives</a:t>
            </a:r>
          </a:p>
          <a:p>
            <a:pPr marL="457200" indent="-457200" algn="l"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1800" b="1" i="1" dirty="0">
                <a:latin typeface="+mn-lt"/>
              </a:rPr>
              <a:t>After studying this chapter, you should be able to:</a:t>
            </a:r>
          </a:p>
          <a:p>
            <a:pPr marL="457200" indent="-457200" algn="l"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[1] </a:t>
            </a:r>
            <a:r>
              <a:rPr lang="en-US" sz="1800" dirty="0">
                <a:latin typeface="+mn-lt"/>
              </a:rPr>
              <a:t>	Discuss the need for comparative analysis.</a:t>
            </a:r>
          </a:p>
          <a:p>
            <a:pPr marL="457200" indent="-457200" algn="l"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[2] </a:t>
            </a:r>
            <a:r>
              <a:rPr lang="en-US" sz="1800" dirty="0">
                <a:latin typeface="+mn-lt"/>
              </a:rPr>
              <a:t>	Identify the tools of financial statement analysis.</a:t>
            </a:r>
          </a:p>
          <a:p>
            <a:pPr marL="457200" indent="-457200" algn="l"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[3] </a:t>
            </a:r>
            <a:r>
              <a:rPr lang="en-US" sz="1800" dirty="0">
                <a:latin typeface="+mn-lt"/>
              </a:rPr>
              <a:t>	Explain and apply horizontal analysis.</a:t>
            </a:r>
          </a:p>
          <a:p>
            <a:pPr marL="457200" indent="-457200" algn="l"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[4] </a:t>
            </a:r>
            <a:r>
              <a:rPr lang="en-US" sz="1800" dirty="0">
                <a:latin typeface="+mn-lt"/>
              </a:rPr>
              <a:t>	Describe and apply vertical analysis.</a:t>
            </a:r>
          </a:p>
          <a:p>
            <a:pPr marL="457200" indent="-457200" algn="l"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[5] </a:t>
            </a:r>
            <a:r>
              <a:rPr lang="en-US" sz="1800" dirty="0">
                <a:latin typeface="+mn-lt"/>
              </a:rPr>
              <a:t>	Identify and compute ratios used in analyzing a firm’s liquidity, profitability, and solvency.</a:t>
            </a:r>
          </a:p>
          <a:p>
            <a:pPr marL="457200" indent="-457200" algn="l"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[6] </a:t>
            </a:r>
            <a:r>
              <a:rPr lang="en-US" sz="1800" dirty="0">
                <a:latin typeface="+mn-lt"/>
              </a:rPr>
              <a:t>	Understand the concept of earning power, and how irregular items are presented.</a:t>
            </a:r>
          </a:p>
          <a:p>
            <a:pPr marL="457200" indent="-457200" algn="l"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[7] </a:t>
            </a:r>
            <a:r>
              <a:rPr lang="en-US" sz="1800" dirty="0">
                <a:latin typeface="+mn-lt"/>
              </a:rPr>
              <a:t>	Understand the concept of quality of earnings.</a:t>
            </a:r>
          </a:p>
        </p:txBody>
      </p:sp>
      <p:sp>
        <p:nvSpPr>
          <p:cNvPr id="3076" name="Rectangle 2051"/>
          <p:cNvSpPr txBox="1">
            <a:spLocks noChangeArrowheads="1"/>
          </p:cNvSpPr>
          <p:nvPr/>
        </p:nvSpPr>
        <p:spPr bwMode="auto">
          <a:xfrm>
            <a:off x="609600" y="381000"/>
            <a:ext cx="1600200" cy="1219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46038" rIns="0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8800" b="1">
                <a:solidFill>
                  <a:srgbClr val="CC0000"/>
                </a:solidFill>
                <a:latin typeface="Verdana" pitchFamily="34" charset="0"/>
              </a:rPr>
              <a:t>18</a:t>
            </a:r>
            <a:endParaRPr lang="en-US" sz="66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3077" name="Rectangle 2051"/>
          <p:cNvSpPr>
            <a:spLocks noChangeArrowheads="1"/>
          </p:cNvSpPr>
          <p:nvPr/>
        </p:nvSpPr>
        <p:spPr bwMode="auto">
          <a:xfrm>
            <a:off x="2590800" y="533400"/>
            <a:ext cx="5638800" cy="12017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46038" bIns="46038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solidFill>
                  <a:srgbClr val="006699"/>
                </a:solidFill>
                <a:latin typeface="Verdana" pitchFamily="34" charset="0"/>
              </a:rPr>
              <a:t>Financial Statement Analysis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2362200" y="533400"/>
            <a:ext cx="0" cy="1143000"/>
          </a:xfrm>
          <a:prstGeom prst="line">
            <a:avLst/>
          </a:prstGeom>
          <a:noFill/>
          <a:ln w="28575" cap="sq">
            <a:solidFill>
              <a:srgbClr val="004B7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7010400" y="173831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18-17</a:t>
            </a:r>
            <a:endParaRPr lang="en-US" sz="1200">
              <a:latin typeface="Arial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533400" y="1295400"/>
            <a:ext cx="59436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Profit Margin</a:t>
            </a: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609600" y="5299075"/>
            <a:ext cx="7620000" cy="7699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Measures the percentage of each dollar of sales that results in net income.</a:t>
            </a:r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223699" name="AutoShape 19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7B00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Profitability Ratios</a:t>
            </a:r>
          </a:p>
        </p:txBody>
      </p:sp>
      <p:pic>
        <p:nvPicPr>
          <p:cNvPr id="21513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043113"/>
            <a:ext cx="8183562" cy="2986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105400"/>
            <a:ext cx="5078413" cy="1211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31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902075" cy="3594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96048" name="Rectangle 16"/>
          <p:cNvSpPr>
            <a:spLocks noChangeArrowheads="1"/>
          </p:cNvSpPr>
          <p:nvPr/>
        </p:nvSpPr>
        <p:spPr bwMode="auto">
          <a:xfrm>
            <a:off x="447675" y="457200"/>
            <a:ext cx="39147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 Balance Sheets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22533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  <p:pic>
        <p:nvPicPr>
          <p:cNvPr id="22534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22536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692525"/>
            <a:ext cx="8229600" cy="1108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Rectangle 18"/>
          <p:cNvSpPr/>
          <p:nvPr/>
        </p:nvSpPr>
        <p:spPr bwMode="auto">
          <a:xfrm>
            <a:off x="2914650" y="4953000"/>
            <a:ext cx="180975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057400" y="5486400"/>
            <a:ext cx="342900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057400" y="5942013"/>
            <a:ext cx="342900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867400" y="5233988"/>
            <a:ext cx="171450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7010400" y="173831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18-18</a:t>
            </a:r>
            <a:endParaRPr lang="en-US" sz="1200">
              <a:latin typeface="Arial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533400" y="1295400"/>
            <a:ext cx="59436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Asset Turnover</a:t>
            </a: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609600" y="5562600"/>
            <a:ext cx="8077200" cy="7699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Measures how efficiently a company uses its assets to generate sales.</a:t>
            </a:r>
          </a:p>
        </p:txBody>
      </p: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225744" name="AutoShape 16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7B00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Profitability Ratios</a:t>
            </a:r>
          </a:p>
        </p:txBody>
      </p:sp>
      <p:pic>
        <p:nvPicPr>
          <p:cNvPr id="2356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057400"/>
            <a:ext cx="8183562" cy="3287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914900"/>
            <a:ext cx="6203950" cy="163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79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902075" cy="3594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96048" name="Rectangle 16"/>
          <p:cNvSpPr>
            <a:spLocks noChangeArrowheads="1"/>
          </p:cNvSpPr>
          <p:nvPr/>
        </p:nvSpPr>
        <p:spPr bwMode="auto">
          <a:xfrm>
            <a:off x="447675" y="457200"/>
            <a:ext cx="39147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 Balance Sheets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24581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  <p:pic>
        <p:nvPicPr>
          <p:cNvPr id="24582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24584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914650" y="4876800"/>
            <a:ext cx="180975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76400" y="5486400"/>
            <a:ext cx="441960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676400" y="6018213"/>
            <a:ext cx="457200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67500" y="5181600"/>
            <a:ext cx="171450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986213"/>
            <a:ext cx="3905250" cy="814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2560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33400" y="1295400"/>
            <a:ext cx="59436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Return on Asset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609600" y="5562600"/>
            <a:ext cx="8077200" cy="4318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An overall measure of profitability.</a:t>
            </a: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227790" name="AutoShape 14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7B00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Profitability Ratios</a:t>
            </a:r>
          </a:p>
        </p:txBody>
      </p:sp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7010400" y="173831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18-19</a:t>
            </a:r>
            <a:endParaRPr lang="en-US" sz="1200">
              <a:latin typeface="Arial" charset="0"/>
            </a:endParaRPr>
          </a:p>
        </p:txBody>
      </p:sp>
      <p:pic>
        <p:nvPicPr>
          <p:cNvPr id="25609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2057400"/>
            <a:ext cx="8185150" cy="3298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9350"/>
            <a:ext cx="5810250" cy="1593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27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902075" cy="3594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96048" name="Rectangle 16"/>
          <p:cNvSpPr>
            <a:spLocks noChangeArrowheads="1"/>
          </p:cNvSpPr>
          <p:nvPr/>
        </p:nvSpPr>
        <p:spPr bwMode="auto">
          <a:xfrm>
            <a:off x="447675" y="457200"/>
            <a:ext cx="39147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 Balance Sheets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26629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  <p:pic>
        <p:nvPicPr>
          <p:cNvPr id="26630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26632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914650" y="4953000"/>
            <a:ext cx="180975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76400" y="5486400"/>
            <a:ext cx="441960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676400" y="6018213"/>
            <a:ext cx="457200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362700" y="5181600"/>
            <a:ext cx="171450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209800"/>
            <a:ext cx="8242300" cy="101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33400" y="1295400"/>
            <a:ext cx="73914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Return on Common Stockholders’ Equity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609600" y="5562600"/>
            <a:ext cx="8077200" cy="7699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Shows how many dollars of net income the company earned for each dollar invested by the owners.</a:t>
            </a:r>
          </a:p>
        </p:txBody>
      </p:sp>
      <p:sp>
        <p:nvSpPr>
          <p:cNvPr id="1229837" name="AutoShape 13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7B00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Profitability Ratios</a:t>
            </a:r>
          </a:p>
        </p:txBody>
      </p:sp>
      <p:sp>
        <p:nvSpPr>
          <p:cNvPr id="27655" name="Text Box 15"/>
          <p:cNvSpPr txBox="1">
            <a:spLocks noChangeArrowheads="1"/>
          </p:cNvSpPr>
          <p:nvPr/>
        </p:nvSpPr>
        <p:spPr bwMode="auto">
          <a:xfrm>
            <a:off x="8153400" y="6369050"/>
            <a:ext cx="9144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7010400" y="173831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18-20</a:t>
            </a:r>
            <a:endParaRPr lang="en-US" sz="1200">
              <a:latin typeface="Arial" charset="0"/>
            </a:endParaRPr>
          </a:p>
        </p:txBody>
      </p:sp>
      <p:pic>
        <p:nvPicPr>
          <p:cNvPr id="27657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2057400"/>
            <a:ext cx="8162925" cy="3287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675" y="4949825"/>
            <a:ext cx="5394325" cy="1679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75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902075" cy="3594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96048" name="Rectangle 16"/>
          <p:cNvSpPr>
            <a:spLocks noChangeArrowheads="1"/>
          </p:cNvSpPr>
          <p:nvPr/>
        </p:nvSpPr>
        <p:spPr bwMode="auto">
          <a:xfrm>
            <a:off x="447675" y="457200"/>
            <a:ext cx="39147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 Balance Sheets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28677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  <p:pic>
        <p:nvPicPr>
          <p:cNvPr id="28678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28680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914650" y="4953000"/>
            <a:ext cx="180975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676400" y="6094413"/>
            <a:ext cx="457200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096000" y="5181600"/>
            <a:ext cx="1714500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209800"/>
            <a:ext cx="8242300" cy="1050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33400" y="1295400"/>
            <a:ext cx="73914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Earnings Per Share (EPS)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609600" y="5029200"/>
            <a:ext cx="8077200" cy="41592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A measure of the net income earned on each share of common stock.</a:t>
            </a:r>
          </a:p>
        </p:txBody>
      </p:sp>
      <p:sp>
        <p:nvSpPr>
          <p:cNvPr id="1231884" name="AutoShape 12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7B00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Profitability Ratios</a:t>
            </a:r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9144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7010400" y="173831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18-22</a:t>
            </a:r>
            <a:endParaRPr lang="en-US" sz="1200">
              <a:latin typeface="Arial" charset="0"/>
            </a:endParaRPr>
          </a:p>
        </p:txBody>
      </p:sp>
      <p:pic>
        <p:nvPicPr>
          <p:cNvPr id="2970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2057400"/>
            <a:ext cx="8181975" cy="2693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029200"/>
            <a:ext cx="4457700" cy="1390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23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902075" cy="3594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96048" name="Rectangle 16"/>
          <p:cNvSpPr>
            <a:spLocks noChangeArrowheads="1"/>
          </p:cNvSpPr>
          <p:nvPr/>
        </p:nvSpPr>
        <p:spPr bwMode="auto">
          <a:xfrm>
            <a:off x="447675" y="457200"/>
            <a:ext cx="39147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 Balance Sheets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30725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  <p:pic>
        <p:nvPicPr>
          <p:cNvPr id="30726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30728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057400" y="5789613"/>
            <a:ext cx="167640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359275" y="5410200"/>
            <a:ext cx="2422525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" y="3548063"/>
            <a:ext cx="8232775" cy="12525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8534400" cy="2719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099" name="Rectangle 2051"/>
          <p:cNvSpPr>
            <a:spLocks noChangeArrowheads="1"/>
          </p:cNvSpPr>
          <p:nvPr/>
        </p:nvSpPr>
        <p:spPr bwMode="auto">
          <a:xfrm>
            <a:off x="533400" y="609600"/>
            <a:ext cx="6934200" cy="708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46038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4000" b="1">
                <a:solidFill>
                  <a:srgbClr val="006699"/>
                </a:solidFill>
                <a:latin typeface="Verdana" pitchFamily="34" charset="0"/>
              </a:rPr>
              <a:t>Preview of Chapter 18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282825" y="5410200"/>
            <a:ext cx="4498975" cy="96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86493" tIns="43247" rIns="86493" bIns="43247">
            <a:spAutoFit/>
          </a:bodyPr>
          <a:lstStyle/>
          <a:p>
            <a:pPr defTabSz="865188"/>
            <a:r>
              <a:rPr lang="en-US" altLang="en-US" sz="1900" b="1">
                <a:latin typeface="Trebuchet MS" pitchFamily="34" charset="0"/>
              </a:rPr>
              <a:t>Accounting Principles</a:t>
            </a:r>
          </a:p>
          <a:p>
            <a:pPr defTabSz="865188"/>
            <a:r>
              <a:rPr lang="en-US" altLang="en-US" sz="1900" b="1">
                <a:latin typeface="Trebuchet MS" pitchFamily="34" charset="0"/>
              </a:rPr>
              <a:t>Eleventh Edition</a:t>
            </a:r>
          </a:p>
          <a:p>
            <a:pPr defTabSz="865188"/>
            <a:r>
              <a:rPr lang="en-US" altLang="en-US" sz="1900" b="1">
                <a:latin typeface="Trebuchet MS" pitchFamily="34" charset="0"/>
              </a:rPr>
              <a:t>Weygandt   Kimmel   Kieso</a:t>
            </a:r>
            <a:r>
              <a:rPr lang="en-US" sz="1700" b="1"/>
              <a:t> </a:t>
            </a:r>
          </a:p>
        </p:txBody>
      </p:sp>
      <p:sp>
        <p:nvSpPr>
          <p:cNvPr id="4101" name="Oval 9"/>
          <p:cNvSpPr>
            <a:spLocks noChangeArrowheads="1"/>
          </p:cNvSpPr>
          <p:nvPr/>
        </p:nvSpPr>
        <p:spPr bwMode="auto">
          <a:xfrm>
            <a:off x="4222750" y="6162675"/>
            <a:ext cx="73025" cy="71438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Oval 10"/>
          <p:cNvSpPr>
            <a:spLocks noChangeArrowheads="1"/>
          </p:cNvSpPr>
          <p:nvPr/>
        </p:nvSpPr>
        <p:spPr bwMode="auto">
          <a:xfrm>
            <a:off x="5260975" y="6162675"/>
            <a:ext cx="73025" cy="71438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31747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533400" y="1295400"/>
            <a:ext cx="73914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Price-Earnings Ratio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609600" y="5334000"/>
            <a:ext cx="8077200" cy="4318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Measures the net income earned on each share of common stock.</a:t>
            </a:r>
          </a:p>
        </p:txBody>
      </p:sp>
      <p:sp>
        <p:nvSpPr>
          <p:cNvPr id="1233932" name="AutoShape 12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7B00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Profitability Ratios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9144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7010400" y="173831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18-23</a:t>
            </a:r>
            <a:endParaRPr lang="en-US" sz="1200">
              <a:latin typeface="Arial" charset="0"/>
            </a:endParaRPr>
          </a:p>
        </p:txBody>
      </p:sp>
      <p:pic>
        <p:nvPicPr>
          <p:cNvPr id="3175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8153400" cy="2976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029200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</p:pic>
      <p:pic>
        <p:nvPicPr>
          <p:cNvPr id="32771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902075" cy="3594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96048" name="Rectangle 16"/>
          <p:cNvSpPr>
            <a:spLocks noChangeArrowheads="1"/>
          </p:cNvSpPr>
          <p:nvPr/>
        </p:nvSpPr>
        <p:spPr bwMode="auto">
          <a:xfrm>
            <a:off x="447675" y="457200"/>
            <a:ext cx="39147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 Balance Sheets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  <p:pic>
        <p:nvPicPr>
          <p:cNvPr id="32774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32776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286000" y="5789613"/>
            <a:ext cx="207645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76800" y="5408613"/>
            <a:ext cx="171450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716338"/>
            <a:ext cx="3905250" cy="1084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533400" y="1295400"/>
            <a:ext cx="73914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Payout Ratio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09600" y="5334000"/>
            <a:ext cx="8077200" cy="7699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Measures the percentage of earnings distributed in the form of cash dividends.</a:t>
            </a:r>
          </a:p>
        </p:txBody>
      </p:sp>
      <p:sp>
        <p:nvSpPr>
          <p:cNvPr id="1235978" name="AutoShape 10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7B00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Profitability Ratios</a:t>
            </a: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8153400" y="6369050"/>
            <a:ext cx="9144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33800" name="Rectangle 4"/>
          <p:cNvSpPr>
            <a:spLocks noChangeArrowheads="1"/>
          </p:cNvSpPr>
          <p:nvPr/>
        </p:nvSpPr>
        <p:spPr bwMode="auto">
          <a:xfrm>
            <a:off x="7010400" y="173831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18-24</a:t>
            </a:r>
            <a:endParaRPr lang="en-US" sz="1200">
              <a:latin typeface="Arial" charset="0"/>
            </a:endParaRPr>
          </a:p>
        </p:txBody>
      </p:sp>
      <p:pic>
        <p:nvPicPr>
          <p:cNvPr id="3380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73275"/>
            <a:ext cx="8153400" cy="2955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126404" name="AutoShape 4"/>
          <p:cNvSpPr>
            <a:spLocks noChangeArrowheads="1"/>
          </p:cNvSpPr>
          <p:nvPr/>
        </p:nvSpPr>
        <p:spPr bwMode="auto">
          <a:xfrm>
            <a:off x="609600" y="1371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CF0E3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Solvency Ratios</a:t>
            </a:r>
          </a:p>
        </p:txBody>
      </p:sp>
      <p:sp>
        <p:nvSpPr>
          <p:cNvPr id="1126405" name="Rectangle 5"/>
          <p:cNvSpPr>
            <a:spLocks noChangeArrowheads="1"/>
          </p:cNvSpPr>
          <p:nvPr/>
        </p:nvSpPr>
        <p:spPr bwMode="auto">
          <a:xfrm>
            <a:off x="533400" y="2373313"/>
            <a:ext cx="77724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60000"/>
              </a:spcBef>
              <a:defRPr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Solvency ratios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measure the ability of a company to survive over a long period of time.</a:t>
            </a:r>
          </a:p>
          <a:p>
            <a:pPr marL="685800" lvl="1" indent="-457200" algn="l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Debt to Assets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and </a:t>
            </a:r>
          </a:p>
          <a:p>
            <a:pPr marL="685800" lvl="1" indent="-457200" algn="l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Times Interest Earned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31775" lvl="1" indent="-3175" algn="l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SzPct val="8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are two ratios that provide information about debt-paying ability.</a:t>
            </a: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029200"/>
            <a:ext cx="4533900" cy="1352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5843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902075" cy="3594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96048" name="Rectangle 16"/>
          <p:cNvSpPr>
            <a:spLocks noChangeArrowheads="1"/>
          </p:cNvSpPr>
          <p:nvPr/>
        </p:nvSpPr>
        <p:spPr bwMode="auto">
          <a:xfrm>
            <a:off x="447675" y="457200"/>
            <a:ext cx="39147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 Balance Sheets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35845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  <p:pic>
        <p:nvPicPr>
          <p:cNvPr id="35846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35848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209800" y="5789613"/>
            <a:ext cx="2435225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76800" y="5408613"/>
            <a:ext cx="171450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5025" y="3635375"/>
            <a:ext cx="4054475" cy="1165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4" name="Rectangle 13"/>
          <p:cNvSpPr/>
          <p:nvPr/>
        </p:nvSpPr>
        <p:spPr bwMode="auto">
          <a:xfrm>
            <a:off x="2209800" y="5105400"/>
            <a:ext cx="2435225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33400" y="1295400"/>
            <a:ext cx="73914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Debt to Total Assets Ratio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609600" y="5283200"/>
            <a:ext cx="8077200" cy="4318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Measures the percentage of the total assets that creditors provide.</a:t>
            </a:r>
          </a:p>
        </p:txBody>
      </p:sp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8153400" y="6369050"/>
            <a:ext cx="9144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238029" name="AutoShape 13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CF0E3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Solvency Ratios</a:t>
            </a:r>
          </a:p>
        </p:txBody>
      </p:sp>
      <p:sp>
        <p:nvSpPr>
          <p:cNvPr id="36872" name="Rectangle 4"/>
          <p:cNvSpPr>
            <a:spLocks noChangeArrowheads="1"/>
          </p:cNvSpPr>
          <p:nvPr/>
        </p:nvSpPr>
        <p:spPr bwMode="auto">
          <a:xfrm>
            <a:off x="7010400" y="173831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18-25</a:t>
            </a:r>
            <a:endParaRPr lang="en-US" sz="1200">
              <a:latin typeface="Arial" charset="0"/>
            </a:endParaRPr>
          </a:p>
        </p:txBody>
      </p:sp>
      <p:pic>
        <p:nvPicPr>
          <p:cNvPr id="3687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2057400"/>
            <a:ext cx="8162925" cy="296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5029200"/>
            <a:ext cx="4657725" cy="1381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7891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902075" cy="3594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96048" name="Rectangle 16"/>
          <p:cNvSpPr>
            <a:spLocks noChangeArrowheads="1"/>
          </p:cNvSpPr>
          <p:nvPr/>
        </p:nvSpPr>
        <p:spPr bwMode="auto">
          <a:xfrm>
            <a:off x="447675" y="457200"/>
            <a:ext cx="39147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 Balance Sheets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37893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  <p:pic>
        <p:nvPicPr>
          <p:cNvPr id="37894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37896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209800" y="5789613"/>
            <a:ext cx="2435225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76800" y="5408613"/>
            <a:ext cx="1981200" cy="458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09800" y="5105400"/>
            <a:ext cx="2435225" cy="458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675" y="1676400"/>
            <a:ext cx="8251825" cy="8604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533400" y="1295400"/>
            <a:ext cx="73914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Times Interest Earned</a:t>
            </a: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609600" y="5257800"/>
            <a:ext cx="8077200" cy="7699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Provides an indication of the company’s ability to meet interest payments as they come due.</a:t>
            </a: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8153400" y="6369050"/>
            <a:ext cx="9144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240076" name="AutoShape 12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CF0E3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Solvency Ratios</a:t>
            </a:r>
          </a:p>
        </p:txBody>
      </p:sp>
      <p:sp>
        <p:nvSpPr>
          <p:cNvPr id="38920" name="Rectangle 4"/>
          <p:cNvSpPr>
            <a:spLocks noChangeArrowheads="1"/>
          </p:cNvSpPr>
          <p:nvPr/>
        </p:nvSpPr>
        <p:spPr bwMode="auto">
          <a:xfrm>
            <a:off x="7010400" y="173831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18-25</a:t>
            </a:r>
            <a:endParaRPr lang="en-US" sz="1200">
              <a:latin typeface="Arial" charset="0"/>
            </a:endParaRPr>
          </a:p>
        </p:txBody>
      </p:sp>
      <p:pic>
        <p:nvPicPr>
          <p:cNvPr id="3892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8153400" cy="2976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7086600" y="1752600"/>
            <a:ext cx="17526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18-27</a:t>
            </a:r>
            <a:endParaRPr lang="en-US" sz="1200">
              <a:latin typeface="Arial" charset="0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8153400" y="6369050"/>
            <a:ext cx="9144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533400" y="12954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l">
              <a:buSzPct val="80000"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Summary of Ratios</a:t>
            </a:r>
          </a:p>
        </p:txBody>
      </p:sp>
      <p:pic>
        <p:nvPicPr>
          <p:cNvPr id="3994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89150"/>
            <a:ext cx="8305800" cy="3595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086600" y="109696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18-27</a:t>
            </a:r>
            <a:endParaRPr lang="en-US" sz="1200">
              <a:latin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Summary of Ratios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153400" y="6369050"/>
            <a:ext cx="9144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1417638"/>
            <a:ext cx="8296275" cy="4914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075204" name="Rectangle 4"/>
          <p:cNvSpPr>
            <a:spLocks noChangeArrowheads="1"/>
          </p:cNvSpPr>
          <p:nvPr/>
        </p:nvSpPr>
        <p:spPr bwMode="auto">
          <a:xfrm>
            <a:off x="533400" y="1295400"/>
            <a:ext cx="792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70000"/>
              </a:spcBef>
              <a:defRPr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Ratio analysis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expresses the relationship among selected items of financial statement data.</a:t>
            </a:r>
          </a:p>
        </p:txBody>
      </p:sp>
      <p:sp>
        <p:nvSpPr>
          <p:cNvPr id="1075205" name="AutoShape 5"/>
          <p:cNvSpPr>
            <a:spLocks noChangeArrowheads="1"/>
          </p:cNvSpPr>
          <p:nvPr/>
        </p:nvSpPr>
        <p:spPr bwMode="auto">
          <a:xfrm>
            <a:off x="762000" y="3048000"/>
            <a:ext cx="2362200" cy="76200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Liquidity</a:t>
            </a:r>
          </a:p>
        </p:txBody>
      </p:sp>
      <p:sp>
        <p:nvSpPr>
          <p:cNvPr id="1075206" name="AutoShape 6"/>
          <p:cNvSpPr>
            <a:spLocks noChangeArrowheads="1"/>
          </p:cNvSpPr>
          <p:nvPr/>
        </p:nvSpPr>
        <p:spPr bwMode="auto">
          <a:xfrm>
            <a:off x="3429000" y="3048000"/>
            <a:ext cx="2362200" cy="762000"/>
          </a:xfrm>
          <a:prstGeom prst="bevel">
            <a:avLst>
              <a:gd name="adj" fmla="val 12500"/>
            </a:avLst>
          </a:prstGeom>
          <a:solidFill>
            <a:srgbClr val="7B00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Profitability</a:t>
            </a:r>
          </a:p>
        </p:txBody>
      </p:sp>
      <p:sp>
        <p:nvSpPr>
          <p:cNvPr id="1075207" name="AutoShape 7"/>
          <p:cNvSpPr>
            <a:spLocks noChangeArrowheads="1"/>
          </p:cNvSpPr>
          <p:nvPr/>
        </p:nvSpPr>
        <p:spPr bwMode="auto">
          <a:xfrm>
            <a:off x="6096000" y="3048000"/>
            <a:ext cx="2362200" cy="762000"/>
          </a:xfrm>
          <a:prstGeom prst="bevel">
            <a:avLst>
              <a:gd name="adj" fmla="val 12500"/>
            </a:avLst>
          </a:prstGeom>
          <a:solidFill>
            <a:srgbClr val="CF0E3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Solvency</a:t>
            </a:r>
          </a:p>
        </p:txBody>
      </p:sp>
      <p:sp>
        <p:nvSpPr>
          <p:cNvPr id="1075208" name="Rectangle 8"/>
          <p:cNvSpPr>
            <a:spLocks noChangeArrowheads="1"/>
          </p:cNvSpPr>
          <p:nvPr/>
        </p:nvSpPr>
        <p:spPr bwMode="auto">
          <a:xfrm>
            <a:off x="762000" y="3946525"/>
            <a:ext cx="2362200" cy="2225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Measures short-term ability of the company to pay its maturing obligations and to meet unexpected needs for cash.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2279650" y="2355850"/>
            <a:ext cx="45847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Financial Ratio Classifications</a:t>
            </a:r>
          </a:p>
        </p:txBody>
      </p:sp>
      <p:sp>
        <p:nvSpPr>
          <p:cNvPr id="1075210" name="Rectangle 10"/>
          <p:cNvSpPr>
            <a:spLocks noChangeArrowheads="1"/>
          </p:cNvSpPr>
          <p:nvPr/>
        </p:nvSpPr>
        <p:spPr bwMode="auto">
          <a:xfrm>
            <a:off x="3429000" y="3962400"/>
            <a:ext cx="2362200" cy="1920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Measures the income or operating success of a company for a given period of time.</a:t>
            </a:r>
          </a:p>
        </p:txBody>
      </p:sp>
      <p:sp>
        <p:nvSpPr>
          <p:cNvPr id="1075211" name="Rectangle 11"/>
          <p:cNvSpPr>
            <a:spLocks noChangeArrowheads="1"/>
          </p:cNvSpPr>
          <p:nvPr/>
        </p:nvSpPr>
        <p:spPr bwMode="auto">
          <a:xfrm>
            <a:off x="6096000" y="3962400"/>
            <a:ext cx="2362200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Measures the ability of the company to survive over a long period of time.</a:t>
            </a: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7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7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/>
      <p:bldP spid="1075210" grpId="0"/>
      <p:bldP spid="10752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077265" name="Rectangle 17"/>
          <p:cNvSpPr>
            <a:spLocks noChangeArrowheads="1"/>
          </p:cNvSpPr>
          <p:nvPr/>
        </p:nvSpPr>
        <p:spPr bwMode="auto">
          <a:xfrm>
            <a:off x="533400" y="1905000"/>
            <a:ext cx="7924800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7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The discussion of ratios will include the following types of comparisons.</a:t>
            </a:r>
          </a:p>
          <a:p>
            <a:pPr marL="682625" lvl="1" indent="-450850" algn="l">
              <a:lnSpc>
                <a:spcPct val="115000"/>
              </a:lnSpc>
              <a:spcBef>
                <a:spcPct val="70000"/>
              </a:spcBef>
              <a:buFont typeface="+mj-lt"/>
              <a:buAutoNum type="arabicPeriod"/>
              <a:defRPr/>
            </a:pPr>
            <a:r>
              <a:rPr lang="en-US" sz="2000" b="1" dirty="0">
                <a:latin typeface="+mn-lt"/>
              </a:rPr>
              <a:t>Intracompany comparisons </a:t>
            </a:r>
            <a:r>
              <a:rPr lang="en-US" sz="2000" dirty="0">
                <a:latin typeface="+mn-lt"/>
              </a:rPr>
              <a:t>for two years for Quality Department Store.</a:t>
            </a:r>
          </a:p>
          <a:p>
            <a:pPr marL="682625" lvl="1" indent="-450850" algn="l">
              <a:lnSpc>
                <a:spcPct val="115000"/>
              </a:lnSpc>
              <a:spcBef>
                <a:spcPct val="70000"/>
              </a:spcBef>
              <a:buFont typeface="+mj-lt"/>
              <a:buAutoNum type="arabicPeriod"/>
              <a:defRPr/>
            </a:pPr>
            <a:r>
              <a:rPr lang="en-US" sz="2000" b="1" dirty="0">
                <a:latin typeface="+mn-lt"/>
              </a:rPr>
              <a:t>Industry average comparisons </a:t>
            </a:r>
            <a:r>
              <a:rPr lang="en-US" sz="2000" dirty="0">
                <a:latin typeface="+mn-lt"/>
              </a:rPr>
              <a:t>based on median ratios for department stores.</a:t>
            </a:r>
          </a:p>
          <a:p>
            <a:pPr marL="682625" lvl="1" indent="-450850" algn="l">
              <a:lnSpc>
                <a:spcPct val="115000"/>
              </a:lnSpc>
              <a:spcBef>
                <a:spcPct val="70000"/>
              </a:spcBef>
              <a:buFont typeface="+mj-lt"/>
              <a:buAutoNum type="arabicPeriod"/>
              <a:defRPr/>
            </a:pPr>
            <a:r>
              <a:rPr lang="en-US" sz="2000" b="1" dirty="0">
                <a:latin typeface="+mn-lt"/>
              </a:rPr>
              <a:t>Intercompany comparisons </a:t>
            </a:r>
            <a:r>
              <a:rPr lang="en-US" sz="2000" dirty="0">
                <a:latin typeface="+mn-lt"/>
              </a:rPr>
              <a:t>based on Macy’s, Inc. as Quality Department Store’s principal competitor.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533400" y="1295400"/>
            <a:ext cx="79248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70000"/>
              </a:spcBef>
            </a:pPr>
            <a:r>
              <a:rPr lang="en-US" sz="2300" b="1">
                <a:latin typeface="Arial" charset="0"/>
              </a:rPr>
              <a:t>A single ratio</a:t>
            </a:r>
            <a:r>
              <a:rPr lang="en-US" sz="2300">
                <a:latin typeface="Arial" charset="0"/>
              </a:rPr>
              <a:t> by itself is </a:t>
            </a:r>
            <a:r>
              <a:rPr lang="en-US" sz="2300" b="1">
                <a:latin typeface="Arial" charset="0"/>
              </a:rPr>
              <a:t>not very meaningful</a:t>
            </a:r>
            <a:r>
              <a:rPr lang="en-US" sz="2300">
                <a:latin typeface="Arial" charset="0"/>
              </a:rPr>
              <a:t>.  </a:t>
            </a:r>
          </a:p>
        </p:txBody>
      </p:sp>
      <p:sp>
        <p:nvSpPr>
          <p:cNvPr id="6149" name="Rectangle 19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6150" name="Line 2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6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095689" name="AutoShape 1033"/>
          <p:cNvSpPr>
            <a:spLocks noChangeArrowheads="1"/>
          </p:cNvSpPr>
          <p:nvPr/>
        </p:nvSpPr>
        <p:spPr bwMode="auto">
          <a:xfrm>
            <a:off x="609600" y="1371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Liquidity Ratios</a:t>
            </a:r>
          </a:p>
        </p:txBody>
      </p:sp>
      <p:sp>
        <p:nvSpPr>
          <p:cNvPr id="1095690" name="Rectangle 1034"/>
          <p:cNvSpPr>
            <a:spLocks noChangeArrowheads="1"/>
          </p:cNvSpPr>
          <p:nvPr/>
        </p:nvSpPr>
        <p:spPr bwMode="auto">
          <a:xfrm>
            <a:off x="533400" y="2362200"/>
            <a:ext cx="79248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7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Measure the short-term ability of the company to pay its maturing obligations and to meet unexpected needs for cash. </a:t>
            </a:r>
          </a:p>
          <a:p>
            <a:pPr marL="692150" lvl="1" indent="-457200" algn="l">
              <a:lnSpc>
                <a:spcPct val="125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Short-term creditors such as bankers and suppliers are particularly interested in assessing liquidity. </a:t>
            </a:r>
          </a:p>
          <a:p>
            <a:pPr marL="692150" lvl="1" indent="-457200" algn="l">
              <a:lnSpc>
                <a:spcPct val="125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Ratios include the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current ratio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the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acid-test ratio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accounts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receivable turnover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and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inventory turnover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7173" name="Rectangle 1035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7174" name="Line 103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3902075" cy="3594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96048" name="Rectangle 16"/>
          <p:cNvSpPr>
            <a:spLocks noChangeArrowheads="1"/>
          </p:cNvSpPr>
          <p:nvPr/>
        </p:nvSpPr>
        <p:spPr bwMode="auto">
          <a:xfrm>
            <a:off x="447675" y="457200"/>
            <a:ext cx="39147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 Balance Sheets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sp>
        <p:nvSpPr>
          <p:cNvPr id="8196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  <p:pic>
        <p:nvPicPr>
          <p:cNvPr id="8197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152525"/>
            <a:ext cx="404495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5025" y="466725"/>
            <a:ext cx="4054475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QUALITY DEPARTMENT STORE INC.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+mn-lt"/>
              </a:rPr>
              <a:t>For the Years Ended December 31</a:t>
            </a:r>
          </a:p>
        </p:txBody>
      </p:sp>
      <p:pic>
        <p:nvPicPr>
          <p:cNvPr id="8199" name="Pictur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5133975"/>
            <a:ext cx="3381375" cy="103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200" name="Text Box 1026"/>
          <p:cNvSpPr txBox="1">
            <a:spLocks noChangeArrowheads="1"/>
          </p:cNvSpPr>
          <p:nvPr/>
        </p:nvSpPr>
        <p:spPr bwMode="auto">
          <a:xfrm>
            <a:off x="8305800" y="6367463"/>
            <a:ext cx="762000" cy="3381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714625" y="5133975"/>
            <a:ext cx="1933575" cy="455613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2714625" y="5638800"/>
            <a:ext cx="1933575" cy="455613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5029200" y="5411788"/>
            <a:ext cx="1066800" cy="455612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506788"/>
            <a:ext cx="8229600" cy="1293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extBox 2"/>
          <p:cNvSpPr txBox="1"/>
          <p:nvPr/>
        </p:nvSpPr>
        <p:spPr>
          <a:xfrm>
            <a:off x="990600" y="6324600"/>
            <a:ext cx="7010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b="1" dirty="0">
                <a:latin typeface="+mn-lt"/>
              </a:rPr>
              <a:t>Advance slide in presentation mode to reveal solution.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1981200"/>
            <a:ext cx="7359650" cy="3167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33400" y="5326063"/>
            <a:ext cx="8153400" cy="769937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Ratio of 2.96:1 means that for every dollar of current liabilities, Quality has $2.96 of current assets.</a:t>
            </a:r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9222" name="Line 1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96047" name="AutoShape 15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Liquidity Ratios</a:t>
            </a:r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533400" y="1295400"/>
            <a:ext cx="82296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Current Ratio</a:t>
            </a:r>
          </a:p>
        </p:txBody>
      </p:sp>
      <p:sp>
        <p:nvSpPr>
          <p:cNvPr id="9225" name="Text Box 21"/>
          <p:cNvSpPr txBox="1">
            <a:spLocks noChangeArrowheads="1"/>
          </p:cNvSpPr>
          <p:nvPr/>
        </p:nvSpPr>
        <p:spPr bwMode="auto">
          <a:xfrm>
            <a:off x="6781800" y="1630363"/>
            <a:ext cx="15240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18-12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8001000" cy="32845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505200" y="6248400"/>
            <a:ext cx="5562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Arial" charset="0"/>
              </a:rPr>
              <a:t>LO 5  Identify and compute ratios used in analyzing a firm’s liquidity, profitability, and solvency.</a:t>
            </a:r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6858000" y="1782763"/>
            <a:ext cx="1752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18-13</a:t>
            </a:r>
            <a:endParaRPr lang="en-US" sz="1200">
              <a:latin typeface="Arial" charset="0"/>
            </a:endParaRPr>
          </a:p>
        </p:txBody>
      </p:sp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Ratio Analysis</a:t>
            </a:r>
          </a:p>
        </p:txBody>
      </p:sp>
      <p:sp>
        <p:nvSpPr>
          <p:cNvPr id="10246" name="Line 1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533400" y="1295400"/>
            <a:ext cx="59436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600" b="1">
                <a:latin typeface="Arial" charset="0"/>
              </a:rPr>
              <a:t>Acid-Test Ratio</a:t>
            </a:r>
          </a:p>
        </p:txBody>
      </p:sp>
      <p:sp>
        <p:nvSpPr>
          <p:cNvPr id="1191956" name="AutoShape 20"/>
          <p:cNvSpPr>
            <a:spLocks noChangeArrowheads="1"/>
          </p:cNvSpPr>
          <p:nvPr/>
        </p:nvSpPr>
        <p:spPr bwMode="auto">
          <a:xfrm>
            <a:off x="5257800" y="228600"/>
            <a:ext cx="3581400" cy="76200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Liquidity Ratios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75000"/>
          </a:schemeClr>
        </a:solidFill>
        <a:ln>
          <a:solidFill>
            <a:schemeClr val="tx1"/>
          </a:solidFill>
        </a:ln>
        <a:effectLst/>
      </a:spPr>
      <a:bodyPr lIns="90488" tIns="44450" rIns="90488" bIns="44450">
        <a:spAutoFit/>
      </a:bodyPr>
      <a:lstStyle>
        <a:defPPr>
          <a:defRPr sz="1400" b="1" dirty="0">
            <a:solidFill>
              <a:schemeClr val="accent3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13162</TotalTime>
  <Pages>43</Pages>
  <Words>1439</Words>
  <Application>Microsoft Office PowerPoint</Application>
  <PresentationFormat>On-screen Show (4:3)</PresentationFormat>
  <Paragraphs>268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Times New Roman</vt:lpstr>
      <vt:lpstr>Arial</vt:lpstr>
      <vt:lpstr>Comic Sans MS</vt:lpstr>
      <vt:lpstr>Wingdings</vt:lpstr>
      <vt:lpstr>Verdana</vt:lpstr>
      <vt:lpstr>Trebuchet MS</vt:lpstr>
      <vt:lpstr>movnglnc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Hp</cp:lastModifiedBy>
  <cp:revision>2394</cp:revision>
  <cp:lastPrinted>1999-09-16T17:08:20Z</cp:lastPrinted>
  <dcterms:created xsi:type="dcterms:W3CDTF">1997-03-28T18:03:02Z</dcterms:created>
  <dcterms:modified xsi:type="dcterms:W3CDTF">2017-04-18T06:56:09Z</dcterms:modified>
</cp:coreProperties>
</file>