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Default Extension="bin" ContentType="application/vnd.openxmlformats-officedocument.oleObject"/>
  <Override PartName="/ppt/notesSlides/notesSlide79.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84"/>
  </p:notesMasterIdLst>
  <p:handoutMasterIdLst>
    <p:handoutMasterId r:id="rId85"/>
  </p:handoutMasterIdLst>
  <p:sldIdLst>
    <p:sldId id="380" r:id="rId2"/>
    <p:sldId id="280" r:id="rId3"/>
    <p:sldId id="381" r:id="rId4"/>
    <p:sldId id="382" r:id="rId5"/>
    <p:sldId id="383" r:id="rId6"/>
    <p:sldId id="384" r:id="rId7"/>
    <p:sldId id="385" r:id="rId8"/>
    <p:sldId id="386" r:id="rId9"/>
    <p:sldId id="387" r:id="rId10"/>
    <p:sldId id="452" r:id="rId11"/>
    <p:sldId id="388" r:id="rId12"/>
    <p:sldId id="389" r:id="rId13"/>
    <p:sldId id="390" r:id="rId14"/>
    <p:sldId id="391" r:id="rId15"/>
    <p:sldId id="392" r:id="rId16"/>
    <p:sldId id="393" r:id="rId17"/>
    <p:sldId id="453" r:id="rId18"/>
    <p:sldId id="394" r:id="rId19"/>
    <p:sldId id="395" r:id="rId20"/>
    <p:sldId id="396" r:id="rId21"/>
    <p:sldId id="397" r:id="rId22"/>
    <p:sldId id="398" r:id="rId23"/>
    <p:sldId id="454" r:id="rId24"/>
    <p:sldId id="399" r:id="rId25"/>
    <p:sldId id="400" r:id="rId26"/>
    <p:sldId id="401" r:id="rId27"/>
    <p:sldId id="402" r:id="rId28"/>
    <p:sldId id="403" r:id="rId29"/>
    <p:sldId id="404" r:id="rId30"/>
    <p:sldId id="405" r:id="rId31"/>
    <p:sldId id="406" r:id="rId32"/>
    <p:sldId id="407" r:id="rId33"/>
    <p:sldId id="408" r:id="rId34"/>
    <p:sldId id="409" r:id="rId35"/>
    <p:sldId id="455"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56" r:id="rId50"/>
    <p:sldId id="423" r:id="rId51"/>
    <p:sldId id="424" r:id="rId52"/>
    <p:sldId id="425" r:id="rId53"/>
    <p:sldId id="426" r:id="rId54"/>
    <p:sldId id="427" r:id="rId55"/>
    <p:sldId id="457" r:id="rId56"/>
    <p:sldId id="428" r:id="rId57"/>
    <p:sldId id="429" r:id="rId58"/>
    <p:sldId id="430" r:id="rId59"/>
    <p:sldId id="431" r:id="rId60"/>
    <p:sldId id="432" r:id="rId61"/>
    <p:sldId id="433" r:id="rId62"/>
    <p:sldId id="434" r:id="rId63"/>
    <p:sldId id="435" r:id="rId64"/>
    <p:sldId id="458" r:id="rId65"/>
    <p:sldId id="436" r:id="rId66"/>
    <p:sldId id="437" r:id="rId67"/>
    <p:sldId id="438" r:id="rId68"/>
    <p:sldId id="439" r:id="rId69"/>
    <p:sldId id="440" r:id="rId70"/>
    <p:sldId id="441" r:id="rId71"/>
    <p:sldId id="442" r:id="rId72"/>
    <p:sldId id="443" r:id="rId73"/>
    <p:sldId id="444" r:id="rId74"/>
    <p:sldId id="445" r:id="rId75"/>
    <p:sldId id="446" r:id="rId76"/>
    <p:sldId id="447" r:id="rId77"/>
    <p:sldId id="459" r:id="rId78"/>
    <p:sldId id="448" r:id="rId79"/>
    <p:sldId id="449" r:id="rId80"/>
    <p:sldId id="450" r:id="rId81"/>
    <p:sldId id="451" r:id="rId82"/>
    <p:sldId id="284" r:id="rId83"/>
  </p:sldIdLst>
  <p:sldSz cx="9144000" cy="6858000" type="screen4x3"/>
  <p:notesSz cx="7010400" cy="9296400"/>
  <p:defaultTextStyle>
    <a:defPPr>
      <a:defRPr lang="en-US"/>
    </a:defPPr>
    <a:lvl1pPr algn="l" rtl="0" eaLnBrk="0" fontAlgn="base" hangingPunct="0">
      <a:spcBef>
        <a:spcPct val="0"/>
      </a:spcBef>
      <a:spcAft>
        <a:spcPct val="0"/>
      </a:spcAft>
      <a:defRPr sz="3000" kern="1200">
        <a:solidFill>
          <a:schemeClr val="tx1"/>
        </a:solidFill>
        <a:latin typeface="Arial" charset="0"/>
        <a:ea typeface="+mn-ea"/>
        <a:cs typeface="+mn-cs"/>
      </a:defRPr>
    </a:lvl1pPr>
    <a:lvl2pPr marL="457200" algn="l" rtl="0" eaLnBrk="0" fontAlgn="base" hangingPunct="0">
      <a:spcBef>
        <a:spcPct val="0"/>
      </a:spcBef>
      <a:spcAft>
        <a:spcPct val="0"/>
      </a:spcAft>
      <a:defRPr sz="3000" kern="1200">
        <a:solidFill>
          <a:schemeClr val="tx1"/>
        </a:solidFill>
        <a:latin typeface="Arial" charset="0"/>
        <a:ea typeface="+mn-ea"/>
        <a:cs typeface="+mn-cs"/>
      </a:defRPr>
    </a:lvl2pPr>
    <a:lvl3pPr marL="914400" algn="l" rtl="0" eaLnBrk="0" fontAlgn="base" hangingPunct="0">
      <a:spcBef>
        <a:spcPct val="0"/>
      </a:spcBef>
      <a:spcAft>
        <a:spcPct val="0"/>
      </a:spcAft>
      <a:defRPr sz="3000" kern="1200">
        <a:solidFill>
          <a:schemeClr val="tx1"/>
        </a:solidFill>
        <a:latin typeface="Arial" charset="0"/>
        <a:ea typeface="+mn-ea"/>
        <a:cs typeface="+mn-cs"/>
      </a:defRPr>
    </a:lvl3pPr>
    <a:lvl4pPr marL="1371600" algn="l" rtl="0" eaLnBrk="0" fontAlgn="base" hangingPunct="0">
      <a:spcBef>
        <a:spcPct val="0"/>
      </a:spcBef>
      <a:spcAft>
        <a:spcPct val="0"/>
      </a:spcAft>
      <a:defRPr sz="3000" kern="1200">
        <a:solidFill>
          <a:schemeClr val="tx1"/>
        </a:solidFill>
        <a:latin typeface="Arial" charset="0"/>
        <a:ea typeface="+mn-ea"/>
        <a:cs typeface="+mn-cs"/>
      </a:defRPr>
    </a:lvl4pPr>
    <a:lvl5pPr marL="1828800" algn="l" rtl="0" eaLnBrk="0" fontAlgn="base" hangingPunct="0">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FFFFFF"/>
    <a:srgbClr val="FF9218"/>
    <a:srgbClr val="FFFFDD"/>
    <a:srgbClr val="663300"/>
    <a:srgbClr val="006600"/>
    <a:srgbClr val="FFFF00"/>
    <a:srgbClr val="FFFF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4409" autoAdjust="0"/>
  </p:normalViewPr>
  <p:slideViewPr>
    <p:cSldViewPr>
      <p:cViewPr>
        <p:scale>
          <a:sx n="50" d="100"/>
          <a:sy n="50" d="100"/>
        </p:scale>
        <p:origin x="-1956" y="-33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980" y="210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5842000" y="0"/>
            <a:ext cx="1168400" cy="274638"/>
          </a:xfrm>
          <a:prstGeom prst="rect">
            <a:avLst/>
          </a:prstGeom>
          <a:noFill/>
          <a:ln w="9525">
            <a:noFill/>
            <a:miter lim="800000"/>
            <a:headEnd/>
            <a:tailEnd/>
          </a:ln>
          <a:effectLst/>
        </p:spPr>
        <p:txBody>
          <a:bodyPr>
            <a:spAutoFit/>
          </a:bodyPr>
          <a:lstStyle/>
          <a:p>
            <a:pPr algn="r">
              <a:spcBef>
                <a:spcPct val="50000"/>
              </a:spcBef>
              <a:defRPr/>
            </a:pPr>
            <a:r>
              <a:rPr lang="en-US" sz="1200">
                <a:latin typeface="Times" pitchFamily="34" charset="0"/>
              </a:rPr>
              <a:t>6-</a:t>
            </a:r>
            <a:fld id="{78CAAB56-7746-4290-A624-CE5A1AEB3713}" type="slidenum">
              <a:rPr lang="en-US" sz="1200">
                <a:latin typeface="Times" pitchFamily="34" charset="0"/>
              </a:rPr>
              <a:pPr algn="r">
                <a:spcBef>
                  <a:spcPct val="50000"/>
                </a:spcBef>
                <a:defRPr/>
              </a:pPr>
              <a:t>‹#›</a:t>
            </a:fld>
            <a:endParaRPr lang="en-US" sz="1200">
              <a:latin typeface="Time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34"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pitchFamily="34" charset="0"/>
              </a:defRPr>
            </a:lvl1pPr>
          </a:lstStyle>
          <a:p>
            <a:pPr>
              <a:defRPr/>
            </a:pPr>
            <a:r>
              <a:rPr lang="en-US"/>
              <a:t>3-</a:t>
            </a:r>
            <a:fld id="{CB8024F4-3AF8-4900-80A0-A6529019DB27}" type="slidenum">
              <a:rPr lang="en-US"/>
              <a:pPr>
                <a:defRPr/>
              </a:pPr>
              <a:t>‹#›</a:t>
            </a:fld>
            <a:endParaRPr lang="en-US"/>
          </a:p>
        </p:txBody>
      </p:sp>
      <p:sp>
        <p:nvSpPr>
          <p:cNvPr id="8704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34" charset="0"/>
              </a:defRPr>
            </a:lvl1pPr>
          </a:lstStyle>
          <a:p>
            <a:pPr>
              <a:defRPr/>
            </a:pPr>
            <a:fld id="{5CD3A9DE-BDA2-4EA6-AC4C-252956742658}"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p:spPr>
        <p:txBody>
          <a:bodyPr/>
          <a:lstStyle/>
          <a:p>
            <a:r>
              <a:rPr lang="en-US" smtClean="0"/>
              <a:t>3-</a:t>
            </a:r>
            <a:fld id="{209DEA84-3D56-4BEE-9578-1E1AF5EC2A81}" type="slidenum">
              <a:rPr lang="en-US" smtClean="0"/>
              <a:pPr/>
              <a:t>1</a:t>
            </a:fld>
            <a:endParaRPr lang="en-US" smtClean="0"/>
          </a:p>
        </p:txBody>
      </p:sp>
      <p:sp>
        <p:nvSpPr>
          <p:cNvPr id="88067" name="Rectangle 7"/>
          <p:cNvSpPr>
            <a:spLocks noGrp="1" noChangeArrowheads="1"/>
          </p:cNvSpPr>
          <p:nvPr>
            <p:ph type="sldNum" sz="quarter" idx="5"/>
          </p:nvPr>
        </p:nvSpPr>
        <p:spPr>
          <a:noFill/>
        </p:spPr>
        <p:txBody>
          <a:bodyPr/>
          <a:lstStyle/>
          <a:p>
            <a:fld id="{E898189A-E998-41AC-99E8-FA960604980C}" type="slidenum">
              <a:rPr lang="en-US" smtClean="0"/>
              <a:pPr/>
              <a:t>1</a:t>
            </a:fld>
            <a:endParaRPr lang="en-US" smtClean="0"/>
          </a:p>
        </p:txBody>
      </p:sp>
      <p:sp>
        <p:nvSpPr>
          <p:cNvPr id="88068" name="Rectangle 2"/>
          <p:cNvSpPr>
            <a:spLocks noGrp="1" noChangeArrowheads="1"/>
          </p:cNvSpPr>
          <p:nvPr>
            <p:ph type="body" idx="1"/>
          </p:nvPr>
        </p:nvSpPr>
        <p:spPr>
          <a:xfrm>
            <a:off x="935038" y="4416425"/>
            <a:ext cx="5140325" cy="4183063"/>
          </a:xfrm>
          <a:noFill/>
          <a:ln/>
        </p:spPr>
        <p:txBody>
          <a:bodyPr lIns="90488" tIns="44450" rIns="90488" bIns="44450"/>
          <a:lstStyle/>
          <a:p>
            <a:pPr eaLnBrk="1" hangingPunct="1"/>
            <a:r>
              <a:rPr lang="en-US" smtClean="0"/>
              <a:t>Cost-volume-profit (CVP) analysis helps managers understand the interrelationships among cost, volume, and profit by focusing their attention on the interactions among the prices of products, volume of activity, per unit variable costs, total fixed costs, and mix of products sold. It is a vital tool used in many business decisions such as deciding what products to manufacture or sell, what pricing policy to follow, what marketing strategy to employ, and what type of productive facilities to acquire.</a:t>
            </a:r>
          </a:p>
        </p:txBody>
      </p:sp>
      <p:sp>
        <p:nvSpPr>
          <p:cNvPr id="88069" name="Rectangle 3"/>
          <p:cNvSpPr>
            <a:spLocks noRot="1" noChangeArrowheads="1" noTextEdit="1"/>
          </p:cNvSpPr>
          <p:nvPr>
            <p:ph type="sldImg"/>
          </p:nvPr>
        </p:nvSpPr>
        <p:spPr>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r>
              <a:rPr lang="en-US" smtClean="0"/>
              <a:t>3-</a:t>
            </a:r>
            <a:fld id="{1ED6D3EF-9AF7-436A-818B-340D3E935593}" type="slidenum">
              <a:rPr lang="en-US" smtClean="0"/>
              <a:pPr/>
              <a:t>10</a:t>
            </a:fld>
            <a:endParaRPr lang="en-US" smtClean="0"/>
          </a:p>
        </p:txBody>
      </p:sp>
      <p:sp>
        <p:nvSpPr>
          <p:cNvPr id="97283" name="Rectangle 7"/>
          <p:cNvSpPr>
            <a:spLocks noGrp="1" noChangeArrowheads="1"/>
          </p:cNvSpPr>
          <p:nvPr>
            <p:ph type="sldNum" sz="quarter" idx="5"/>
          </p:nvPr>
        </p:nvSpPr>
        <p:spPr>
          <a:noFill/>
        </p:spPr>
        <p:txBody>
          <a:bodyPr/>
          <a:lstStyle/>
          <a:p>
            <a:fld id="{5590D6BC-386E-491A-8B23-0125C63C1BDE}" type="slidenum">
              <a:rPr lang="en-US" smtClean="0"/>
              <a:pPr/>
              <a:t>10</a:t>
            </a:fld>
            <a:endParaRPr lang="en-US" smtClean="0"/>
          </a:p>
        </p:txBody>
      </p:sp>
      <p:sp>
        <p:nvSpPr>
          <p:cNvPr id="97284" name="Rectangle 2"/>
          <p:cNvSpPr>
            <a:spLocks noRot="1" noChangeArrowheads="1" noTextEdit="1"/>
          </p:cNvSpPr>
          <p:nvPr>
            <p:ph type="sldImg"/>
          </p:nvPr>
        </p:nvSpPr>
        <p:spPr>
          <a:ln/>
        </p:spPr>
      </p:sp>
      <p:sp>
        <p:nvSpPr>
          <p:cNvPr id="97285" name="Rectangle 3"/>
          <p:cNvSpPr>
            <a:spLocks noGrp="1" noChangeArrowheads="1"/>
          </p:cNvSpPr>
          <p:nvPr>
            <p:ph type="body" idx="1"/>
          </p:nvPr>
        </p:nvSpPr>
        <p:spPr>
          <a:noFill/>
          <a:ln/>
        </p:spPr>
        <p:txBody>
          <a:bodyPr/>
          <a:lstStyle/>
          <a:p>
            <a:pPr eaLnBrk="1" hangingPunct="1"/>
            <a:r>
              <a:rPr lang="en-US" smtClean="0"/>
              <a:t>Learning objective number 2 is to prepare and interpret a cost-volume-profit (CVP) graph.</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dt" sz="quarter" idx="1"/>
          </p:nvPr>
        </p:nvSpPr>
        <p:spPr>
          <a:noFill/>
        </p:spPr>
        <p:txBody>
          <a:bodyPr/>
          <a:lstStyle/>
          <a:p>
            <a:r>
              <a:rPr lang="en-US" smtClean="0"/>
              <a:t>3-</a:t>
            </a:r>
            <a:fld id="{C9335413-DB75-4F0A-A387-5D5DEE33FDBC}" type="slidenum">
              <a:rPr lang="en-US" smtClean="0"/>
              <a:pPr/>
              <a:t>11</a:t>
            </a:fld>
            <a:endParaRPr lang="en-US" smtClean="0"/>
          </a:p>
        </p:txBody>
      </p:sp>
      <p:sp>
        <p:nvSpPr>
          <p:cNvPr id="98307" name="Rectangle 7"/>
          <p:cNvSpPr>
            <a:spLocks noGrp="1" noChangeArrowheads="1"/>
          </p:cNvSpPr>
          <p:nvPr>
            <p:ph type="sldNum" sz="quarter" idx="5"/>
          </p:nvPr>
        </p:nvSpPr>
        <p:spPr>
          <a:noFill/>
        </p:spPr>
        <p:txBody>
          <a:bodyPr/>
          <a:lstStyle/>
          <a:p>
            <a:fld id="{60085A7D-FEA7-4075-AD7E-27EBE929E253}" type="slidenum">
              <a:rPr lang="en-US" smtClean="0"/>
              <a:pPr/>
              <a:t>11</a:t>
            </a:fld>
            <a:endParaRPr lang="en-US" smtClean="0"/>
          </a:p>
        </p:txBody>
      </p:sp>
      <p:sp>
        <p:nvSpPr>
          <p:cNvPr id="98308" name="Rectangle 1026"/>
          <p:cNvSpPr>
            <a:spLocks noRot="1" noChangeArrowheads="1" noTextEdit="1"/>
          </p:cNvSpPr>
          <p:nvPr>
            <p:ph type="sldImg"/>
          </p:nvPr>
        </p:nvSpPr>
        <p:spPr>
          <a:ln/>
        </p:spPr>
      </p:sp>
      <p:sp>
        <p:nvSpPr>
          <p:cNvPr id="98309" name="Rectangle 1027"/>
          <p:cNvSpPr>
            <a:spLocks noGrp="1" noChangeArrowheads="1"/>
          </p:cNvSpPr>
          <p:nvPr>
            <p:ph type="body" idx="1"/>
          </p:nvPr>
        </p:nvSpPr>
        <p:spPr>
          <a:xfrm>
            <a:off x="935038" y="4416425"/>
            <a:ext cx="5140325" cy="4183063"/>
          </a:xfrm>
          <a:noFill/>
          <a:ln/>
        </p:spPr>
        <p:txBody>
          <a:bodyPr/>
          <a:lstStyle/>
          <a:p>
            <a:pPr eaLnBrk="1" hangingPunct="1"/>
            <a:r>
              <a:rPr lang="en-US" smtClean="0"/>
              <a:t>The relationship among revenue, cost, profit and volume can be expressed graphically by preparing a cost-volume-profit (CVP) graph. To illustrate, we will use contribution income statements for Racing Bicycle Company at 300, 400, and 500 units sold.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r>
              <a:rPr lang="en-US" smtClean="0"/>
              <a:t>3-</a:t>
            </a:r>
            <a:fld id="{1A892290-C251-4AA7-9B92-BBAD009714B7}" type="slidenum">
              <a:rPr lang="en-US" smtClean="0"/>
              <a:pPr/>
              <a:t>12</a:t>
            </a:fld>
            <a:endParaRPr lang="en-US" smtClean="0"/>
          </a:p>
        </p:txBody>
      </p:sp>
      <p:sp>
        <p:nvSpPr>
          <p:cNvPr id="99331" name="Rectangle 7"/>
          <p:cNvSpPr>
            <a:spLocks noGrp="1" noChangeArrowheads="1"/>
          </p:cNvSpPr>
          <p:nvPr>
            <p:ph type="sldNum" sz="quarter" idx="5"/>
          </p:nvPr>
        </p:nvSpPr>
        <p:spPr>
          <a:noFill/>
        </p:spPr>
        <p:txBody>
          <a:bodyPr/>
          <a:lstStyle/>
          <a:p>
            <a:fld id="{C0D47231-A0EC-48A6-958D-923A08734140}" type="slidenum">
              <a:rPr lang="en-US" smtClean="0"/>
              <a:pPr/>
              <a:t>12</a:t>
            </a:fld>
            <a:endParaRPr lang="en-US" smtClean="0"/>
          </a:p>
        </p:txBody>
      </p:sp>
      <p:sp>
        <p:nvSpPr>
          <p:cNvPr id="99332" name="Rectangle 2"/>
          <p:cNvSpPr>
            <a:spLocks noRot="1" noChangeArrowheads="1" noTextEdit="1"/>
          </p:cNvSpPr>
          <p:nvPr>
            <p:ph type="sldImg"/>
          </p:nvPr>
        </p:nvSpPr>
        <p:spPr>
          <a:ln/>
        </p:spPr>
      </p:sp>
      <p:sp>
        <p:nvSpPr>
          <p:cNvPr id="99333" name="Rectangle 3"/>
          <p:cNvSpPr>
            <a:spLocks noGrp="1" noChangeArrowheads="1"/>
          </p:cNvSpPr>
          <p:nvPr>
            <p:ph type="body" idx="1"/>
          </p:nvPr>
        </p:nvSpPr>
        <p:spPr>
          <a:xfrm>
            <a:off x="935038" y="4416425"/>
            <a:ext cx="5140325" cy="4183063"/>
          </a:xfrm>
          <a:noFill/>
          <a:ln/>
        </p:spPr>
        <p:txBody>
          <a:bodyPr/>
          <a:lstStyle/>
          <a:p>
            <a:pPr eaLnBrk="1" hangingPunct="1"/>
            <a:r>
              <a:rPr lang="en-US" smtClean="0"/>
              <a:t>In a CVP graph, </a:t>
            </a:r>
            <a:r>
              <a:rPr lang="en-US" u="sng" smtClean="0"/>
              <a:t>unit volume</a:t>
            </a:r>
            <a:r>
              <a:rPr lang="en-US" smtClean="0"/>
              <a:t> is usually represented on the </a:t>
            </a:r>
            <a:r>
              <a:rPr lang="en-US" u="sng" smtClean="0"/>
              <a:t>horizontal (X) axis</a:t>
            </a:r>
            <a:r>
              <a:rPr lang="en-US" smtClean="0"/>
              <a:t> and </a:t>
            </a:r>
            <a:r>
              <a:rPr lang="en-US" u="sng" smtClean="0"/>
              <a:t>dollars</a:t>
            </a:r>
            <a:r>
              <a:rPr lang="en-US" smtClean="0"/>
              <a:t> on the </a:t>
            </a:r>
            <a:r>
              <a:rPr lang="en-US" u="sng" smtClean="0"/>
              <a:t>vertical (Y) axis</a:t>
            </a:r>
            <a:r>
              <a:rPr lang="en-US" smtClean="0"/>
              <a:t>. Using this convention, a CVP graph can be prepared in three steps. </a:t>
            </a:r>
            <a:br>
              <a:rPr lang="en-US" smtClean="0"/>
            </a:b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r>
              <a:rPr lang="en-US" smtClean="0"/>
              <a:t>3-</a:t>
            </a:r>
            <a:fld id="{AE08430B-2E71-4568-A763-91579E2275E7}" type="slidenum">
              <a:rPr lang="en-US" smtClean="0"/>
              <a:pPr/>
              <a:t>13</a:t>
            </a:fld>
            <a:endParaRPr lang="en-US" smtClean="0"/>
          </a:p>
        </p:txBody>
      </p:sp>
      <p:sp>
        <p:nvSpPr>
          <p:cNvPr id="100355" name="Rectangle 7"/>
          <p:cNvSpPr>
            <a:spLocks noGrp="1" noChangeArrowheads="1"/>
          </p:cNvSpPr>
          <p:nvPr>
            <p:ph type="sldNum" sz="quarter" idx="5"/>
          </p:nvPr>
        </p:nvSpPr>
        <p:spPr>
          <a:noFill/>
        </p:spPr>
        <p:txBody>
          <a:bodyPr/>
          <a:lstStyle/>
          <a:p>
            <a:fld id="{DCB54F78-E9A6-4E7A-8A2E-23D92F161445}" type="slidenum">
              <a:rPr lang="en-US" smtClean="0"/>
              <a:pPr/>
              <a:t>13</a:t>
            </a:fld>
            <a:endParaRPr lang="en-US" smtClean="0"/>
          </a:p>
        </p:txBody>
      </p:sp>
      <p:sp>
        <p:nvSpPr>
          <p:cNvPr id="100356" name="Rectangle 2"/>
          <p:cNvSpPr>
            <a:spLocks noRot="1" noChangeArrowheads="1" noTextEdit="1"/>
          </p:cNvSpPr>
          <p:nvPr>
            <p:ph type="sldImg"/>
          </p:nvPr>
        </p:nvSpPr>
        <p:spPr>
          <a:ln/>
        </p:spPr>
      </p:sp>
      <p:sp>
        <p:nvSpPr>
          <p:cNvPr id="100357"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first step begins by drawing a line parallel to the volume axis to represent total fixed expenses of $80,000.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p>
            <a:r>
              <a:rPr lang="en-US" smtClean="0"/>
              <a:t>3-</a:t>
            </a:r>
            <a:fld id="{D4A30EEF-4A8B-41F3-8B50-A9C20E080AC8}" type="slidenum">
              <a:rPr lang="en-US" smtClean="0"/>
              <a:pPr/>
              <a:t>14</a:t>
            </a:fld>
            <a:endParaRPr lang="en-US" smtClean="0"/>
          </a:p>
        </p:txBody>
      </p:sp>
      <p:sp>
        <p:nvSpPr>
          <p:cNvPr id="101379" name="Rectangle 7"/>
          <p:cNvSpPr>
            <a:spLocks noGrp="1" noChangeArrowheads="1"/>
          </p:cNvSpPr>
          <p:nvPr>
            <p:ph type="sldNum" sz="quarter" idx="5"/>
          </p:nvPr>
        </p:nvSpPr>
        <p:spPr>
          <a:noFill/>
        </p:spPr>
        <p:txBody>
          <a:bodyPr/>
          <a:lstStyle/>
          <a:p>
            <a:fld id="{187F40EB-240F-444A-8668-9A4570059A12}" type="slidenum">
              <a:rPr lang="en-US" smtClean="0"/>
              <a:pPr/>
              <a:t>14</a:t>
            </a:fld>
            <a:endParaRPr lang="en-US" smtClean="0"/>
          </a:p>
        </p:txBody>
      </p:sp>
      <p:sp>
        <p:nvSpPr>
          <p:cNvPr id="101380" name="Rectangle 2"/>
          <p:cNvSpPr>
            <a:spLocks noRo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r>
              <a:rPr lang="en-US" smtClean="0"/>
              <a:t>Next, choose some sales volume (for example, 500 units) and plot the point representing total expenses (e.g., fixed and variable) at that sales volume.  Draw a line through the data point back to where the fixed expenses line intersects the dollar axis.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a:noFill/>
        </p:spPr>
        <p:txBody>
          <a:bodyPr/>
          <a:lstStyle/>
          <a:p>
            <a:r>
              <a:rPr lang="en-US" smtClean="0"/>
              <a:t>3-</a:t>
            </a:r>
            <a:fld id="{5BCBC49A-9CDA-434F-BE26-B152CE975850}" type="slidenum">
              <a:rPr lang="en-US" smtClean="0"/>
              <a:pPr/>
              <a:t>15</a:t>
            </a:fld>
            <a:endParaRPr lang="en-US" smtClean="0"/>
          </a:p>
        </p:txBody>
      </p:sp>
      <p:sp>
        <p:nvSpPr>
          <p:cNvPr id="102403" name="Rectangle 7"/>
          <p:cNvSpPr>
            <a:spLocks noGrp="1" noChangeArrowheads="1"/>
          </p:cNvSpPr>
          <p:nvPr>
            <p:ph type="sldNum" sz="quarter" idx="5"/>
          </p:nvPr>
        </p:nvSpPr>
        <p:spPr>
          <a:noFill/>
        </p:spPr>
        <p:txBody>
          <a:bodyPr/>
          <a:lstStyle/>
          <a:p>
            <a:fld id="{23997DE8-DD01-4C68-B7F4-FA210C17E86D}" type="slidenum">
              <a:rPr lang="en-US" smtClean="0"/>
              <a:pPr/>
              <a:t>15</a:t>
            </a:fld>
            <a:endParaRPr lang="en-US" smtClean="0"/>
          </a:p>
        </p:txBody>
      </p:sp>
      <p:sp>
        <p:nvSpPr>
          <p:cNvPr id="102404" name="Rectangle 2"/>
          <p:cNvSpPr>
            <a:spLocks noRo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r>
              <a:rPr lang="en-US" smtClean="0"/>
              <a:t>Finally, choose some sales volume (for example, 500 units) and plot the point representing total sales dollars at the chosen activity level.  Draw a line through the data point back to the origin.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r>
              <a:rPr lang="en-US" smtClean="0"/>
              <a:t>3-</a:t>
            </a:r>
            <a:fld id="{2EF061D1-A0AC-4950-AAF1-86112BA0FE20}" type="slidenum">
              <a:rPr lang="en-US" smtClean="0"/>
              <a:pPr/>
              <a:t>16</a:t>
            </a:fld>
            <a:endParaRPr lang="en-US" smtClean="0"/>
          </a:p>
        </p:txBody>
      </p:sp>
      <p:sp>
        <p:nvSpPr>
          <p:cNvPr id="103427" name="Rectangle 7"/>
          <p:cNvSpPr>
            <a:spLocks noGrp="1" noChangeArrowheads="1"/>
          </p:cNvSpPr>
          <p:nvPr>
            <p:ph type="sldNum" sz="quarter" idx="5"/>
          </p:nvPr>
        </p:nvSpPr>
        <p:spPr>
          <a:noFill/>
        </p:spPr>
        <p:txBody>
          <a:bodyPr/>
          <a:lstStyle/>
          <a:p>
            <a:fld id="{8FEE9EEC-B937-4B63-83F4-9D285218C63D}" type="slidenum">
              <a:rPr lang="en-US" smtClean="0"/>
              <a:pPr/>
              <a:t>16</a:t>
            </a:fld>
            <a:endParaRPr lang="en-US" smtClean="0"/>
          </a:p>
        </p:txBody>
      </p:sp>
      <p:sp>
        <p:nvSpPr>
          <p:cNvPr id="103428" name="Rectangle 2"/>
          <p:cNvSpPr>
            <a:spLocks noRo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r>
              <a:rPr lang="en-US" smtClean="0"/>
              <a:t>The </a:t>
            </a:r>
            <a:r>
              <a:rPr lang="en-US" u="sng" smtClean="0"/>
              <a:t>break-even point</a:t>
            </a:r>
            <a:r>
              <a:rPr lang="en-US" smtClean="0"/>
              <a:t> is where the total revenue and total expenses lines intersect. In the case of Racing Bicycle, break-even is 400 bikes sold, or sales revenue of $200,000.  The profit or loss at any given sales level is measured by the vertical distance between the total revenue and the total expenses lines.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r>
              <a:rPr lang="en-US" smtClean="0"/>
              <a:t>3-</a:t>
            </a:r>
            <a:fld id="{FC1C717F-7B5A-4C22-8319-6535C5A4A8D9}" type="slidenum">
              <a:rPr lang="en-US" smtClean="0"/>
              <a:pPr/>
              <a:t>17</a:t>
            </a:fld>
            <a:endParaRPr lang="en-US" smtClean="0"/>
          </a:p>
        </p:txBody>
      </p:sp>
      <p:sp>
        <p:nvSpPr>
          <p:cNvPr id="104451" name="Rectangle 7"/>
          <p:cNvSpPr>
            <a:spLocks noGrp="1" noChangeArrowheads="1"/>
          </p:cNvSpPr>
          <p:nvPr>
            <p:ph type="sldNum" sz="quarter" idx="5"/>
          </p:nvPr>
        </p:nvSpPr>
        <p:spPr>
          <a:noFill/>
        </p:spPr>
        <p:txBody>
          <a:bodyPr/>
          <a:lstStyle/>
          <a:p>
            <a:fld id="{A82882F5-7D05-4037-8588-0EDE1E67B84A}" type="slidenum">
              <a:rPr lang="en-US" smtClean="0"/>
              <a:pPr/>
              <a:t>17</a:t>
            </a:fld>
            <a:endParaRPr lang="en-US" smtClean="0"/>
          </a:p>
        </p:txBody>
      </p:sp>
      <p:sp>
        <p:nvSpPr>
          <p:cNvPr id="104452" name="Rectangle 2"/>
          <p:cNvSpPr>
            <a:spLocks noRo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r>
              <a:rPr lang="en-US" smtClean="0"/>
              <a:t>Learning objective number 3 is to use the contribution margin ratio (CM ratio) to compute changes in contribution margin and net operating income resulting from changes in sales volume.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r>
              <a:rPr lang="en-US" smtClean="0"/>
              <a:t>3-</a:t>
            </a:r>
            <a:fld id="{28595EDB-9047-45F2-A3BA-69CF1DECF47E}" type="slidenum">
              <a:rPr lang="en-US" smtClean="0"/>
              <a:pPr/>
              <a:t>18</a:t>
            </a:fld>
            <a:endParaRPr lang="en-US" smtClean="0"/>
          </a:p>
        </p:txBody>
      </p:sp>
      <p:sp>
        <p:nvSpPr>
          <p:cNvPr id="105475" name="Rectangle 7"/>
          <p:cNvSpPr>
            <a:spLocks noGrp="1" noChangeArrowheads="1"/>
          </p:cNvSpPr>
          <p:nvPr>
            <p:ph type="sldNum" sz="quarter" idx="5"/>
          </p:nvPr>
        </p:nvSpPr>
        <p:spPr>
          <a:noFill/>
        </p:spPr>
        <p:txBody>
          <a:bodyPr/>
          <a:lstStyle/>
          <a:p>
            <a:fld id="{C24EE0AF-9F38-442F-8F85-383044E5FD7F}" type="slidenum">
              <a:rPr lang="en-US" smtClean="0"/>
              <a:pPr/>
              <a:t>18</a:t>
            </a:fld>
            <a:endParaRPr lang="en-US" smtClean="0"/>
          </a:p>
        </p:txBody>
      </p:sp>
      <p:sp>
        <p:nvSpPr>
          <p:cNvPr id="105476" name="Rectangle 2"/>
          <p:cNvSpPr>
            <a:spLocks noRot="1" noChangeArrowheads="1" noTextEdit="1"/>
          </p:cNvSpPr>
          <p:nvPr>
            <p:ph type="sldImg"/>
          </p:nvPr>
        </p:nvSpPr>
        <p:spPr>
          <a:ln/>
        </p:spPr>
      </p:sp>
      <p:sp>
        <p:nvSpPr>
          <p:cNvPr id="105477" name="Rectangle 3"/>
          <p:cNvSpPr>
            <a:spLocks noGrp="1" noChangeArrowheads="1"/>
          </p:cNvSpPr>
          <p:nvPr>
            <p:ph type="body" idx="1"/>
          </p:nvPr>
        </p:nvSpPr>
        <p:spPr>
          <a:xfrm>
            <a:off x="935038" y="4416425"/>
            <a:ext cx="5140325" cy="4183063"/>
          </a:xfrm>
          <a:noFill/>
          <a:ln/>
        </p:spPr>
        <p:txBody>
          <a:bodyPr/>
          <a:lstStyle/>
          <a:p>
            <a:pPr eaLnBrk="1" hangingPunct="1"/>
            <a:r>
              <a:rPr lang="en-US" smtClean="0"/>
              <a:t>We can calculate the contribution margin ratio of Racing Bicycle by dividing total contribution by total sales. In the case of Racing Bicycle, the contribution margin ratio is 40%. This means that for each dollar increase in sales the company will produce 40</a:t>
            </a:r>
            <a:r>
              <a:rPr lang="en-US" smtClean="0">
                <a:cs typeface="Times New Roman" pitchFamily="18" charset="0"/>
              </a:rPr>
              <a:t>¢</a:t>
            </a:r>
            <a:r>
              <a:rPr lang="en-US" smtClean="0"/>
              <a:t> in contribution margin.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r>
              <a:rPr lang="en-US" smtClean="0"/>
              <a:t>3-</a:t>
            </a:r>
            <a:fld id="{F77FC21D-C5AF-435F-B1F7-666AA256EE04}" type="slidenum">
              <a:rPr lang="en-US" smtClean="0"/>
              <a:pPr/>
              <a:t>19</a:t>
            </a:fld>
            <a:endParaRPr lang="en-US" smtClean="0"/>
          </a:p>
        </p:txBody>
      </p:sp>
      <p:sp>
        <p:nvSpPr>
          <p:cNvPr id="106499" name="Rectangle 7"/>
          <p:cNvSpPr>
            <a:spLocks noGrp="1" noChangeArrowheads="1"/>
          </p:cNvSpPr>
          <p:nvPr>
            <p:ph type="sldNum" sz="quarter" idx="5"/>
          </p:nvPr>
        </p:nvSpPr>
        <p:spPr>
          <a:noFill/>
        </p:spPr>
        <p:txBody>
          <a:bodyPr/>
          <a:lstStyle/>
          <a:p>
            <a:fld id="{79F6F657-6E75-419D-84E3-70EF4735E070}" type="slidenum">
              <a:rPr lang="en-US" smtClean="0"/>
              <a:pPr/>
              <a:t>19</a:t>
            </a:fld>
            <a:endParaRPr lang="en-US" smtClean="0"/>
          </a:p>
        </p:txBody>
      </p:sp>
      <p:sp>
        <p:nvSpPr>
          <p:cNvPr id="106500" name="Rectangle 2"/>
          <p:cNvSpPr>
            <a:spLocks noRot="1" noChangeArrowheads="1" noTextEdit="1"/>
          </p:cNvSpPr>
          <p:nvPr>
            <p:ph type="sldImg"/>
          </p:nvPr>
        </p:nvSpPr>
        <p:spPr>
          <a:ln/>
        </p:spPr>
      </p:sp>
      <p:sp>
        <p:nvSpPr>
          <p:cNvPr id="106501" name="Rectangle 3"/>
          <p:cNvSpPr>
            <a:spLocks noGrp="1" noChangeArrowheads="1"/>
          </p:cNvSpPr>
          <p:nvPr>
            <p:ph type="body" idx="1"/>
          </p:nvPr>
        </p:nvSpPr>
        <p:spPr>
          <a:xfrm>
            <a:off x="935038" y="4416425"/>
            <a:ext cx="5140325" cy="4183063"/>
          </a:xfrm>
          <a:noFill/>
          <a:ln/>
        </p:spPr>
        <p:txBody>
          <a:bodyPr/>
          <a:lstStyle/>
          <a:p>
            <a:pPr marL="247650" indent="-247650" eaLnBrk="1" hangingPunct="1"/>
            <a:r>
              <a:rPr lang="en-US" smtClean="0"/>
              <a:t>The CM ratio can also be calculated by dividing the contribution margin per unit by the selling price per unit.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r>
              <a:rPr lang="en-US" smtClean="0"/>
              <a:t>3-</a:t>
            </a:r>
            <a:fld id="{B24FC39E-882C-423A-B691-DA129FD74E32}" type="slidenum">
              <a:rPr lang="en-US" smtClean="0"/>
              <a:pPr/>
              <a:t>2</a:t>
            </a:fld>
            <a:endParaRPr lang="en-US" smtClean="0"/>
          </a:p>
        </p:txBody>
      </p:sp>
      <p:sp>
        <p:nvSpPr>
          <p:cNvPr id="89091" name="Rectangle 7"/>
          <p:cNvSpPr>
            <a:spLocks noGrp="1" noChangeArrowheads="1"/>
          </p:cNvSpPr>
          <p:nvPr>
            <p:ph type="sldNum" sz="quarter" idx="5"/>
          </p:nvPr>
        </p:nvSpPr>
        <p:spPr>
          <a:noFill/>
        </p:spPr>
        <p:txBody>
          <a:bodyPr/>
          <a:lstStyle/>
          <a:p>
            <a:fld id="{C126D961-675B-43A9-800D-6C44FAE5E54E}" type="slidenum">
              <a:rPr lang="en-US" smtClean="0"/>
              <a:pPr/>
              <a:t>2</a:t>
            </a:fld>
            <a:endParaRPr lang="en-US" smtClean="0"/>
          </a:p>
        </p:txBody>
      </p:sp>
      <p:sp>
        <p:nvSpPr>
          <p:cNvPr id="89092" name="Rectangle 2"/>
          <p:cNvSpPr>
            <a:spLocks noRo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r>
              <a:rPr lang="en-US" smtClean="0"/>
              <a:t>Learning objective number 1 is to explain how changes in activity affect contribution margin and net operating income.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r>
              <a:rPr lang="en-US" smtClean="0"/>
              <a:t>3-</a:t>
            </a:r>
            <a:fld id="{F1C09A9B-4421-4B61-8A8E-78DCB11B33A4}" type="slidenum">
              <a:rPr lang="en-US" smtClean="0"/>
              <a:pPr/>
              <a:t>20</a:t>
            </a:fld>
            <a:endParaRPr lang="en-US" smtClean="0"/>
          </a:p>
        </p:txBody>
      </p:sp>
      <p:sp>
        <p:nvSpPr>
          <p:cNvPr id="107523" name="Rectangle 7"/>
          <p:cNvSpPr>
            <a:spLocks noGrp="1" noChangeArrowheads="1"/>
          </p:cNvSpPr>
          <p:nvPr>
            <p:ph type="sldNum" sz="quarter" idx="5"/>
          </p:nvPr>
        </p:nvSpPr>
        <p:spPr>
          <a:noFill/>
        </p:spPr>
        <p:txBody>
          <a:bodyPr/>
          <a:lstStyle/>
          <a:p>
            <a:fld id="{E4B47F86-D624-4F0C-9E54-1322440C1B51}" type="slidenum">
              <a:rPr lang="en-US" smtClean="0"/>
              <a:pPr/>
              <a:t>20</a:t>
            </a:fld>
            <a:endParaRPr lang="en-US" smtClean="0"/>
          </a:p>
        </p:txBody>
      </p:sp>
      <p:sp>
        <p:nvSpPr>
          <p:cNvPr id="107524" name="Rectangle 2"/>
          <p:cNvSpPr>
            <a:spLocks noRot="1" noChangeArrowheads="1" noTextEdit="1"/>
          </p:cNvSpPr>
          <p:nvPr>
            <p:ph type="sldImg"/>
          </p:nvPr>
        </p:nvSpPr>
        <p:spPr>
          <a:ln/>
        </p:spPr>
      </p:sp>
      <p:sp>
        <p:nvSpPr>
          <p:cNvPr id="107525" name="Rectangle 3"/>
          <p:cNvSpPr>
            <a:spLocks noGrp="1" noChangeArrowheads="1"/>
          </p:cNvSpPr>
          <p:nvPr>
            <p:ph type="body" idx="1"/>
          </p:nvPr>
        </p:nvSpPr>
        <p:spPr>
          <a:xfrm>
            <a:off x="935038" y="4416425"/>
            <a:ext cx="5140325" cy="4183063"/>
          </a:xfrm>
          <a:noFill/>
          <a:ln/>
        </p:spPr>
        <p:txBody>
          <a:bodyPr/>
          <a:lstStyle/>
          <a:p>
            <a:pPr eaLnBrk="1" hangingPunct="1"/>
            <a:r>
              <a:rPr lang="en-US" smtClean="0"/>
              <a:t>Let’s see how we can use the contribution margin ratio to look at the contribution margin income statement of Racing Bicycle in a little different way. If RBC is able to increase its sales by $50,000 it will increase contribution margin by $20,000, that is, $50,000 times 40%.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p>
            <a:r>
              <a:rPr lang="en-US" smtClean="0"/>
              <a:t>3-</a:t>
            </a:r>
            <a:fld id="{D03012C3-BA58-49F7-AFD3-87894588294A}" type="slidenum">
              <a:rPr lang="en-US" smtClean="0"/>
              <a:pPr/>
              <a:t>21</a:t>
            </a:fld>
            <a:endParaRPr lang="en-US" smtClean="0"/>
          </a:p>
        </p:txBody>
      </p:sp>
      <p:sp>
        <p:nvSpPr>
          <p:cNvPr id="108547" name="Rectangle 7"/>
          <p:cNvSpPr>
            <a:spLocks noGrp="1" noChangeArrowheads="1"/>
          </p:cNvSpPr>
          <p:nvPr>
            <p:ph type="sldNum" sz="quarter" idx="5"/>
          </p:nvPr>
        </p:nvSpPr>
        <p:spPr>
          <a:noFill/>
        </p:spPr>
        <p:txBody>
          <a:bodyPr/>
          <a:lstStyle/>
          <a:p>
            <a:fld id="{499ECAAD-A5D1-4FE6-ACF0-4E5B582AECA9}" type="slidenum">
              <a:rPr lang="en-US" smtClean="0"/>
              <a:pPr/>
              <a:t>21</a:t>
            </a:fld>
            <a:endParaRPr lang="en-US" smtClean="0"/>
          </a:p>
        </p:txBody>
      </p:sp>
      <p:sp>
        <p:nvSpPr>
          <p:cNvPr id="108548" name="Rectangle 2"/>
          <p:cNvSpPr>
            <a:spLocks noRot="1" noChangeArrowheads="1" noTextEdit="1"/>
          </p:cNvSpPr>
          <p:nvPr>
            <p:ph type="sldImg"/>
          </p:nvPr>
        </p:nvSpPr>
        <p:spPr>
          <a:ln/>
        </p:spPr>
      </p:sp>
      <p:sp>
        <p:nvSpPr>
          <p:cNvPr id="108549" name="Rectangle 3"/>
          <p:cNvSpPr>
            <a:spLocks noGrp="1" noChangeArrowheads="1"/>
          </p:cNvSpPr>
          <p:nvPr>
            <p:ph type="body" idx="1"/>
          </p:nvPr>
        </p:nvSpPr>
        <p:spPr>
          <a:xfrm>
            <a:off x="935038" y="4416425"/>
            <a:ext cx="5140325" cy="4183063"/>
          </a:xfrm>
          <a:noFill/>
          <a:ln/>
        </p:spPr>
        <p:txBody>
          <a:bodyPr/>
          <a:lstStyle/>
          <a:p>
            <a:pPr eaLnBrk="1" hangingPunct="1"/>
            <a:r>
              <a:rPr lang="en-US" smtClean="0"/>
              <a:t>Can you calculate the contribution margin ratio for Coffee Klatch? The calculation may take a minute or so to complete.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p:spPr>
        <p:txBody>
          <a:bodyPr/>
          <a:lstStyle/>
          <a:p>
            <a:r>
              <a:rPr lang="en-US" smtClean="0"/>
              <a:t>3-</a:t>
            </a:r>
            <a:fld id="{B81E1441-626A-4A43-8806-75D45F677CCA}" type="slidenum">
              <a:rPr lang="en-US" smtClean="0"/>
              <a:pPr/>
              <a:t>22</a:t>
            </a:fld>
            <a:endParaRPr lang="en-US" smtClean="0"/>
          </a:p>
        </p:txBody>
      </p:sp>
      <p:sp>
        <p:nvSpPr>
          <p:cNvPr id="109571" name="Rectangle 7"/>
          <p:cNvSpPr>
            <a:spLocks noGrp="1" noChangeArrowheads="1"/>
          </p:cNvSpPr>
          <p:nvPr>
            <p:ph type="sldNum" sz="quarter" idx="5"/>
          </p:nvPr>
        </p:nvSpPr>
        <p:spPr>
          <a:noFill/>
        </p:spPr>
        <p:txBody>
          <a:bodyPr/>
          <a:lstStyle/>
          <a:p>
            <a:fld id="{EAFB2561-E9FB-4002-916B-3D450F1E2B6C}" type="slidenum">
              <a:rPr lang="en-US" smtClean="0"/>
              <a:pPr/>
              <a:t>22</a:t>
            </a:fld>
            <a:endParaRPr lang="en-US" smtClean="0"/>
          </a:p>
        </p:txBody>
      </p:sp>
      <p:sp>
        <p:nvSpPr>
          <p:cNvPr id="109572" name="Rectangle 2"/>
          <p:cNvSpPr>
            <a:spLocks noRot="1" noChangeArrowheads="1" noTextEdit="1"/>
          </p:cNvSpPr>
          <p:nvPr>
            <p:ph type="sldImg"/>
          </p:nvPr>
        </p:nvSpPr>
        <p:spPr>
          <a:ln/>
        </p:spPr>
      </p:sp>
      <p:sp>
        <p:nvSpPr>
          <p:cNvPr id="109573" name="Rectangle 3"/>
          <p:cNvSpPr>
            <a:spLocks noGrp="1" noChangeArrowheads="1"/>
          </p:cNvSpPr>
          <p:nvPr>
            <p:ph type="body" idx="1"/>
          </p:nvPr>
        </p:nvSpPr>
        <p:spPr>
          <a:xfrm>
            <a:off x="935038" y="4416425"/>
            <a:ext cx="5140325" cy="4183063"/>
          </a:xfrm>
          <a:noFill/>
          <a:ln/>
        </p:spPr>
        <p:txBody>
          <a:bodyPr/>
          <a:lstStyle/>
          <a:p>
            <a:pPr eaLnBrk="1" hangingPunct="1"/>
            <a:r>
              <a:rPr lang="en-US" smtClean="0"/>
              <a:t>How did you do? The CM ratio is 75.8%.</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r>
              <a:rPr lang="en-US" smtClean="0"/>
              <a:t>3-</a:t>
            </a:r>
            <a:fld id="{E0323669-0516-4B85-AB30-1E4A06DEE2F7}" type="slidenum">
              <a:rPr lang="en-US" smtClean="0"/>
              <a:pPr/>
              <a:t>23</a:t>
            </a:fld>
            <a:endParaRPr lang="en-US" smtClean="0"/>
          </a:p>
        </p:txBody>
      </p:sp>
      <p:sp>
        <p:nvSpPr>
          <p:cNvPr id="110595" name="Rectangle 7"/>
          <p:cNvSpPr>
            <a:spLocks noGrp="1" noChangeArrowheads="1"/>
          </p:cNvSpPr>
          <p:nvPr>
            <p:ph type="sldNum" sz="quarter" idx="5"/>
          </p:nvPr>
        </p:nvSpPr>
        <p:spPr>
          <a:noFill/>
        </p:spPr>
        <p:txBody>
          <a:bodyPr/>
          <a:lstStyle/>
          <a:p>
            <a:fld id="{9D354382-46E6-42B2-9DE8-BE671D9BFF71}" type="slidenum">
              <a:rPr lang="en-US" smtClean="0"/>
              <a:pPr/>
              <a:t>23</a:t>
            </a:fld>
            <a:endParaRPr lang="en-US" smtClean="0"/>
          </a:p>
        </p:txBody>
      </p:sp>
      <p:sp>
        <p:nvSpPr>
          <p:cNvPr id="110596" name="Rectangle 2"/>
          <p:cNvSpPr>
            <a:spLocks noRo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r>
              <a:rPr lang="en-US" smtClean="0"/>
              <a:t>Learning objective number 4 is to show the effects on contribution margin of changes in variable costs, fixed costs, selling price, and volume.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r>
              <a:rPr lang="en-US" smtClean="0"/>
              <a:t>3-</a:t>
            </a:r>
            <a:fld id="{0A3093A2-D98E-4DF2-B139-4C4349348A56}" type="slidenum">
              <a:rPr lang="en-US" smtClean="0"/>
              <a:pPr/>
              <a:t>24</a:t>
            </a:fld>
            <a:endParaRPr lang="en-US" smtClean="0"/>
          </a:p>
        </p:txBody>
      </p:sp>
      <p:sp>
        <p:nvSpPr>
          <p:cNvPr id="111619" name="Rectangle 7"/>
          <p:cNvSpPr>
            <a:spLocks noGrp="1" noChangeArrowheads="1"/>
          </p:cNvSpPr>
          <p:nvPr>
            <p:ph type="sldNum" sz="quarter" idx="5"/>
          </p:nvPr>
        </p:nvSpPr>
        <p:spPr>
          <a:noFill/>
        </p:spPr>
        <p:txBody>
          <a:bodyPr/>
          <a:lstStyle/>
          <a:p>
            <a:fld id="{F33326EC-5A86-4C27-8B16-031CDA1C2B60}" type="slidenum">
              <a:rPr lang="en-US" smtClean="0"/>
              <a:pPr/>
              <a:t>24</a:t>
            </a:fld>
            <a:endParaRPr lang="en-US" smtClean="0"/>
          </a:p>
        </p:txBody>
      </p:sp>
      <p:sp>
        <p:nvSpPr>
          <p:cNvPr id="111620" name="Rectangle 2"/>
          <p:cNvSpPr>
            <a:spLocks noRot="1" noChangeArrowheads="1" noTextEdit="1"/>
          </p:cNvSpPr>
          <p:nvPr>
            <p:ph type="sldImg"/>
          </p:nvPr>
        </p:nvSpPr>
        <p:spPr>
          <a:ln/>
        </p:spPr>
      </p:sp>
      <p:sp>
        <p:nvSpPr>
          <p:cNvPr id="111621" name="Rectangle 3"/>
          <p:cNvSpPr>
            <a:spLocks noGrp="1" noChangeArrowheads="1"/>
          </p:cNvSpPr>
          <p:nvPr>
            <p:ph type="body" idx="1"/>
          </p:nvPr>
        </p:nvSpPr>
        <p:spPr>
          <a:xfrm>
            <a:off x="935038" y="4416425"/>
            <a:ext cx="5140325" cy="4183063"/>
          </a:xfrm>
          <a:noFill/>
          <a:ln/>
        </p:spPr>
        <p:txBody>
          <a:bodyPr/>
          <a:lstStyle/>
          <a:p>
            <a:pPr eaLnBrk="1" hangingPunct="1"/>
            <a:r>
              <a:rPr lang="en-US" smtClean="0"/>
              <a:t>Let’s assume that the management of RBC believes it can increase unit sales from 500 to 540 if it spends $10,000 on advertising. Would you recommend that the advertising campaign be undertaken? See if you can solve this problem before going to the next screen.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p>
            <a:r>
              <a:rPr lang="en-US" smtClean="0"/>
              <a:t>3-</a:t>
            </a:r>
            <a:fld id="{9AAE9DC5-69BF-4F3B-90B1-692F071EEF51}" type="slidenum">
              <a:rPr lang="en-US" smtClean="0"/>
              <a:pPr/>
              <a:t>25</a:t>
            </a:fld>
            <a:endParaRPr lang="en-US" smtClean="0"/>
          </a:p>
        </p:txBody>
      </p:sp>
      <p:sp>
        <p:nvSpPr>
          <p:cNvPr id="112643" name="Rectangle 7"/>
          <p:cNvSpPr>
            <a:spLocks noGrp="1" noChangeArrowheads="1"/>
          </p:cNvSpPr>
          <p:nvPr>
            <p:ph type="sldNum" sz="quarter" idx="5"/>
          </p:nvPr>
        </p:nvSpPr>
        <p:spPr>
          <a:noFill/>
        </p:spPr>
        <p:txBody>
          <a:bodyPr/>
          <a:lstStyle/>
          <a:p>
            <a:fld id="{1A12FF0F-37B0-42FF-9DBE-368DB496D9AD}" type="slidenum">
              <a:rPr lang="en-US" smtClean="0"/>
              <a:pPr/>
              <a:t>25</a:t>
            </a:fld>
            <a:endParaRPr lang="en-US" smtClean="0"/>
          </a:p>
        </p:txBody>
      </p:sp>
      <p:sp>
        <p:nvSpPr>
          <p:cNvPr id="112644" name="Rectangle 2"/>
          <p:cNvSpPr>
            <a:spLocks noRot="1" noChangeArrowheads="1" noTextEdit="1"/>
          </p:cNvSpPr>
          <p:nvPr>
            <p:ph type="sldImg"/>
          </p:nvPr>
        </p:nvSpPr>
        <p:spPr>
          <a:ln/>
        </p:spPr>
      </p:sp>
      <p:sp>
        <p:nvSpPr>
          <p:cNvPr id="112645" name="Rectangle 3"/>
          <p:cNvSpPr>
            <a:spLocks noGrp="1" noChangeArrowheads="1"/>
          </p:cNvSpPr>
          <p:nvPr>
            <p:ph type="body" idx="1"/>
          </p:nvPr>
        </p:nvSpPr>
        <p:spPr>
          <a:xfrm>
            <a:off x="935038" y="4416425"/>
            <a:ext cx="5140325" cy="4183063"/>
          </a:xfrm>
          <a:noFill/>
          <a:ln/>
        </p:spPr>
        <p:txBody>
          <a:bodyPr/>
          <a:lstStyle/>
          <a:p>
            <a:pPr eaLnBrk="1" hangingPunct="1"/>
            <a:r>
              <a:rPr lang="en-US" smtClean="0"/>
              <a:t>As you can see, even if sales revenue increases to $270,000, RBC will experience a $12,000 increase in variable costs and a $10,000 increase in fixed costs (the new advertising campaign). As a result, net income will actually drop by $2,000. The advertising campaign certainly would not be a good idea. We can help management see the problem before any additional monies are spent.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r>
              <a:rPr lang="en-US" smtClean="0"/>
              <a:t>3-</a:t>
            </a:r>
            <a:fld id="{15CEA636-D162-44F4-B568-E19913C98BBF}" type="slidenum">
              <a:rPr lang="en-US" smtClean="0"/>
              <a:pPr/>
              <a:t>26</a:t>
            </a:fld>
            <a:endParaRPr lang="en-US" smtClean="0"/>
          </a:p>
        </p:txBody>
      </p:sp>
      <p:sp>
        <p:nvSpPr>
          <p:cNvPr id="113667" name="Rectangle 7"/>
          <p:cNvSpPr>
            <a:spLocks noGrp="1" noChangeArrowheads="1"/>
          </p:cNvSpPr>
          <p:nvPr>
            <p:ph type="sldNum" sz="quarter" idx="5"/>
          </p:nvPr>
        </p:nvSpPr>
        <p:spPr>
          <a:noFill/>
        </p:spPr>
        <p:txBody>
          <a:bodyPr/>
          <a:lstStyle/>
          <a:p>
            <a:fld id="{5E86CECC-FA9B-41FF-AF07-79F6AE28F3A0}" type="slidenum">
              <a:rPr lang="en-US" smtClean="0"/>
              <a:pPr/>
              <a:t>26</a:t>
            </a:fld>
            <a:endParaRPr lang="en-US" smtClean="0"/>
          </a:p>
        </p:txBody>
      </p:sp>
      <p:sp>
        <p:nvSpPr>
          <p:cNvPr id="113668" name="Rectangle 1026"/>
          <p:cNvSpPr>
            <a:spLocks noRot="1" noChangeArrowheads="1" noTextEdit="1"/>
          </p:cNvSpPr>
          <p:nvPr>
            <p:ph type="sldImg"/>
          </p:nvPr>
        </p:nvSpPr>
        <p:spPr>
          <a:ln/>
        </p:spPr>
      </p:sp>
      <p:sp>
        <p:nvSpPr>
          <p:cNvPr id="113669" name="Rectangle 1027"/>
          <p:cNvSpPr>
            <a:spLocks noGrp="1" noChangeArrowheads="1"/>
          </p:cNvSpPr>
          <p:nvPr>
            <p:ph type="body" idx="1"/>
          </p:nvPr>
        </p:nvSpPr>
        <p:spPr>
          <a:xfrm>
            <a:off x="935038" y="4416425"/>
            <a:ext cx="5140325" cy="4183063"/>
          </a:xfrm>
          <a:noFill/>
          <a:ln/>
        </p:spPr>
        <p:txBody>
          <a:bodyPr/>
          <a:lstStyle/>
          <a:p>
            <a:pPr eaLnBrk="1" hangingPunct="1"/>
            <a:r>
              <a:rPr lang="en-US" smtClean="0"/>
              <a:t>Here is a shortcut approach to looking at the problem. You can see that an increase in contribution margin is more than offset by the increased advertising costs.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p:spPr>
        <p:txBody>
          <a:bodyPr/>
          <a:lstStyle/>
          <a:p>
            <a:r>
              <a:rPr lang="en-US" smtClean="0"/>
              <a:t>3-</a:t>
            </a:r>
            <a:fld id="{55957E80-EC15-4499-9DD2-5557F4379FD8}" type="slidenum">
              <a:rPr lang="en-US" smtClean="0"/>
              <a:pPr/>
              <a:t>27</a:t>
            </a:fld>
            <a:endParaRPr lang="en-US" smtClean="0"/>
          </a:p>
        </p:txBody>
      </p:sp>
      <p:sp>
        <p:nvSpPr>
          <p:cNvPr id="114691" name="Rectangle 7"/>
          <p:cNvSpPr>
            <a:spLocks noGrp="1" noChangeArrowheads="1"/>
          </p:cNvSpPr>
          <p:nvPr>
            <p:ph type="sldNum" sz="quarter" idx="5"/>
          </p:nvPr>
        </p:nvSpPr>
        <p:spPr>
          <a:noFill/>
        </p:spPr>
        <p:txBody>
          <a:bodyPr/>
          <a:lstStyle/>
          <a:p>
            <a:fld id="{3B8F4794-2756-4FD9-8A58-3E09BF1221A8}" type="slidenum">
              <a:rPr lang="en-US" smtClean="0"/>
              <a:pPr/>
              <a:t>27</a:t>
            </a:fld>
            <a:endParaRPr lang="en-US" smtClean="0"/>
          </a:p>
        </p:txBody>
      </p:sp>
      <p:sp>
        <p:nvSpPr>
          <p:cNvPr id="114692" name="Rectangle 2"/>
          <p:cNvSpPr>
            <a:spLocks noRo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r>
              <a:rPr lang="en-US" smtClean="0"/>
              <a:t>Management at RBC believes that using higher quality raw materials will result in an increase in sales from 500 to 580. The higher quality raw materials will lead to a $10 increase in variable costs per unit. Would you recommend the use of the higher quality raw materials?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r>
              <a:rPr lang="en-US" smtClean="0"/>
              <a:t>3-</a:t>
            </a:r>
            <a:fld id="{244DC9C1-0DE6-4DE4-82BE-7940600BF74E}" type="slidenum">
              <a:rPr lang="en-US" smtClean="0"/>
              <a:pPr/>
              <a:t>28</a:t>
            </a:fld>
            <a:endParaRPr lang="en-US" smtClean="0"/>
          </a:p>
        </p:txBody>
      </p:sp>
      <p:sp>
        <p:nvSpPr>
          <p:cNvPr id="115715" name="Rectangle 7"/>
          <p:cNvSpPr>
            <a:spLocks noGrp="1" noChangeArrowheads="1"/>
          </p:cNvSpPr>
          <p:nvPr>
            <p:ph type="sldNum" sz="quarter" idx="5"/>
          </p:nvPr>
        </p:nvSpPr>
        <p:spPr>
          <a:noFill/>
        </p:spPr>
        <p:txBody>
          <a:bodyPr/>
          <a:lstStyle/>
          <a:p>
            <a:fld id="{2FE05046-DF41-4CAD-A82E-653FBB5F63BD}" type="slidenum">
              <a:rPr lang="en-US" smtClean="0"/>
              <a:pPr/>
              <a:t>28</a:t>
            </a:fld>
            <a:endParaRPr lang="en-US" smtClean="0"/>
          </a:p>
        </p:txBody>
      </p:sp>
      <p:sp>
        <p:nvSpPr>
          <p:cNvPr id="115716" name="Rectangle 2"/>
          <p:cNvSpPr>
            <a:spLocks noRo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r>
              <a:rPr lang="en-US" smtClean="0"/>
              <a:t>As you can see, revenues will increase by $40,000 (80 bikes times $500 per bike), and variable costs will increase by $29,800. Contribution margin will increase by $10,200. With no change in fixed costs, net income will also increase by $10,200.</a:t>
            </a:r>
            <a:br>
              <a:rPr lang="en-US" smtClean="0"/>
            </a:br>
            <a:r>
              <a:rPr lang="en-US" smtClean="0"/>
              <a:t/>
            </a:r>
            <a:br>
              <a:rPr lang="en-US" smtClean="0"/>
            </a:br>
            <a:r>
              <a:rPr lang="en-US" smtClean="0"/>
              <a:t>The use of higher quality raw materials appears to be a profitable idea.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p:spPr>
        <p:txBody>
          <a:bodyPr/>
          <a:lstStyle/>
          <a:p>
            <a:r>
              <a:rPr lang="en-US" smtClean="0"/>
              <a:t>3-</a:t>
            </a:r>
            <a:fld id="{CEEF1522-08EB-4F49-99B6-79A92A59C822}" type="slidenum">
              <a:rPr lang="en-US" smtClean="0"/>
              <a:pPr/>
              <a:t>29</a:t>
            </a:fld>
            <a:endParaRPr lang="en-US" smtClean="0"/>
          </a:p>
        </p:txBody>
      </p:sp>
      <p:sp>
        <p:nvSpPr>
          <p:cNvPr id="116739" name="Rectangle 7"/>
          <p:cNvSpPr>
            <a:spLocks noGrp="1" noChangeArrowheads="1"/>
          </p:cNvSpPr>
          <p:nvPr>
            <p:ph type="sldNum" sz="quarter" idx="5"/>
          </p:nvPr>
        </p:nvSpPr>
        <p:spPr>
          <a:noFill/>
        </p:spPr>
        <p:txBody>
          <a:bodyPr/>
          <a:lstStyle/>
          <a:p>
            <a:fld id="{958888C7-92B9-42EF-9EC7-F054F7BD9B4E}" type="slidenum">
              <a:rPr lang="en-US" smtClean="0"/>
              <a:pPr/>
              <a:t>29</a:t>
            </a:fld>
            <a:endParaRPr lang="en-US" smtClean="0"/>
          </a:p>
        </p:txBody>
      </p:sp>
      <p:sp>
        <p:nvSpPr>
          <p:cNvPr id="116740" name="Rectangle 1026"/>
          <p:cNvSpPr>
            <a:spLocks noRot="1" noChangeArrowheads="1" noTextEdit="1"/>
          </p:cNvSpPr>
          <p:nvPr>
            <p:ph type="sldImg"/>
          </p:nvPr>
        </p:nvSpPr>
        <p:spPr>
          <a:ln/>
        </p:spPr>
      </p:sp>
      <p:sp>
        <p:nvSpPr>
          <p:cNvPr id="116741" name="Rectangle 1027"/>
          <p:cNvSpPr>
            <a:spLocks noGrp="1" noChangeArrowheads="1"/>
          </p:cNvSpPr>
          <p:nvPr>
            <p:ph type="body" idx="1"/>
          </p:nvPr>
        </p:nvSpPr>
        <p:spPr>
          <a:noFill/>
          <a:ln/>
        </p:spPr>
        <p:txBody>
          <a:bodyPr/>
          <a:lstStyle/>
          <a:p>
            <a:pPr eaLnBrk="1" hangingPunct="1"/>
            <a:r>
              <a:rPr lang="en-US" smtClean="0"/>
              <a:t>Here is a more complex situation. What is the profit impact if RBC: (1) cuts its selling price $20 per unit, (2) increases its advertising budget by $15,000 per month, and (3) increases sales from 500 to 650 units per month?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r>
              <a:rPr lang="en-US" smtClean="0"/>
              <a:t>3-</a:t>
            </a:r>
            <a:fld id="{D36414BB-F528-469F-AE31-40C77169DADF}" type="slidenum">
              <a:rPr lang="en-US" smtClean="0"/>
              <a:pPr/>
              <a:t>3</a:t>
            </a:fld>
            <a:endParaRPr lang="en-US" smtClean="0"/>
          </a:p>
        </p:txBody>
      </p:sp>
      <p:sp>
        <p:nvSpPr>
          <p:cNvPr id="90115" name="Rectangle 7"/>
          <p:cNvSpPr>
            <a:spLocks noGrp="1" noChangeArrowheads="1"/>
          </p:cNvSpPr>
          <p:nvPr>
            <p:ph type="sldNum" sz="quarter" idx="5"/>
          </p:nvPr>
        </p:nvSpPr>
        <p:spPr>
          <a:noFill/>
        </p:spPr>
        <p:txBody>
          <a:bodyPr/>
          <a:lstStyle/>
          <a:p>
            <a:fld id="{8CFC4403-A623-40D8-B73F-9D34771E2E38}" type="slidenum">
              <a:rPr lang="en-US" smtClean="0"/>
              <a:pPr/>
              <a:t>3</a:t>
            </a:fld>
            <a:endParaRPr lang="en-US" smtClean="0"/>
          </a:p>
        </p:txBody>
      </p:sp>
      <p:sp>
        <p:nvSpPr>
          <p:cNvPr id="90116" name="Rectangle 2"/>
          <p:cNvSpPr>
            <a:spLocks noRot="1" noChangeArrowheads="1" noTextEdit="1"/>
          </p:cNvSpPr>
          <p:nvPr>
            <p:ph type="sldImg"/>
          </p:nvPr>
        </p:nvSpPr>
        <p:spPr>
          <a:ln/>
        </p:spPr>
      </p:sp>
      <p:sp>
        <p:nvSpPr>
          <p:cNvPr id="90117" name="Rectangle 3"/>
          <p:cNvSpPr>
            <a:spLocks noGrp="1" noChangeArrowheads="1"/>
          </p:cNvSpPr>
          <p:nvPr>
            <p:ph type="body" idx="1"/>
          </p:nvPr>
        </p:nvSpPr>
        <p:spPr>
          <a:xfrm>
            <a:off x="935038" y="4416425"/>
            <a:ext cx="5140325" cy="4183063"/>
          </a:xfrm>
          <a:noFill/>
          <a:ln/>
        </p:spPr>
        <p:txBody>
          <a:bodyPr/>
          <a:lstStyle/>
          <a:p>
            <a:pPr marL="247650" indent="-247650" eaLnBrk="1" hangingPunct="1"/>
            <a:r>
              <a:rPr lang="en-US" smtClean="0"/>
              <a:t>The contribution income statement is helpful to managers in judging the impact on profits of changes in selling price, cost, or volume. For example, let's look at a hypothetical contribution income statement for Racing Bicycle Company (RBC). Notice the emphasis on cost behavior.  Variable costs are separate from fixed costs. The contribution margin</a:t>
            </a:r>
            <a:r>
              <a:rPr lang="en-US" b="1" smtClean="0"/>
              <a:t> </a:t>
            </a:r>
            <a:r>
              <a:rPr lang="en-US" smtClean="0"/>
              <a:t>is defined as</a:t>
            </a:r>
            <a:r>
              <a:rPr lang="en-US" b="1" smtClean="0"/>
              <a:t> </a:t>
            </a:r>
            <a:r>
              <a:rPr lang="en-US" smtClean="0"/>
              <a:t>the amount remaining from sales revenue after variable expenses have been deducted.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p>
            <a:r>
              <a:rPr lang="en-US" smtClean="0"/>
              <a:t>3-</a:t>
            </a:r>
            <a:fld id="{B00E2B29-6383-44D9-BB0A-EA58846D182A}" type="slidenum">
              <a:rPr lang="en-US" smtClean="0"/>
              <a:pPr/>
              <a:t>30</a:t>
            </a:fld>
            <a:endParaRPr lang="en-US" smtClean="0"/>
          </a:p>
        </p:txBody>
      </p:sp>
      <p:sp>
        <p:nvSpPr>
          <p:cNvPr id="117763" name="Rectangle 7"/>
          <p:cNvSpPr>
            <a:spLocks noGrp="1" noChangeArrowheads="1"/>
          </p:cNvSpPr>
          <p:nvPr>
            <p:ph type="sldNum" sz="quarter" idx="5"/>
          </p:nvPr>
        </p:nvSpPr>
        <p:spPr>
          <a:noFill/>
        </p:spPr>
        <p:txBody>
          <a:bodyPr/>
          <a:lstStyle/>
          <a:p>
            <a:fld id="{25A6196D-78B3-4913-B3FF-62FA8C88DC0D}" type="slidenum">
              <a:rPr lang="en-US" smtClean="0"/>
              <a:pPr/>
              <a:t>30</a:t>
            </a:fld>
            <a:endParaRPr lang="en-US" smtClean="0"/>
          </a:p>
        </p:txBody>
      </p:sp>
      <p:sp>
        <p:nvSpPr>
          <p:cNvPr id="117764" name="Rectangle 2"/>
          <p:cNvSpPr>
            <a:spLocks noRo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pPr eaLnBrk="1" hangingPunct="1"/>
            <a:r>
              <a:rPr lang="en-US" smtClean="0"/>
              <a:t>This appears to be a good plan because net income will increase by $2,000. Take a few minutes and analyze the change in sales revenue, variable expenses and fixed expenses.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r>
              <a:rPr lang="en-US" smtClean="0"/>
              <a:t>3-</a:t>
            </a:r>
            <a:fld id="{A10F720B-4E84-4959-B02D-634C7BE9824B}" type="slidenum">
              <a:rPr lang="en-US" smtClean="0"/>
              <a:pPr/>
              <a:t>31</a:t>
            </a:fld>
            <a:endParaRPr lang="en-US" smtClean="0"/>
          </a:p>
        </p:txBody>
      </p:sp>
      <p:sp>
        <p:nvSpPr>
          <p:cNvPr id="118787" name="Rectangle 7"/>
          <p:cNvSpPr>
            <a:spLocks noGrp="1" noChangeArrowheads="1"/>
          </p:cNvSpPr>
          <p:nvPr>
            <p:ph type="sldNum" sz="quarter" idx="5"/>
          </p:nvPr>
        </p:nvSpPr>
        <p:spPr>
          <a:noFill/>
        </p:spPr>
        <p:txBody>
          <a:bodyPr/>
          <a:lstStyle/>
          <a:p>
            <a:fld id="{1BDBBD19-2168-4A51-B818-C40E5C22C7E2}" type="slidenum">
              <a:rPr lang="en-US" smtClean="0"/>
              <a:pPr/>
              <a:t>31</a:t>
            </a:fld>
            <a:endParaRPr lang="en-US" smtClean="0"/>
          </a:p>
        </p:txBody>
      </p:sp>
      <p:sp>
        <p:nvSpPr>
          <p:cNvPr id="118788" name="Rectangle 2"/>
          <p:cNvSpPr>
            <a:spLocks noRot="1" noChangeArrowheads="1" noTextEdit="1"/>
          </p:cNvSpPr>
          <p:nvPr>
            <p:ph type="sldImg"/>
          </p:nvPr>
        </p:nvSpPr>
        <p:spPr>
          <a:ln/>
        </p:spPr>
      </p:sp>
      <p:sp>
        <p:nvSpPr>
          <p:cNvPr id="118789" name="Rectangle 3"/>
          <p:cNvSpPr>
            <a:spLocks noGrp="1" noChangeArrowheads="1"/>
          </p:cNvSpPr>
          <p:nvPr>
            <p:ph type="body" idx="1"/>
          </p:nvPr>
        </p:nvSpPr>
        <p:spPr>
          <a:noFill/>
          <a:ln/>
        </p:spPr>
        <p:txBody>
          <a:bodyPr/>
          <a:lstStyle/>
          <a:p>
            <a:pPr eaLnBrk="1" hangingPunct="1"/>
            <a:r>
              <a:rPr lang="en-US" smtClean="0"/>
              <a:t>Here is another complex question involving cost-volume-profit relationships. What is the profit impact if RBC: (1) pays a $15 sales commission per bike sold instead of paying salespersons flat salaries that currently total $6,000 per month, and (2) increases unit sales from 500 to 575 bikes?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r>
              <a:rPr lang="en-US" smtClean="0"/>
              <a:t>3-</a:t>
            </a:r>
            <a:fld id="{233EA192-028D-44C1-AA36-556D24B2EB37}" type="slidenum">
              <a:rPr lang="en-US" smtClean="0"/>
              <a:pPr/>
              <a:t>32</a:t>
            </a:fld>
            <a:endParaRPr lang="en-US" smtClean="0"/>
          </a:p>
        </p:txBody>
      </p:sp>
      <p:sp>
        <p:nvSpPr>
          <p:cNvPr id="119811" name="Rectangle 7"/>
          <p:cNvSpPr>
            <a:spLocks noGrp="1" noChangeArrowheads="1"/>
          </p:cNvSpPr>
          <p:nvPr>
            <p:ph type="sldNum" sz="quarter" idx="5"/>
          </p:nvPr>
        </p:nvSpPr>
        <p:spPr>
          <a:noFill/>
        </p:spPr>
        <p:txBody>
          <a:bodyPr/>
          <a:lstStyle/>
          <a:p>
            <a:fld id="{E3AD7A6E-A26C-4C99-A532-5FBD94411766}" type="slidenum">
              <a:rPr lang="en-US" smtClean="0"/>
              <a:pPr/>
              <a:t>32</a:t>
            </a:fld>
            <a:endParaRPr lang="en-US" smtClean="0"/>
          </a:p>
        </p:txBody>
      </p:sp>
      <p:sp>
        <p:nvSpPr>
          <p:cNvPr id="119812" name="Rectangle 2"/>
          <p:cNvSpPr>
            <a:spLocks noRo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pPr eaLnBrk="1" hangingPunct="1"/>
            <a:r>
              <a:rPr lang="en-US" smtClean="0"/>
              <a:t>Net income increased by $12,375. Notice that sales revenue and variable expenses increased as well. Fixed expenses were decreased as a result of making sales commissions variable in nature.</a:t>
            </a:r>
            <a:br>
              <a:rPr lang="en-US" smtClean="0"/>
            </a:br>
            <a:r>
              <a:rPr lang="en-US" smtClean="0"/>
              <a:t/>
            </a:r>
            <a:br>
              <a:rPr lang="en-US" smtClean="0"/>
            </a:br>
            <a:r>
              <a:rPr lang="en-US" smtClean="0"/>
              <a:t>How did you do? We hope you are beginning to see the potential power of CVP analysis.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r>
              <a:rPr lang="en-US" smtClean="0"/>
              <a:t>3-</a:t>
            </a:r>
            <a:fld id="{A097DE77-E5D8-4C27-A2B7-274B9DD95890}" type="slidenum">
              <a:rPr lang="en-US" smtClean="0"/>
              <a:pPr/>
              <a:t>33</a:t>
            </a:fld>
            <a:endParaRPr lang="en-US" smtClean="0"/>
          </a:p>
        </p:txBody>
      </p:sp>
      <p:sp>
        <p:nvSpPr>
          <p:cNvPr id="120835" name="Rectangle 7"/>
          <p:cNvSpPr>
            <a:spLocks noGrp="1" noChangeArrowheads="1"/>
          </p:cNvSpPr>
          <p:nvPr>
            <p:ph type="sldNum" sz="quarter" idx="5"/>
          </p:nvPr>
        </p:nvSpPr>
        <p:spPr>
          <a:noFill/>
        </p:spPr>
        <p:txBody>
          <a:bodyPr/>
          <a:lstStyle/>
          <a:p>
            <a:fld id="{9EBCC02E-3F73-49F2-B80C-DFC6C6A7291D}" type="slidenum">
              <a:rPr lang="en-US" smtClean="0"/>
              <a:pPr/>
              <a:t>33</a:t>
            </a:fld>
            <a:endParaRPr lang="en-US" smtClean="0"/>
          </a:p>
        </p:txBody>
      </p:sp>
      <p:sp>
        <p:nvSpPr>
          <p:cNvPr id="120836" name="Rectangle 2"/>
          <p:cNvSpPr>
            <a:spLocks noRo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r>
              <a:rPr lang="en-US" smtClean="0"/>
              <a:t>Suppose RBC has a one-time opportunity to sell 150 bikes to a wholesaler. There would be no change in the cost structure as a result of this sale. Racing wants the one-time sale to produce a profit of $3,000. What selling price should RBC quote to the wholesaler?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r>
              <a:rPr lang="en-US" smtClean="0"/>
              <a:t>3-</a:t>
            </a:r>
            <a:fld id="{E9952F93-A733-4D04-8FBD-FF1549F1E18B}" type="slidenum">
              <a:rPr lang="en-US" smtClean="0"/>
              <a:pPr/>
              <a:t>34</a:t>
            </a:fld>
            <a:endParaRPr lang="en-US" smtClean="0"/>
          </a:p>
        </p:txBody>
      </p:sp>
      <p:sp>
        <p:nvSpPr>
          <p:cNvPr id="121859" name="Rectangle 7"/>
          <p:cNvSpPr>
            <a:spLocks noGrp="1" noChangeArrowheads="1"/>
          </p:cNvSpPr>
          <p:nvPr>
            <p:ph type="sldNum" sz="quarter" idx="5"/>
          </p:nvPr>
        </p:nvSpPr>
        <p:spPr>
          <a:noFill/>
        </p:spPr>
        <p:txBody>
          <a:bodyPr/>
          <a:lstStyle/>
          <a:p>
            <a:fld id="{B37DA9BF-6C6B-4D04-8444-5BA88006A702}" type="slidenum">
              <a:rPr lang="en-US" smtClean="0"/>
              <a:pPr/>
              <a:t>34</a:t>
            </a:fld>
            <a:endParaRPr lang="en-US" smtClean="0"/>
          </a:p>
        </p:txBody>
      </p:sp>
      <p:sp>
        <p:nvSpPr>
          <p:cNvPr id="121860" name="Rectangle 2"/>
          <p:cNvSpPr>
            <a:spLocks noRo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r>
              <a:rPr lang="en-US" smtClean="0"/>
              <a:t>If we desire a profit of $3,000 on the sale of 150 bikes, we must have a profit of $20 per bike. The variable expenses associated with each bike are $300, so we would quote a selling price of $320. </a:t>
            </a:r>
            <a:br>
              <a:rPr lang="en-US" smtClean="0"/>
            </a:br>
            <a:r>
              <a:rPr lang="en-US" smtClean="0"/>
              <a:t/>
            </a:r>
            <a:br>
              <a:rPr lang="en-US" smtClean="0"/>
            </a:br>
            <a:r>
              <a:rPr lang="en-US" smtClean="0"/>
              <a:t>You can see the proof of the quote in the blue schedule.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r>
              <a:rPr lang="en-US" smtClean="0"/>
              <a:t>3-</a:t>
            </a:r>
            <a:fld id="{F509D476-5028-4D93-BC28-625579E832DE}" type="slidenum">
              <a:rPr lang="en-US" smtClean="0"/>
              <a:pPr/>
              <a:t>35</a:t>
            </a:fld>
            <a:endParaRPr lang="en-US" smtClean="0"/>
          </a:p>
        </p:txBody>
      </p:sp>
      <p:sp>
        <p:nvSpPr>
          <p:cNvPr id="122883" name="Rectangle 7"/>
          <p:cNvSpPr>
            <a:spLocks noGrp="1" noChangeArrowheads="1"/>
          </p:cNvSpPr>
          <p:nvPr>
            <p:ph type="sldNum" sz="quarter" idx="5"/>
          </p:nvPr>
        </p:nvSpPr>
        <p:spPr>
          <a:noFill/>
        </p:spPr>
        <p:txBody>
          <a:bodyPr/>
          <a:lstStyle/>
          <a:p>
            <a:fld id="{CBF81A54-E64A-4A05-97A3-3F909DB04843}" type="slidenum">
              <a:rPr lang="en-US" smtClean="0"/>
              <a:pPr/>
              <a:t>35</a:t>
            </a:fld>
            <a:endParaRPr lang="en-US" smtClean="0"/>
          </a:p>
        </p:txBody>
      </p:sp>
      <p:sp>
        <p:nvSpPr>
          <p:cNvPr id="122884" name="Rectangle 2"/>
          <p:cNvSpPr>
            <a:spLocks noRo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pPr eaLnBrk="1" hangingPunct="1"/>
            <a:r>
              <a:rPr lang="en-US" smtClean="0"/>
              <a:t>Learning objective number 5 is to compute the break-even point in unit sales and sales dollars.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r>
              <a:rPr lang="en-US" smtClean="0"/>
              <a:t>3-</a:t>
            </a:r>
            <a:fld id="{01F2A22D-8E02-4B7E-934E-55C930A040F2}" type="slidenum">
              <a:rPr lang="en-US" smtClean="0"/>
              <a:pPr/>
              <a:t>36</a:t>
            </a:fld>
            <a:endParaRPr lang="en-US" smtClean="0"/>
          </a:p>
        </p:txBody>
      </p:sp>
      <p:sp>
        <p:nvSpPr>
          <p:cNvPr id="123907" name="Rectangle 7"/>
          <p:cNvSpPr>
            <a:spLocks noGrp="1" noChangeArrowheads="1"/>
          </p:cNvSpPr>
          <p:nvPr>
            <p:ph type="sldNum" sz="quarter" idx="5"/>
          </p:nvPr>
        </p:nvSpPr>
        <p:spPr>
          <a:noFill/>
        </p:spPr>
        <p:txBody>
          <a:bodyPr/>
          <a:lstStyle/>
          <a:p>
            <a:fld id="{D8675CAB-3A5D-4993-B9A2-FBF068F7A1BF}" type="slidenum">
              <a:rPr lang="en-US" smtClean="0"/>
              <a:pPr/>
              <a:t>36</a:t>
            </a:fld>
            <a:endParaRPr lang="en-US" smtClean="0"/>
          </a:p>
        </p:txBody>
      </p:sp>
      <p:sp>
        <p:nvSpPr>
          <p:cNvPr id="123908" name="Rectangle 2"/>
          <p:cNvSpPr>
            <a:spLocks noRot="1" noChangeArrowheads="1" noTextEdit="1"/>
          </p:cNvSpPr>
          <p:nvPr>
            <p:ph type="sldImg"/>
          </p:nvPr>
        </p:nvSpPr>
        <p:spPr>
          <a:ln/>
        </p:spPr>
      </p:sp>
      <p:sp>
        <p:nvSpPr>
          <p:cNvPr id="123909" name="Rectangle 3"/>
          <p:cNvSpPr>
            <a:spLocks noGrp="1" noChangeArrowheads="1"/>
          </p:cNvSpPr>
          <p:nvPr>
            <p:ph type="body" idx="1"/>
          </p:nvPr>
        </p:nvSpPr>
        <p:spPr>
          <a:xfrm>
            <a:off x="935038" y="4416425"/>
            <a:ext cx="5140325" cy="4183063"/>
          </a:xfrm>
          <a:noFill/>
          <a:ln/>
        </p:spPr>
        <p:txBody>
          <a:bodyPr/>
          <a:lstStyle/>
          <a:p>
            <a:pPr eaLnBrk="1" hangingPunct="1"/>
            <a:r>
              <a:rPr lang="en-US" smtClean="0"/>
              <a:t>We can accomplish break-even analysis in one of two ways. We can use the </a:t>
            </a:r>
            <a:r>
              <a:rPr lang="en-US" i="1" smtClean="0"/>
              <a:t>equation</a:t>
            </a:r>
            <a:r>
              <a:rPr lang="en-US" smtClean="0"/>
              <a:t> method or the </a:t>
            </a:r>
            <a:r>
              <a:rPr lang="en-US" i="1" smtClean="0"/>
              <a:t>contribution margin</a:t>
            </a:r>
            <a:r>
              <a:rPr lang="en-US" smtClean="0"/>
              <a:t> method. We get the same results regardless of the method selected. You may prefer one method over the other. It’s a personal choice, but be aware there are some problems associated with either method. Some are easier to solve using the equation method, while others can be quickly solved using the contribution margin method.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r>
              <a:rPr lang="en-US" smtClean="0"/>
              <a:t>3-</a:t>
            </a:r>
            <a:fld id="{9353E6EA-A99F-476C-BDEE-542E333996E4}" type="slidenum">
              <a:rPr lang="en-US" smtClean="0"/>
              <a:pPr/>
              <a:t>37</a:t>
            </a:fld>
            <a:endParaRPr lang="en-US" smtClean="0"/>
          </a:p>
        </p:txBody>
      </p:sp>
      <p:sp>
        <p:nvSpPr>
          <p:cNvPr id="124931" name="Rectangle 7"/>
          <p:cNvSpPr>
            <a:spLocks noGrp="1" noChangeArrowheads="1"/>
          </p:cNvSpPr>
          <p:nvPr>
            <p:ph type="sldNum" sz="quarter" idx="5"/>
          </p:nvPr>
        </p:nvSpPr>
        <p:spPr>
          <a:noFill/>
        </p:spPr>
        <p:txBody>
          <a:bodyPr/>
          <a:lstStyle/>
          <a:p>
            <a:fld id="{1B77A15F-7C63-45C1-AD39-A6CC4B5ECD65}" type="slidenum">
              <a:rPr lang="en-US" smtClean="0"/>
              <a:pPr/>
              <a:t>37</a:t>
            </a:fld>
            <a:endParaRPr lang="en-US" smtClean="0"/>
          </a:p>
        </p:txBody>
      </p:sp>
      <p:sp>
        <p:nvSpPr>
          <p:cNvPr id="124932" name="Rectangle 2"/>
          <p:cNvSpPr>
            <a:spLocks noRot="1" noChangeArrowheads="1" noTextEdit="1"/>
          </p:cNvSpPr>
          <p:nvPr>
            <p:ph type="sldImg"/>
          </p:nvPr>
        </p:nvSpPr>
        <p:spPr>
          <a:ln/>
        </p:spPr>
      </p:sp>
      <p:sp>
        <p:nvSpPr>
          <p:cNvPr id="124933" name="Rectangle 3"/>
          <p:cNvSpPr>
            <a:spLocks noGrp="1" noChangeArrowheads="1"/>
          </p:cNvSpPr>
          <p:nvPr>
            <p:ph type="body" idx="1"/>
          </p:nvPr>
        </p:nvSpPr>
        <p:spPr>
          <a:xfrm>
            <a:off x="935038" y="4416425"/>
            <a:ext cx="5140325" cy="4183063"/>
          </a:xfrm>
          <a:noFill/>
          <a:ln/>
        </p:spPr>
        <p:txBody>
          <a:bodyPr/>
          <a:lstStyle/>
          <a:p>
            <a:pPr eaLnBrk="1" hangingPunct="1"/>
            <a:r>
              <a:rPr lang="en-US" u="sng" smtClean="0"/>
              <a:t>The equation method</a:t>
            </a:r>
            <a:r>
              <a:rPr lang="en-US" smtClean="0"/>
              <a:t> is based on the contribution approach income statement. The equation can be stated in one of two ways:</a:t>
            </a:r>
          </a:p>
          <a:p>
            <a:pPr marL="114300" lvl="1" eaLnBrk="1" hangingPunct="1"/>
            <a:endParaRPr lang="en-US" smtClean="0">
              <a:latin typeface="Times New Roman" pitchFamily="18" charset="0"/>
            </a:endParaRPr>
          </a:p>
          <a:p>
            <a:pPr eaLnBrk="1" hangingPunct="1"/>
            <a:r>
              <a:rPr lang="en-US" smtClean="0"/>
              <a:t>Profits equal Sales less Variable expenses, less Fixed Expenses, </a:t>
            </a:r>
            <a:r>
              <a:rPr lang="en-US" b="1" smtClean="0"/>
              <a:t>or</a:t>
            </a:r>
          </a:p>
          <a:p>
            <a:pPr eaLnBrk="1" hangingPunct="1"/>
            <a:r>
              <a:rPr lang="en-US" smtClean="0"/>
              <a:t>Sales equal Variable expenses plus Fixed expenses plus Profits</a:t>
            </a:r>
            <a:br>
              <a:rPr lang="en-US" smtClean="0"/>
            </a:br>
            <a:r>
              <a:rPr lang="en-US" smtClean="0"/>
              <a:t/>
            </a:r>
            <a:br>
              <a:rPr lang="en-US" smtClean="0"/>
            </a:br>
            <a:r>
              <a:rPr lang="en-US" smtClean="0"/>
              <a:t>Remember that at the break-even point profits are equal to zero.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p>
            <a:r>
              <a:rPr lang="en-US" smtClean="0"/>
              <a:t>3-</a:t>
            </a:r>
            <a:fld id="{8D0714A8-ACF8-413F-88DA-30BE3E7B50A9}" type="slidenum">
              <a:rPr lang="en-US" smtClean="0"/>
              <a:pPr/>
              <a:t>38</a:t>
            </a:fld>
            <a:endParaRPr lang="en-US" smtClean="0"/>
          </a:p>
        </p:txBody>
      </p:sp>
      <p:sp>
        <p:nvSpPr>
          <p:cNvPr id="125955" name="Rectangle 7"/>
          <p:cNvSpPr>
            <a:spLocks noGrp="1" noChangeArrowheads="1"/>
          </p:cNvSpPr>
          <p:nvPr>
            <p:ph type="sldNum" sz="quarter" idx="5"/>
          </p:nvPr>
        </p:nvSpPr>
        <p:spPr>
          <a:noFill/>
        </p:spPr>
        <p:txBody>
          <a:bodyPr/>
          <a:lstStyle/>
          <a:p>
            <a:fld id="{614C4E81-EF6B-4431-BB2F-494551BAC346}" type="slidenum">
              <a:rPr lang="en-US" smtClean="0"/>
              <a:pPr/>
              <a:t>38</a:t>
            </a:fld>
            <a:endParaRPr lang="en-US" smtClean="0"/>
          </a:p>
        </p:txBody>
      </p:sp>
      <p:sp>
        <p:nvSpPr>
          <p:cNvPr id="125956" name="Rectangle 2"/>
          <p:cNvSpPr>
            <a:spLocks noRot="1" noChangeArrowheads="1" noTextEdit="1"/>
          </p:cNvSpPr>
          <p:nvPr>
            <p:ph type="sldImg"/>
          </p:nvPr>
        </p:nvSpPr>
        <p:spPr>
          <a:ln/>
        </p:spPr>
      </p:sp>
      <p:sp>
        <p:nvSpPr>
          <p:cNvPr id="125957" name="Rectangle 3"/>
          <p:cNvSpPr>
            <a:spLocks noGrp="1" noChangeArrowheads="1"/>
          </p:cNvSpPr>
          <p:nvPr>
            <p:ph type="body" idx="1"/>
          </p:nvPr>
        </p:nvSpPr>
        <p:spPr>
          <a:xfrm>
            <a:off x="935038" y="4416425"/>
            <a:ext cx="5140325" cy="4183063"/>
          </a:xfrm>
          <a:noFill/>
          <a:ln/>
        </p:spPr>
        <p:txBody>
          <a:bodyPr/>
          <a:lstStyle/>
          <a:p>
            <a:pPr eaLnBrk="1" hangingPunct="1"/>
            <a:r>
              <a:rPr lang="en-US" smtClean="0"/>
              <a:t>Here is some information provided by Racing Bicycle that we will use to solve some problems. We have the contribution margin income statement, the selling price and variable expenses per unit, and the contribution margin ratio.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p:spPr>
        <p:txBody>
          <a:bodyPr/>
          <a:lstStyle/>
          <a:p>
            <a:r>
              <a:rPr lang="en-US" smtClean="0"/>
              <a:t>3-</a:t>
            </a:r>
            <a:fld id="{A5490AD3-14C7-4BFB-89A0-20141F7AFC58}" type="slidenum">
              <a:rPr lang="en-US" smtClean="0"/>
              <a:pPr/>
              <a:t>39</a:t>
            </a:fld>
            <a:endParaRPr lang="en-US" smtClean="0"/>
          </a:p>
        </p:txBody>
      </p:sp>
      <p:sp>
        <p:nvSpPr>
          <p:cNvPr id="126979" name="Rectangle 7"/>
          <p:cNvSpPr>
            <a:spLocks noGrp="1" noChangeArrowheads="1"/>
          </p:cNvSpPr>
          <p:nvPr>
            <p:ph type="sldNum" sz="quarter" idx="5"/>
          </p:nvPr>
        </p:nvSpPr>
        <p:spPr>
          <a:noFill/>
        </p:spPr>
        <p:txBody>
          <a:bodyPr/>
          <a:lstStyle/>
          <a:p>
            <a:fld id="{0F384E0C-6B94-4D4B-AB76-90DFAA84892C}" type="slidenum">
              <a:rPr lang="en-US" smtClean="0"/>
              <a:pPr/>
              <a:t>39</a:t>
            </a:fld>
            <a:endParaRPr lang="en-US" smtClean="0"/>
          </a:p>
        </p:txBody>
      </p:sp>
      <p:sp>
        <p:nvSpPr>
          <p:cNvPr id="126980" name="Rectangle 2"/>
          <p:cNvSpPr>
            <a:spLocks noRot="1" noChangeArrowheads="1" noTextEdit="1"/>
          </p:cNvSpPr>
          <p:nvPr>
            <p:ph type="sldImg"/>
          </p:nvPr>
        </p:nvSpPr>
        <p:spPr>
          <a:ln/>
        </p:spPr>
      </p:sp>
      <p:sp>
        <p:nvSpPr>
          <p:cNvPr id="126981"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break-even point </a:t>
            </a:r>
            <a:r>
              <a:rPr lang="en-US" u="sng" smtClean="0"/>
              <a:t>in units</a:t>
            </a:r>
            <a:r>
              <a:rPr lang="en-US" smtClean="0"/>
              <a:t> is determined by creating the equation as shown, where Q is the number of bikes sold, $500 is the unit selling price, $300 is the unit variable expense, and $80,000 is the total fixed expense.</a:t>
            </a:r>
            <a:br>
              <a:rPr lang="en-US" smtClean="0"/>
            </a:br>
            <a:r>
              <a:rPr lang="en-US" smtClean="0"/>
              <a:t/>
            </a:r>
            <a:br>
              <a:rPr lang="en-US" smtClean="0"/>
            </a:br>
            <a:r>
              <a:rPr lang="en-US" smtClean="0"/>
              <a:t>We need to solve for Q.</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r>
              <a:rPr lang="en-US" smtClean="0"/>
              <a:t>3-</a:t>
            </a:r>
            <a:fld id="{BC1C47C3-F4E7-4ED7-B0EF-6A7657823992}" type="slidenum">
              <a:rPr lang="en-US" smtClean="0"/>
              <a:pPr/>
              <a:t>4</a:t>
            </a:fld>
            <a:endParaRPr lang="en-US" smtClean="0"/>
          </a:p>
        </p:txBody>
      </p:sp>
      <p:sp>
        <p:nvSpPr>
          <p:cNvPr id="91139" name="Rectangle 7"/>
          <p:cNvSpPr>
            <a:spLocks noGrp="1" noChangeArrowheads="1"/>
          </p:cNvSpPr>
          <p:nvPr>
            <p:ph type="sldNum" sz="quarter" idx="5"/>
          </p:nvPr>
        </p:nvSpPr>
        <p:spPr>
          <a:noFill/>
        </p:spPr>
        <p:txBody>
          <a:bodyPr/>
          <a:lstStyle/>
          <a:p>
            <a:fld id="{76A2026D-7C24-4DFD-9973-1C061378287F}" type="slidenum">
              <a:rPr lang="en-US" smtClean="0"/>
              <a:pPr/>
              <a:t>4</a:t>
            </a:fld>
            <a:endParaRPr lang="en-US" smtClean="0"/>
          </a:p>
        </p:txBody>
      </p:sp>
      <p:sp>
        <p:nvSpPr>
          <p:cNvPr id="91140" name="Rectangle 2"/>
          <p:cNvSpPr>
            <a:spLocks noRot="1" noChangeArrowheads="1" noTextEdit="1"/>
          </p:cNvSpPr>
          <p:nvPr>
            <p:ph type="sldImg"/>
          </p:nvPr>
        </p:nvSpPr>
        <p:spPr>
          <a:ln/>
        </p:spPr>
      </p:sp>
      <p:sp>
        <p:nvSpPr>
          <p:cNvPr id="91141" name="Rectangle 3"/>
          <p:cNvSpPr>
            <a:spLocks noGrp="1" noChangeArrowheads="1"/>
          </p:cNvSpPr>
          <p:nvPr>
            <p:ph type="body" idx="1"/>
          </p:nvPr>
        </p:nvSpPr>
        <p:spPr>
          <a:xfrm>
            <a:off x="935038" y="4416425"/>
            <a:ext cx="5140325" cy="4183063"/>
          </a:xfrm>
          <a:noFill/>
          <a:ln/>
        </p:spPr>
        <p:txBody>
          <a:bodyPr/>
          <a:lstStyle/>
          <a:p>
            <a:pPr eaLnBrk="1" hangingPunct="1"/>
            <a:r>
              <a:rPr lang="en-US" smtClean="0"/>
              <a:t>Contribution margin is used first to cover fixed expenses.  Any remaining contribution margin contributes to net operating income.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r>
              <a:rPr lang="en-US" smtClean="0"/>
              <a:t>3-</a:t>
            </a:r>
            <a:fld id="{23C2472C-6142-4010-BB1C-495842282DA8}" type="slidenum">
              <a:rPr lang="en-US" smtClean="0"/>
              <a:pPr/>
              <a:t>40</a:t>
            </a:fld>
            <a:endParaRPr lang="en-US" smtClean="0"/>
          </a:p>
        </p:txBody>
      </p:sp>
      <p:sp>
        <p:nvSpPr>
          <p:cNvPr id="128003" name="Rectangle 7"/>
          <p:cNvSpPr>
            <a:spLocks noGrp="1" noChangeArrowheads="1"/>
          </p:cNvSpPr>
          <p:nvPr>
            <p:ph type="sldNum" sz="quarter" idx="5"/>
          </p:nvPr>
        </p:nvSpPr>
        <p:spPr>
          <a:noFill/>
        </p:spPr>
        <p:txBody>
          <a:bodyPr/>
          <a:lstStyle/>
          <a:p>
            <a:fld id="{6255BDCF-AB2B-478F-B454-2AF55E876A83}" type="slidenum">
              <a:rPr lang="en-US" smtClean="0"/>
              <a:pPr/>
              <a:t>40</a:t>
            </a:fld>
            <a:endParaRPr lang="en-US" smtClean="0"/>
          </a:p>
        </p:txBody>
      </p:sp>
      <p:sp>
        <p:nvSpPr>
          <p:cNvPr id="128004" name="Rectangle 2"/>
          <p:cNvSpPr>
            <a:spLocks noRot="1" noChangeArrowheads="1" noTextEdit="1"/>
          </p:cNvSpPr>
          <p:nvPr>
            <p:ph type="sldImg"/>
          </p:nvPr>
        </p:nvSpPr>
        <p:spPr>
          <a:ln/>
        </p:spPr>
      </p:sp>
      <p:sp>
        <p:nvSpPr>
          <p:cNvPr id="128005" name="Rectangle 3"/>
          <p:cNvSpPr>
            <a:spLocks noGrp="1" noChangeArrowheads="1"/>
          </p:cNvSpPr>
          <p:nvPr>
            <p:ph type="body" idx="1"/>
          </p:nvPr>
        </p:nvSpPr>
        <p:spPr>
          <a:xfrm>
            <a:off x="935038" y="4416425"/>
            <a:ext cx="5140325" cy="4183063"/>
          </a:xfrm>
          <a:noFill/>
          <a:ln/>
        </p:spPr>
        <p:txBody>
          <a:bodyPr/>
          <a:lstStyle/>
          <a:p>
            <a:pPr eaLnBrk="1" hangingPunct="1"/>
            <a:r>
              <a:rPr lang="en-US" smtClean="0"/>
              <a:t>Solving this equation shows that </a:t>
            </a:r>
            <a:r>
              <a:rPr lang="en-US" u="sng" smtClean="0"/>
              <a:t>the break-even point in units is 400 bikes</a:t>
            </a:r>
            <a:r>
              <a:rPr lang="en-US" smtClean="0"/>
              <a:t>.</a:t>
            </a:r>
            <a:r>
              <a:rPr lang="en-US" smtClean="0">
                <a:latin typeface="Times" pitchFamily="34" charset="0"/>
              </a:rPr>
              <a:t> </a:t>
            </a:r>
            <a:r>
              <a:rPr lang="en-US" smtClean="0"/>
              <a:t>We want to be careful with the algebra when we group terms.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p:spPr>
        <p:txBody>
          <a:bodyPr/>
          <a:lstStyle/>
          <a:p>
            <a:r>
              <a:rPr lang="en-US" smtClean="0"/>
              <a:t>3-</a:t>
            </a:r>
            <a:fld id="{9B7F76C8-5730-47B5-96C7-BD600E49DC2C}" type="slidenum">
              <a:rPr lang="en-US" smtClean="0"/>
              <a:pPr/>
              <a:t>41</a:t>
            </a:fld>
            <a:endParaRPr lang="en-US" smtClean="0"/>
          </a:p>
        </p:txBody>
      </p:sp>
      <p:sp>
        <p:nvSpPr>
          <p:cNvPr id="129027" name="Rectangle 7"/>
          <p:cNvSpPr>
            <a:spLocks noGrp="1" noChangeArrowheads="1"/>
          </p:cNvSpPr>
          <p:nvPr>
            <p:ph type="sldNum" sz="quarter" idx="5"/>
          </p:nvPr>
        </p:nvSpPr>
        <p:spPr>
          <a:noFill/>
        </p:spPr>
        <p:txBody>
          <a:bodyPr/>
          <a:lstStyle/>
          <a:p>
            <a:fld id="{0AF8D9A2-6A8F-44EA-931E-A389D202B92B}" type="slidenum">
              <a:rPr lang="en-US" smtClean="0"/>
              <a:pPr/>
              <a:t>41</a:t>
            </a:fld>
            <a:endParaRPr lang="en-US" smtClean="0"/>
          </a:p>
        </p:txBody>
      </p:sp>
      <p:sp>
        <p:nvSpPr>
          <p:cNvPr id="129028" name="Rectangle 2"/>
          <p:cNvSpPr>
            <a:spLocks noRot="1" noChangeArrowheads="1" noTextEdit="1"/>
          </p:cNvSpPr>
          <p:nvPr>
            <p:ph type="sldImg"/>
          </p:nvPr>
        </p:nvSpPr>
        <p:spPr>
          <a:ln/>
        </p:spPr>
      </p:sp>
      <p:sp>
        <p:nvSpPr>
          <p:cNvPr id="129029"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equation can be modified as shown to calculate the break-even point </a:t>
            </a:r>
            <a:r>
              <a:rPr lang="en-US" u="sng" smtClean="0"/>
              <a:t>in sales dollars</a:t>
            </a:r>
            <a:r>
              <a:rPr lang="en-US" smtClean="0"/>
              <a:t>.  In this equation, X is total sales dollars, point six zero (or 60%) is the variable expense as a percentage of sales, and $80,000 is the total fixed expense.</a:t>
            </a:r>
            <a:br>
              <a:rPr lang="en-US" smtClean="0"/>
            </a:br>
            <a:r>
              <a:rPr lang="en-US" smtClean="0"/>
              <a:t/>
            </a:r>
            <a:br>
              <a:rPr lang="en-US" smtClean="0"/>
            </a:br>
            <a:r>
              <a:rPr lang="en-US" smtClean="0"/>
              <a:t>We need to solve for X.</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p>
            <a:r>
              <a:rPr lang="en-US" smtClean="0"/>
              <a:t>3-</a:t>
            </a:r>
            <a:fld id="{6770953F-8230-4876-9619-EED1E0CFBC83}" type="slidenum">
              <a:rPr lang="en-US" smtClean="0"/>
              <a:pPr/>
              <a:t>42</a:t>
            </a:fld>
            <a:endParaRPr lang="en-US" smtClean="0"/>
          </a:p>
        </p:txBody>
      </p:sp>
      <p:sp>
        <p:nvSpPr>
          <p:cNvPr id="130051" name="Rectangle 7"/>
          <p:cNvSpPr>
            <a:spLocks noGrp="1" noChangeArrowheads="1"/>
          </p:cNvSpPr>
          <p:nvPr>
            <p:ph type="sldNum" sz="quarter" idx="5"/>
          </p:nvPr>
        </p:nvSpPr>
        <p:spPr>
          <a:noFill/>
        </p:spPr>
        <p:txBody>
          <a:bodyPr/>
          <a:lstStyle/>
          <a:p>
            <a:fld id="{74D222DA-87F0-4AF3-8893-30D1AD3ED435}" type="slidenum">
              <a:rPr lang="en-US" smtClean="0"/>
              <a:pPr/>
              <a:t>42</a:t>
            </a:fld>
            <a:endParaRPr lang="en-US" smtClean="0"/>
          </a:p>
        </p:txBody>
      </p:sp>
      <p:sp>
        <p:nvSpPr>
          <p:cNvPr id="130052" name="Rectangle 2"/>
          <p:cNvSpPr>
            <a:spLocks noRot="1" noChangeArrowheads="1" noTextEdit="1"/>
          </p:cNvSpPr>
          <p:nvPr>
            <p:ph type="sldImg"/>
          </p:nvPr>
        </p:nvSpPr>
        <p:spPr>
          <a:ln/>
        </p:spPr>
      </p:sp>
      <p:sp>
        <p:nvSpPr>
          <p:cNvPr id="130053" name="Rectangle 3"/>
          <p:cNvSpPr>
            <a:spLocks noGrp="1" noChangeArrowheads="1"/>
          </p:cNvSpPr>
          <p:nvPr>
            <p:ph type="body" idx="1"/>
          </p:nvPr>
        </p:nvSpPr>
        <p:spPr>
          <a:xfrm>
            <a:off x="935038" y="4416425"/>
            <a:ext cx="5140325" cy="4183063"/>
          </a:xfrm>
          <a:noFill/>
          <a:ln/>
        </p:spPr>
        <p:txBody>
          <a:bodyPr/>
          <a:lstStyle/>
          <a:p>
            <a:pPr eaLnBrk="1" hangingPunct="1"/>
            <a:r>
              <a:rPr lang="en-US" smtClean="0"/>
              <a:t>Solving this equation shows that </a:t>
            </a:r>
            <a:r>
              <a:rPr lang="en-US" u="sng" smtClean="0"/>
              <a:t>the break-even point is sales dollars is $200,000</a:t>
            </a:r>
            <a:r>
              <a:rPr lang="en-US" smtClean="0"/>
              <a:t>. Once again, be careful when you combine the X values in the equation.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p:spPr>
        <p:txBody>
          <a:bodyPr/>
          <a:lstStyle/>
          <a:p>
            <a:r>
              <a:rPr lang="en-US" smtClean="0"/>
              <a:t>3-</a:t>
            </a:r>
            <a:fld id="{4D0A9F44-4AB1-4724-84F4-23FA7EED50F5}" type="slidenum">
              <a:rPr lang="en-US" smtClean="0"/>
              <a:pPr/>
              <a:t>43</a:t>
            </a:fld>
            <a:endParaRPr lang="en-US" smtClean="0"/>
          </a:p>
        </p:txBody>
      </p:sp>
      <p:sp>
        <p:nvSpPr>
          <p:cNvPr id="131075" name="Rectangle 7"/>
          <p:cNvSpPr>
            <a:spLocks noGrp="1" noChangeArrowheads="1"/>
          </p:cNvSpPr>
          <p:nvPr>
            <p:ph type="sldNum" sz="quarter" idx="5"/>
          </p:nvPr>
        </p:nvSpPr>
        <p:spPr>
          <a:noFill/>
        </p:spPr>
        <p:txBody>
          <a:bodyPr/>
          <a:lstStyle/>
          <a:p>
            <a:fld id="{61C9A37D-C2DD-464B-8EC0-0C2B2C834304}" type="slidenum">
              <a:rPr lang="en-US" smtClean="0"/>
              <a:pPr/>
              <a:t>43</a:t>
            </a:fld>
            <a:endParaRPr lang="en-US" smtClean="0"/>
          </a:p>
        </p:txBody>
      </p:sp>
      <p:sp>
        <p:nvSpPr>
          <p:cNvPr id="131076" name="Rectangle 2"/>
          <p:cNvSpPr>
            <a:spLocks noRot="1" noChangeArrowheads="1" noTextEdit="1"/>
          </p:cNvSpPr>
          <p:nvPr>
            <p:ph type="sldImg"/>
          </p:nvPr>
        </p:nvSpPr>
        <p:spPr>
          <a:ln/>
        </p:spPr>
      </p:sp>
      <p:sp>
        <p:nvSpPr>
          <p:cNvPr id="131077" name="Rectangle 3"/>
          <p:cNvSpPr>
            <a:spLocks noGrp="1" noChangeArrowheads="1"/>
          </p:cNvSpPr>
          <p:nvPr>
            <p:ph type="body" idx="1"/>
          </p:nvPr>
        </p:nvSpPr>
        <p:spPr>
          <a:xfrm>
            <a:off x="935038" y="4416425"/>
            <a:ext cx="5140325" cy="4183063"/>
          </a:xfrm>
          <a:noFill/>
          <a:ln/>
        </p:spPr>
        <p:txBody>
          <a:bodyPr/>
          <a:lstStyle/>
          <a:p>
            <a:pPr eaLnBrk="1" hangingPunct="1"/>
            <a:r>
              <a:rPr lang="en-US" u="sng" smtClean="0"/>
              <a:t>The contribution margin method</a:t>
            </a:r>
            <a:r>
              <a:rPr lang="en-US" b="1" smtClean="0"/>
              <a:t> </a:t>
            </a:r>
            <a:r>
              <a:rPr lang="en-US" smtClean="0"/>
              <a:t>has two key equations:</a:t>
            </a:r>
            <a:br>
              <a:rPr lang="en-US" smtClean="0"/>
            </a:br>
            <a:r>
              <a:rPr lang="en-US" smtClean="0"/>
              <a:t/>
            </a:r>
            <a:br>
              <a:rPr lang="en-US" smtClean="0"/>
            </a:br>
            <a:r>
              <a:rPr lang="en-US" smtClean="0"/>
              <a:t>Break-even point in </a:t>
            </a:r>
            <a:r>
              <a:rPr lang="en-US" u="sng" smtClean="0"/>
              <a:t>units sold</a:t>
            </a:r>
            <a:r>
              <a:rPr lang="en-US" smtClean="0"/>
              <a:t> equals Fixed expenses divided by CM per unit, and</a:t>
            </a:r>
          </a:p>
          <a:p>
            <a:pPr eaLnBrk="1" hangingPunct="1"/>
            <a:r>
              <a:rPr lang="en-US" smtClean="0"/>
              <a:t/>
            </a:r>
            <a:br>
              <a:rPr lang="en-US" smtClean="0"/>
            </a:br>
            <a:r>
              <a:rPr lang="en-US" smtClean="0"/>
              <a:t>Break-even point </a:t>
            </a:r>
            <a:r>
              <a:rPr lang="en-US" u="sng" smtClean="0"/>
              <a:t>in sales dollars</a:t>
            </a:r>
            <a:r>
              <a:rPr lang="en-US" smtClean="0"/>
              <a:t> equals Fixed expenses divided by CM ratio.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p>
            <a:r>
              <a:rPr lang="en-US" smtClean="0"/>
              <a:t>3-</a:t>
            </a:r>
            <a:fld id="{A8C2468C-CE33-446F-B925-61CC4C3BC5E4}" type="slidenum">
              <a:rPr lang="en-US" smtClean="0"/>
              <a:pPr/>
              <a:t>44</a:t>
            </a:fld>
            <a:endParaRPr lang="en-US" smtClean="0"/>
          </a:p>
        </p:txBody>
      </p:sp>
      <p:sp>
        <p:nvSpPr>
          <p:cNvPr id="132099" name="Rectangle 7"/>
          <p:cNvSpPr>
            <a:spLocks noGrp="1" noChangeArrowheads="1"/>
          </p:cNvSpPr>
          <p:nvPr>
            <p:ph type="sldNum" sz="quarter" idx="5"/>
          </p:nvPr>
        </p:nvSpPr>
        <p:spPr>
          <a:noFill/>
        </p:spPr>
        <p:txBody>
          <a:bodyPr/>
          <a:lstStyle/>
          <a:p>
            <a:fld id="{60A1CF1B-3918-4DC9-AE3F-F002AD1946F6}" type="slidenum">
              <a:rPr lang="en-US" smtClean="0"/>
              <a:pPr/>
              <a:t>44</a:t>
            </a:fld>
            <a:endParaRPr lang="en-US" smtClean="0"/>
          </a:p>
        </p:txBody>
      </p:sp>
      <p:sp>
        <p:nvSpPr>
          <p:cNvPr id="132100" name="Rectangle 2"/>
          <p:cNvSpPr>
            <a:spLocks noRot="1" noChangeArrowheads="1" noTextEdit="1"/>
          </p:cNvSpPr>
          <p:nvPr>
            <p:ph type="sldImg"/>
          </p:nvPr>
        </p:nvSpPr>
        <p:spPr>
          <a:ln/>
        </p:spPr>
      </p:sp>
      <p:sp>
        <p:nvSpPr>
          <p:cNvPr id="132101" name="Rectangle 3"/>
          <p:cNvSpPr>
            <a:spLocks noGrp="1" noChangeArrowheads="1"/>
          </p:cNvSpPr>
          <p:nvPr>
            <p:ph type="body" idx="1"/>
          </p:nvPr>
        </p:nvSpPr>
        <p:spPr>
          <a:xfrm>
            <a:off x="935038" y="4416425"/>
            <a:ext cx="5140325" cy="4183063"/>
          </a:xfrm>
          <a:noFill/>
          <a:ln/>
        </p:spPr>
        <p:txBody>
          <a:bodyPr/>
          <a:lstStyle/>
          <a:p>
            <a:pPr eaLnBrk="1" hangingPunct="1"/>
            <a:r>
              <a:rPr lang="en-US" smtClean="0"/>
              <a:t>Part I</a:t>
            </a:r>
          </a:p>
          <a:p>
            <a:pPr eaLnBrk="1" hangingPunct="1"/>
            <a:r>
              <a:rPr lang="en-US" smtClean="0"/>
              <a:t>Let’s use the contribution margin method to calculate break-even in total sales dollars.</a:t>
            </a:r>
          </a:p>
          <a:p>
            <a:pPr eaLnBrk="1" hangingPunct="1"/>
            <a:r>
              <a:rPr lang="en-US" smtClean="0"/>
              <a:t/>
            </a:r>
            <a:br>
              <a:rPr lang="en-US" smtClean="0"/>
            </a:br>
            <a:r>
              <a:rPr lang="en-US" smtClean="0"/>
              <a:t>Part II</a:t>
            </a:r>
          </a:p>
          <a:p>
            <a:pPr eaLnBrk="1" hangingPunct="1"/>
            <a:r>
              <a:rPr lang="en-US" smtClean="0"/>
              <a:t>The break-even sales revenue is $200,000.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p:spPr>
        <p:txBody>
          <a:bodyPr/>
          <a:lstStyle/>
          <a:p>
            <a:r>
              <a:rPr lang="en-US" smtClean="0"/>
              <a:t>3-</a:t>
            </a:r>
            <a:fld id="{DDA38F99-4BD2-40E9-BF29-DB205EEE48B8}" type="slidenum">
              <a:rPr lang="en-US" smtClean="0"/>
              <a:pPr/>
              <a:t>45</a:t>
            </a:fld>
            <a:endParaRPr lang="en-US" smtClean="0"/>
          </a:p>
        </p:txBody>
      </p:sp>
      <p:sp>
        <p:nvSpPr>
          <p:cNvPr id="133123" name="Rectangle 7"/>
          <p:cNvSpPr>
            <a:spLocks noGrp="1" noChangeArrowheads="1"/>
          </p:cNvSpPr>
          <p:nvPr>
            <p:ph type="sldNum" sz="quarter" idx="5"/>
          </p:nvPr>
        </p:nvSpPr>
        <p:spPr>
          <a:noFill/>
        </p:spPr>
        <p:txBody>
          <a:bodyPr/>
          <a:lstStyle/>
          <a:p>
            <a:fld id="{BA40157F-C533-4B39-A7B0-DADCCDF1BD30}" type="slidenum">
              <a:rPr lang="en-US" smtClean="0"/>
              <a:pPr/>
              <a:t>45</a:t>
            </a:fld>
            <a:endParaRPr lang="en-US" smtClean="0"/>
          </a:p>
        </p:txBody>
      </p:sp>
      <p:sp>
        <p:nvSpPr>
          <p:cNvPr id="133124" name="Rectangle 2"/>
          <p:cNvSpPr>
            <a:spLocks noRot="1" noChangeArrowheads="1" noTextEdit="1"/>
          </p:cNvSpPr>
          <p:nvPr>
            <p:ph type="sldImg"/>
          </p:nvPr>
        </p:nvSpPr>
        <p:spPr>
          <a:ln/>
        </p:spPr>
      </p:sp>
      <p:sp>
        <p:nvSpPr>
          <p:cNvPr id="133125" name="Rectangle 3"/>
          <p:cNvSpPr>
            <a:spLocks noGrp="1" noChangeArrowheads="1"/>
          </p:cNvSpPr>
          <p:nvPr>
            <p:ph type="body" idx="1"/>
          </p:nvPr>
        </p:nvSpPr>
        <p:spPr>
          <a:xfrm>
            <a:off x="935038" y="4416425"/>
            <a:ext cx="5140325" cy="4183063"/>
          </a:xfrm>
          <a:noFill/>
          <a:ln/>
        </p:spPr>
        <p:txBody>
          <a:bodyPr/>
          <a:lstStyle/>
          <a:p>
            <a:pPr eaLnBrk="1" hangingPunct="1"/>
            <a:r>
              <a:rPr lang="en-US" smtClean="0"/>
              <a:t>Now use the contribution margin approach to calculate the break-even point in cups of coffee sold.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p>
            <a:r>
              <a:rPr lang="en-US" smtClean="0"/>
              <a:t>3-</a:t>
            </a:r>
            <a:fld id="{CA0446A5-F2D8-46EC-A212-3BBC80769168}" type="slidenum">
              <a:rPr lang="en-US" smtClean="0"/>
              <a:pPr/>
              <a:t>46</a:t>
            </a:fld>
            <a:endParaRPr lang="en-US" smtClean="0"/>
          </a:p>
        </p:txBody>
      </p:sp>
      <p:sp>
        <p:nvSpPr>
          <p:cNvPr id="134147" name="Rectangle 7"/>
          <p:cNvSpPr>
            <a:spLocks noGrp="1" noChangeArrowheads="1"/>
          </p:cNvSpPr>
          <p:nvPr>
            <p:ph type="sldNum" sz="quarter" idx="5"/>
          </p:nvPr>
        </p:nvSpPr>
        <p:spPr>
          <a:noFill/>
        </p:spPr>
        <p:txBody>
          <a:bodyPr/>
          <a:lstStyle/>
          <a:p>
            <a:fld id="{8831D82C-AC0F-4F66-87C5-B62907073287}" type="slidenum">
              <a:rPr lang="en-US" smtClean="0"/>
              <a:pPr/>
              <a:t>46</a:t>
            </a:fld>
            <a:endParaRPr lang="en-US" smtClean="0"/>
          </a:p>
        </p:txBody>
      </p:sp>
      <p:sp>
        <p:nvSpPr>
          <p:cNvPr id="134148" name="Rectangle 2"/>
          <p:cNvSpPr>
            <a:spLocks noRot="1" noChangeArrowheads="1" noTextEdit="1"/>
          </p:cNvSpPr>
          <p:nvPr>
            <p:ph type="sldImg"/>
          </p:nvPr>
        </p:nvSpPr>
        <p:spPr>
          <a:ln/>
        </p:spPr>
      </p:sp>
      <p:sp>
        <p:nvSpPr>
          <p:cNvPr id="134149"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contribution margin per cup of coffee is $1.13. The number of cups to sell to reach break-even is 1,150.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dt" sz="quarter" idx="1"/>
          </p:nvPr>
        </p:nvSpPr>
        <p:spPr>
          <a:noFill/>
        </p:spPr>
        <p:txBody>
          <a:bodyPr/>
          <a:lstStyle/>
          <a:p>
            <a:r>
              <a:rPr lang="en-US" smtClean="0"/>
              <a:t>3-</a:t>
            </a:r>
            <a:fld id="{6B97DDFC-EF70-4514-B628-26FAB5C77B8B}" type="slidenum">
              <a:rPr lang="en-US" smtClean="0"/>
              <a:pPr/>
              <a:t>47</a:t>
            </a:fld>
            <a:endParaRPr lang="en-US" smtClean="0"/>
          </a:p>
        </p:txBody>
      </p:sp>
      <p:sp>
        <p:nvSpPr>
          <p:cNvPr id="135171" name="Rectangle 7"/>
          <p:cNvSpPr>
            <a:spLocks noGrp="1" noChangeArrowheads="1"/>
          </p:cNvSpPr>
          <p:nvPr>
            <p:ph type="sldNum" sz="quarter" idx="5"/>
          </p:nvPr>
        </p:nvSpPr>
        <p:spPr>
          <a:noFill/>
        </p:spPr>
        <p:txBody>
          <a:bodyPr/>
          <a:lstStyle/>
          <a:p>
            <a:fld id="{E10970C1-C8D1-46B9-A230-5A1A68C3773D}" type="slidenum">
              <a:rPr lang="en-US" smtClean="0"/>
              <a:pPr/>
              <a:t>47</a:t>
            </a:fld>
            <a:endParaRPr lang="en-US" smtClean="0"/>
          </a:p>
        </p:txBody>
      </p:sp>
      <p:sp>
        <p:nvSpPr>
          <p:cNvPr id="135172" name="Rectangle 2"/>
          <p:cNvSpPr>
            <a:spLocks noRot="1" noChangeArrowheads="1" noTextEdit="1"/>
          </p:cNvSpPr>
          <p:nvPr>
            <p:ph type="sldImg"/>
          </p:nvPr>
        </p:nvSpPr>
        <p:spPr>
          <a:ln/>
        </p:spPr>
      </p:sp>
      <p:sp>
        <p:nvSpPr>
          <p:cNvPr id="135173" name="Rectangle 3"/>
          <p:cNvSpPr>
            <a:spLocks noGrp="1" noChangeArrowheads="1"/>
          </p:cNvSpPr>
          <p:nvPr>
            <p:ph type="body" idx="1"/>
          </p:nvPr>
        </p:nvSpPr>
        <p:spPr>
          <a:xfrm>
            <a:off x="935038" y="4416425"/>
            <a:ext cx="5140325" cy="4183063"/>
          </a:xfrm>
          <a:noFill/>
          <a:ln/>
        </p:spPr>
        <p:txBody>
          <a:bodyPr/>
          <a:lstStyle/>
          <a:p>
            <a:pPr eaLnBrk="1" hangingPunct="1"/>
            <a:r>
              <a:rPr lang="en-US" smtClean="0"/>
              <a:t>Let’s calculate the break-even in sales dollars for Coffee Klatch.</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p:spPr>
        <p:txBody>
          <a:bodyPr/>
          <a:lstStyle/>
          <a:p>
            <a:r>
              <a:rPr lang="en-US" smtClean="0"/>
              <a:t>3-</a:t>
            </a:r>
            <a:fld id="{49882F9B-E28F-4246-8D87-9416AD2AA14F}" type="slidenum">
              <a:rPr lang="en-US" smtClean="0"/>
              <a:pPr/>
              <a:t>48</a:t>
            </a:fld>
            <a:endParaRPr lang="en-US" smtClean="0"/>
          </a:p>
        </p:txBody>
      </p:sp>
      <p:sp>
        <p:nvSpPr>
          <p:cNvPr id="136195" name="Rectangle 7"/>
          <p:cNvSpPr>
            <a:spLocks noGrp="1" noChangeArrowheads="1"/>
          </p:cNvSpPr>
          <p:nvPr>
            <p:ph type="sldNum" sz="quarter" idx="5"/>
          </p:nvPr>
        </p:nvSpPr>
        <p:spPr>
          <a:noFill/>
        </p:spPr>
        <p:txBody>
          <a:bodyPr/>
          <a:lstStyle/>
          <a:p>
            <a:fld id="{182EAC36-E8A1-4232-B042-4F111178D4D8}" type="slidenum">
              <a:rPr lang="en-US" smtClean="0"/>
              <a:pPr/>
              <a:t>48</a:t>
            </a:fld>
            <a:endParaRPr lang="en-US" smtClean="0"/>
          </a:p>
        </p:txBody>
      </p:sp>
      <p:sp>
        <p:nvSpPr>
          <p:cNvPr id="136196" name="Rectangle 1026"/>
          <p:cNvSpPr>
            <a:spLocks noRot="1" noChangeArrowheads="1" noTextEdit="1"/>
          </p:cNvSpPr>
          <p:nvPr>
            <p:ph type="sldImg"/>
          </p:nvPr>
        </p:nvSpPr>
        <p:spPr>
          <a:ln/>
        </p:spPr>
      </p:sp>
      <p:sp>
        <p:nvSpPr>
          <p:cNvPr id="136197" name="Rectangle 1027"/>
          <p:cNvSpPr>
            <a:spLocks noGrp="1" noChangeArrowheads="1"/>
          </p:cNvSpPr>
          <p:nvPr>
            <p:ph type="body" idx="1"/>
          </p:nvPr>
        </p:nvSpPr>
        <p:spPr>
          <a:xfrm>
            <a:off x="935038" y="4416425"/>
            <a:ext cx="5140325" cy="4183063"/>
          </a:xfrm>
          <a:noFill/>
          <a:ln/>
        </p:spPr>
        <p:txBody>
          <a:bodyPr/>
          <a:lstStyle/>
          <a:p>
            <a:pPr eaLnBrk="1" hangingPunct="1"/>
            <a:r>
              <a:rPr lang="en-US" smtClean="0"/>
              <a:t>With a contribution margin ratio of 75.8% (rounded), break-even sales revenue is $1,715.</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dt" sz="quarter" idx="1"/>
          </p:nvPr>
        </p:nvSpPr>
        <p:spPr>
          <a:noFill/>
        </p:spPr>
        <p:txBody>
          <a:bodyPr/>
          <a:lstStyle/>
          <a:p>
            <a:r>
              <a:rPr lang="en-US" smtClean="0"/>
              <a:t>3-</a:t>
            </a:r>
            <a:fld id="{B8177C69-C222-4CE4-B457-E09EACCEEF1E}" type="slidenum">
              <a:rPr lang="en-US" smtClean="0"/>
              <a:pPr/>
              <a:t>49</a:t>
            </a:fld>
            <a:endParaRPr lang="en-US" smtClean="0"/>
          </a:p>
        </p:txBody>
      </p:sp>
      <p:sp>
        <p:nvSpPr>
          <p:cNvPr id="137219" name="Rectangle 7"/>
          <p:cNvSpPr>
            <a:spLocks noGrp="1" noChangeArrowheads="1"/>
          </p:cNvSpPr>
          <p:nvPr>
            <p:ph type="sldNum" sz="quarter" idx="5"/>
          </p:nvPr>
        </p:nvSpPr>
        <p:spPr>
          <a:noFill/>
        </p:spPr>
        <p:txBody>
          <a:bodyPr/>
          <a:lstStyle/>
          <a:p>
            <a:fld id="{9A3E8174-ADCF-4D1B-97B6-D1E45BC81461}" type="slidenum">
              <a:rPr lang="en-US" smtClean="0"/>
              <a:pPr/>
              <a:t>49</a:t>
            </a:fld>
            <a:endParaRPr lang="en-US" smtClean="0"/>
          </a:p>
        </p:txBody>
      </p:sp>
      <p:sp>
        <p:nvSpPr>
          <p:cNvPr id="137220" name="Rectangle 2"/>
          <p:cNvSpPr>
            <a:spLocks noRot="1" noChangeArrowheads="1" noTextEdit="1"/>
          </p:cNvSpPr>
          <p:nvPr>
            <p:ph type="sldImg"/>
          </p:nvPr>
        </p:nvSpPr>
        <p:spPr>
          <a:ln/>
        </p:spPr>
      </p:sp>
      <p:sp>
        <p:nvSpPr>
          <p:cNvPr id="137221" name="Rectangle 3"/>
          <p:cNvSpPr>
            <a:spLocks noGrp="1" noChangeArrowheads="1"/>
          </p:cNvSpPr>
          <p:nvPr>
            <p:ph type="body" idx="1"/>
          </p:nvPr>
        </p:nvSpPr>
        <p:spPr>
          <a:noFill/>
          <a:ln/>
        </p:spPr>
        <p:txBody>
          <a:bodyPr/>
          <a:lstStyle/>
          <a:p>
            <a:pPr eaLnBrk="1" hangingPunct="1"/>
            <a:r>
              <a:rPr lang="en-US" smtClean="0"/>
              <a:t>Learning objective number 6 is to determine the level of sales needed to achieve a desired target profit.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r>
              <a:rPr lang="en-US" smtClean="0"/>
              <a:t>3-</a:t>
            </a:r>
            <a:fld id="{BEAECB5E-D09B-4C31-9151-BFFFC9034DA4}" type="slidenum">
              <a:rPr lang="en-US" smtClean="0"/>
              <a:pPr/>
              <a:t>5</a:t>
            </a:fld>
            <a:endParaRPr lang="en-US" smtClean="0"/>
          </a:p>
        </p:txBody>
      </p:sp>
      <p:sp>
        <p:nvSpPr>
          <p:cNvPr id="92163" name="Rectangle 7"/>
          <p:cNvSpPr>
            <a:spLocks noGrp="1" noChangeArrowheads="1"/>
          </p:cNvSpPr>
          <p:nvPr>
            <p:ph type="sldNum" sz="quarter" idx="5"/>
          </p:nvPr>
        </p:nvSpPr>
        <p:spPr>
          <a:noFill/>
        </p:spPr>
        <p:txBody>
          <a:bodyPr/>
          <a:lstStyle/>
          <a:p>
            <a:fld id="{61DDC053-FBE4-4C88-A15A-00F67091B742}" type="slidenum">
              <a:rPr lang="en-US" smtClean="0"/>
              <a:pPr/>
              <a:t>5</a:t>
            </a:fld>
            <a:endParaRPr lang="en-US" smtClean="0"/>
          </a:p>
        </p:txBody>
      </p:sp>
      <p:sp>
        <p:nvSpPr>
          <p:cNvPr id="92164" name="Rectangle 2"/>
          <p:cNvSpPr>
            <a:spLocks noRot="1" noChangeArrowheads="1" noTextEdit="1"/>
          </p:cNvSpPr>
          <p:nvPr>
            <p:ph type="sldImg"/>
          </p:nvPr>
        </p:nvSpPr>
        <p:spPr>
          <a:ln/>
        </p:spPr>
      </p:sp>
      <p:sp>
        <p:nvSpPr>
          <p:cNvPr id="92165" name="Rectangle 3"/>
          <p:cNvSpPr>
            <a:spLocks noGrp="1" noChangeArrowheads="1"/>
          </p:cNvSpPr>
          <p:nvPr>
            <p:ph type="body" idx="1"/>
          </p:nvPr>
        </p:nvSpPr>
        <p:spPr>
          <a:xfrm>
            <a:off x="935038" y="4416425"/>
            <a:ext cx="5140325" cy="4183063"/>
          </a:xfrm>
          <a:noFill/>
          <a:ln/>
        </p:spPr>
        <p:txBody>
          <a:bodyPr/>
          <a:lstStyle/>
          <a:p>
            <a:pPr eaLnBrk="1" hangingPunct="1"/>
            <a:r>
              <a:rPr lang="en-US" smtClean="0"/>
              <a:t>Sales, variable expenses, and contribution margin can also be expressed on a per unit basis.  For each additional unit Racing Bicycle Company sells, $200 more in contribution margin will help to cover fixed expenses and provide a profit.</a:t>
            </a:r>
            <a:br>
              <a:rPr lang="en-US" smtClean="0"/>
            </a:br>
            <a:r>
              <a:rPr lang="en-US" smtClean="0"/>
              <a:t/>
            </a:r>
            <a:br>
              <a:rPr lang="en-US" smtClean="0"/>
            </a:br>
            <a:r>
              <a:rPr lang="en-US" smtClean="0"/>
              <a:t>Each month Racing Bicycle must generate at least $80,000 in total contribution margin to break-even (which is the level of sales at which profit is zero). If Racing sells 400 units a month, it will be operating at the break-even point.  If Racing sells one more bike (401 bikes), net operating income will increase by $200.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p:spPr>
        <p:txBody>
          <a:bodyPr/>
          <a:lstStyle/>
          <a:p>
            <a:r>
              <a:rPr lang="en-US" smtClean="0"/>
              <a:t>3-</a:t>
            </a:r>
            <a:fld id="{3A616586-AFA1-4839-9E0D-16DA782D86F3}" type="slidenum">
              <a:rPr lang="en-US" smtClean="0"/>
              <a:pPr/>
              <a:t>50</a:t>
            </a:fld>
            <a:endParaRPr lang="en-US" smtClean="0"/>
          </a:p>
        </p:txBody>
      </p:sp>
      <p:sp>
        <p:nvSpPr>
          <p:cNvPr id="138243" name="Rectangle 7"/>
          <p:cNvSpPr>
            <a:spLocks noGrp="1" noChangeArrowheads="1"/>
          </p:cNvSpPr>
          <p:nvPr>
            <p:ph type="sldNum" sz="quarter" idx="5"/>
          </p:nvPr>
        </p:nvSpPr>
        <p:spPr>
          <a:noFill/>
        </p:spPr>
        <p:txBody>
          <a:bodyPr/>
          <a:lstStyle/>
          <a:p>
            <a:fld id="{F992B52C-D06B-4582-840C-EB27E161E45B}" type="slidenum">
              <a:rPr lang="en-US" smtClean="0"/>
              <a:pPr/>
              <a:t>50</a:t>
            </a:fld>
            <a:endParaRPr lang="en-US" smtClean="0"/>
          </a:p>
        </p:txBody>
      </p:sp>
      <p:sp>
        <p:nvSpPr>
          <p:cNvPr id="138244" name="Rectangle 2"/>
          <p:cNvSpPr>
            <a:spLocks noRot="1" noChangeArrowheads="1" noTextEdit="1"/>
          </p:cNvSpPr>
          <p:nvPr>
            <p:ph type="sldImg"/>
          </p:nvPr>
        </p:nvSpPr>
        <p:spPr>
          <a:ln/>
        </p:spPr>
      </p:sp>
      <p:sp>
        <p:nvSpPr>
          <p:cNvPr id="138245" name="Rectangle 3"/>
          <p:cNvSpPr>
            <a:spLocks noGrp="1" noChangeArrowheads="1"/>
          </p:cNvSpPr>
          <p:nvPr>
            <p:ph type="body" idx="1"/>
          </p:nvPr>
        </p:nvSpPr>
        <p:spPr>
          <a:xfrm>
            <a:off x="935038" y="4416425"/>
            <a:ext cx="5140325" cy="4183063"/>
          </a:xfrm>
          <a:noFill/>
          <a:ln/>
        </p:spPr>
        <p:txBody>
          <a:bodyPr/>
          <a:lstStyle/>
          <a:p>
            <a:pPr eaLnBrk="1" hangingPunct="1"/>
            <a:r>
              <a:rPr lang="en-US" smtClean="0"/>
              <a:t>We can use either method to determine the revenue or units needed to achieve a target level of profit.</a:t>
            </a:r>
            <a:br>
              <a:rPr lang="en-US" smtClean="0"/>
            </a:br>
            <a:r>
              <a:rPr lang="en-US" smtClean="0"/>
              <a:t/>
            </a:r>
            <a:br>
              <a:rPr lang="en-US" smtClean="0"/>
            </a:br>
            <a:r>
              <a:rPr lang="en-US" smtClean="0"/>
              <a:t>Suppose RBC wants to earn net income of $100,000. How many bikes must the company sell to achieve this profit level?</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p:spPr>
        <p:txBody>
          <a:bodyPr/>
          <a:lstStyle/>
          <a:p>
            <a:r>
              <a:rPr lang="en-US" smtClean="0"/>
              <a:t>3-</a:t>
            </a:r>
            <a:fld id="{2CD0A4E4-6704-4FCE-8C78-955964733236}" type="slidenum">
              <a:rPr lang="en-US" smtClean="0"/>
              <a:pPr/>
              <a:t>51</a:t>
            </a:fld>
            <a:endParaRPr lang="en-US" smtClean="0"/>
          </a:p>
        </p:txBody>
      </p:sp>
      <p:sp>
        <p:nvSpPr>
          <p:cNvPr id="139267" name="Rectangle 7"/>
          <p:cNvSpPr>
            <a:spLocks noGrp="1" noChangeArrowheads="1"/>
          </p:cNvSpPr>
          <p:nvPr>
            <p:ph type="sldNum" sz="quarter" idx="5"/>
          </p:nvPr>
        </p:nvSpPr>
        <p:spPr>
          <a:noFill/>
        </p:spPr>
        <p:txBody>
          <a:bodyPr/>
          <a:lstStyle/>
          <a:p>
            <a:fld id="{531DC172-DC95-4739-9803-F4647980E70F}" type="slidenum">
              <a:rPr lang="en-US" smtClean="0"/>
              <a:pPr/>
              <a:t>51</a:t>
            </a:fld>
            <a:endParaRPr lang="en-US" smtClean="0"/>
          </a:p>
        </p:txBody>
      </p:sp>
      <p:sp>
        <p:nvSpPr>
          <p:cNvPr id="139268" name="Rectangle 2"/>
          <p:cNvSpPr>
            <a:spLocks noRot="1" noChangeArrowheads="1" noTextEdit="1"/>
          </p:cNvSpPr>
          <p:nvPr>
            <p:ph type="sldImg"/>
          </p:nvPr>
        </p:nvSpPr>
        <p:spPr>
          <a:ln/>
        </p:spPr>
      </p:sp>
      <p:sp>
        <p:nvSpPr>
          <p:cNvPr id="139269" name="Rectangle 3"/>
          <p:cNvSpPr>
            <a:spLocks noGrp="1" noChangeArrowheads="1"/>
          </p:cNvSpPr>
          <p:nvPr>
            <p:ph type="body" idx="1"/>
          </p:nvPr>
        </p:nvSpPr>
        <p:spPr>
          <a:xfrm>
            <a:off x="935038" y="4416425"/>
            <a:ext cx="5140325" cy="4183063"/>
          </a:xfrm>
          <a:noFill/>
          <a:ln/>
        </p:spPr>
        <p:txBody>
          <a:bodyPr/>
          <a:lstStyle/>
          <a:p>
            <a:pPr eaLnBrk="1" hangingPunct="1"/>
            <a:r>
              <a:rPr lang="en-US" smtClean="0"/>
              <a:t>Instead of setting profit to zero like we do in a break-even analysis, we set the profit level to $100,000. Solving for Q, we see that the company will have to sell 900 bikes to achieve the desired profit level.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p:spPr>
        <p:txBody>
          <a:bodyPr/>
          <a:lstStyle/>
          <a:p>
            <a:r>
              <a:rPr lang="en-US" smtClean="0"/>
              <a:t>3-</a:t>
            </a:r>
            <a:fld id="{10AE2E05-D8D7-4AAA-9DE3-062CBF12FBAE}" type="slidenum">
              <a:rPr lang="en-US" smtClean="0"/>
              <a:pPr/>
              <a:t>52</a:t>
            </a:fld>
            <a:endParaRPr lang="en-US" smtClean="0"/>
          </a:p>
        </p:txBody>
      </p:sp>
      <p:sp>
        <p:nvSpPr>
          <p:cNvPr id="140291" name="Rectangle 7"/>
          <p:cNvSpPr>
            <a:spLocks noGrp="1" noChangeArrowheads="1"/>
          </p:cNvSpPr>
          <p:nvPr>
            <p:ph type="sldNum" sz="quarter" idx="5"/>
          </p:nvPr>
        </p:nvSpPr>
        <p:spPr>
          <a:noFill/>
        </p:spPr>
        <p:txBody>
          <a:bodyPr/>
          <a:lstStyle/>
          <a:p>
            <a:fld id="{D820F7BC-238F-4E25-977E-0119455C386E}" type="slidenum">
              <a:rPr lang="en-US" smtClean="0"/>
              <a:pPr/>
              <a:t>52</a:t>
            </a:fld>
            <a:endParaRPr lang="en-US" smtClean="0"/>
          </a:p>
        </p:txBody>
      </p:sp>
      <p:sp>
        <p:nvSpPr>
          <p:cNvPr id="140292" name="Rectangle 2"/>
          <p:cNvSpPr>
            <a:spLocks noRot="1" noChangeArrowheads="1" noTextEdit="1"/>
          </p:cNvSpPr>
          <p:nvPr>
            <p:ph type="sldImg"/>
          </p:nvPr>
        </p:nvSpPr>
        <p:spPr>
          <a:ln/>
        </p:spPr>
      </p:sp>
      <p:sp>
        <p:nvSpPr>
          <p:cNvPr id="140293" name="Rectangle 3"/>
          <p:cNvSpPr>
            <a:spLocks noGrp="1" noChangeArrowheads="1"/>
          </p:cNvSpPr>
          <p:nvPr>
            <p:ph type="body" idx="1"/>
          </p:nvPr>
        </p:nvSpPr>
        <p:spPr>
          <a:xfrm>
            <a:off x="935038" y="4416425"/>
            <a:ext cx="5140325" cy="4183063"/>
          </a:xfrm>
          <a:noFill/>
          <a:ln/>
        </p:spPr>
        <p:txBody>
          <a:bodyPr/>
          <a:lstStyle/>
          <a:p>
            <a:pPr eaLnBrk="1" hangingPunct="1"/>
            <a:r>
              <a:rPr lang="en-US" smtClean="0"/>
              <a:t>A quicker way to solve this problem is to add the desired profits to the fixed cost and divide the total by the contribution margin per unit. Notice we get the same result of 900 bikes.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dt" sz="quarter" idx="1"/>
          </p:nvPr>
        </p:nvSpPr>
        <p:spPr>
          <a:noFill/>
        </p:spPr>
        <p:txBody>
          <a:bodyPr/>
          <a:lstStyle/>
          <a:p>
            <a:r>
              <a:rPr lang="en-US" smtClean="0"/>
              <a:t>3-</a:t>
            </a:r>
            <a:fld id="{0F6379EF-D9B5-4DB7-A799-6DCAFF6B8603}" type="slidenum">
              <a:rPr lang="en-US" smtClean="0"/>
              <a:pPr/>
              <a:t>53</a:t>
            </a:fld>
            <a:endParaRPr lang="en-US" smtClean="0"/>
          </a:p>
        </p:txBody>
      </p:sp>
      <p:sp>
        <p:nvSpPr>
          <p:cNvPr id="141315" name="Rectangle 7"/>
          <p:cNvSpPr>
            <a:spLocks noGrp="1" noChangeArrowheads="1"/>
          </p:cNvSpPr>
          <p:nvPr>
            <p:ph type="sldNum" sz="quarter" idx="5"/>
          </p:nvPr>
        </p:nvSpPr>
        <p:spPr>
          <a:noFill/>
        </p:spPr>
        <p:txBody>
          <a:bodyPr/>
          <a:lstStyle/>
          <a:p>
            <a:fld id="{1E8AA20A-0F12-4E97-A451-79F8479F216C}" type="slidenum">
              <a:rPr lang="en-US" smtClean="0"/>
              <a:pPr/>
              <a:t>53</a:t>
            </a:fld>
            <a:endParaRPr lang="en-US" smtClean="0"/>
          </a:p>
        </p:txBody>
      </p:sp>
      <p:sp>
        <p:nvSpPr>
          <p:cNvPr id="141316" name="Rectangle 1026"/>
          <p:cNvSpPr>
            <a:spLocks noRot="1" noChangeArrowheads="1" noTextEdit="1"/>
          </p:cNvSpPr>
          <p:nvPr>
            <p:ph type="sldImg"/>
          </p:nvPr>
        </p:nvSpPr>
        <p:spPr>
          <a:ln/>
        </p:spPr>
      </p:sp>
      <p:sp>
        <p:nvSpPr>
          <p:cNvPr id="141317" name="Rectangle 1027"/>
          <p:cNvSpPr>
            <a:spLocks noGrp="1" noChangeArrowheads="1"/>
          </p:cNvSpPr>
          <p:nvPr>
            <p:ph type="body" idx="1"/>
          </p:nvPr>
        </p:nvSpPr>
        <p:spPr>
          <a:xfrm>
            <a:off x="935038" y="4416425"/>
            <a:ext cx="5140325" cy="4183063"/>
          </a:xfrm>
          <a:noFill/>
          <a:ln/>
        </p:spPr>
        <p:txBody>
          <a:bodyPr/>
          <a:lstStyle/>
          <a:p>
            <a:pPr eaLnBrk="1" hangingPunct="1"/>
            <a:r>
              <a:rPr lang="en-US" smtClean="0"/>
              <a:t>The Coffee Klatch wants to earn a monthly profit of $2,500. How many cups of coffee must the company sell to reach this profit goal?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p:spPr>
        <p:txBody>
          <a:bodyPr/>
          <a:lstStyle/>
          <a:p>
            <a:r>
              <a:rPr lang="en-US" smtClean="0"/>
              <a:t>3-</a:t>
            </a:r>
            <a:fld id="{14FC5666-30EC-471B-AA2C-4D399A1FC64C}" type="slidenum">
              <a:rPr lang="en-US" smtClean="0"/>
              <a:pPr/>
              <a:t>54</a:t>
            </a:fld>
            <a:endParaRPr lang="en-US" smtClean="0"/>
          </a:p>
        </p:txBody>
      </p:sp>
      <p:sp>
        <p:nvSpPr>
          <p:cNvPr id="142339" name="Rectangle 7"/>
          <p:cNvSpPr>
            <a:spLocks noGrp="1" noChangeArrowheads="1"/>
          </p:cNvSpPr>
          <p:nvPr>
            <p:ph type="sldNum" sz="quarter" idx="5"/>
          </p:nvPr>
        </p:nvSpPr>
        <p:spPr>
          <a:noFill/>
        </p:spPr>
        <p:txBody>
          <a:bodyPr/>
          <a:lstStyle/>
          <a:p>
            <a:fld id="{5EE9C6F0-5444-46AE-9D0F-29092FF72983}" type="slidenum">
              <a:rPr lang="en-US" smtClean="0"/>
              <a:pPr/>
              <a:t>54</a:t>
            </a:fld>
            <a:endParaRPr lang="en-US" smtClean="0"/>
          </a:p>
        </p:txBody>
      </p:sp>
      <p:sp>
        <p:nvSpPr>
          <p:cNvPr id="142340" name="Rectangle 2"/>
          <p:cNvSpPr>
            <a:spLocks noRot="1" noChangeArrowheads="1" noTextEdit="1"/>
          </p:cNvSpPr>
          <p:nvPr>
            <p:ph type="sldImg"/>
          </p:nvPr>
        </p:nvSpPr>
        <p:spPr>
          <a:ln/>
        </p:spPr>
      </p:sp>
      <p:sp>
        <p:nvSpPr>
          <p:cNvPr id="142341" name="Rectangle 3"/>
          <p:cNvSpPr>
            <a:spLocks noGrp="1" noChangeArrowheads="1"/>
          </p:cNvSpPr>
          <p:nvPr>
            <p:ph type="body" idx="1"/>
          </p:nvPr>
        </p:nvSpPr>
        <p:spPr>
          <a:xfrm>
            <a:off x="935038" y="4416425"/>
            <a:ext cx="5140325" cy="4183063"/>
          </a:xfrm>
          <a:noFill/>
          <a:ln/>
        </p:spPr>
        <p:txBody>
          <a:bodyPr/>
          <a:lstStyle/>
          <a:p>
            <a:pPr eaLnBrk="1" hangingPunct="1"/>
            <a:r>
              <a:rPr lang="en-US" smtClean="0"/>
              <a:t>We add the desired profit to the fixed cost and divide by the unit contribution of $1.13. The company must sell 3,363 cups of coffee to reach its profit goal.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dt" sz="quarter" idx="1"/>
          </p:nvPr>
        </p:nvSpPr>
        <p:spPr>
          <a:noFill/>
        </p:spPr>
        <p:txBody>
          <a:bodyPr/>
          <a:lstStyle/>
          <a:p>
            <a:r>
              <a:rPr lang="en-US" smtClean="0"/>
              <a:t>3-</a:t>
            </a:r>
            <a:fld id="{EE185060-798A-4BB2-9092-FDEF91E3FCF0}" type="slidenum">
              <a:rPr lang="en-US" smtClean="0"/>
              <a:pPr/>
              <a:t>55</a:t>
            </a:fld>
            <a:endParaRPr lang="en-US" smtClean="0"/>
          </a:p>
        </p:txBody>
      </p:sp>
      <p:sp>
        <p:nvSpPr>
          <p:cNvPr id="143363" name="Rectangle 7"/>
          <p:cNvSpPr>
            <a:spLocks noGrp="1" noChangeArrowheads="1"/>
          </p:cNvSpPr>
          <p:nvPr>
            <p:ph type="sldNum" sz="quarter" idx="5"/>
          </p:nvPr>
        </p:nvSpPr>
        <p:spPr>
          <a:noFill/>
        </p:spPr>
        <p:txBody>
          <a:bodyPr/>
          <a:lstStyle/>
          <a:p>
            <a:fld id="{C06D6794-8822-4340-870E-66CFC3C1C0EA}" type="slidenum">
              <a:rPr lang="en-US" smtClean="0"/>
              <a:pPr/>
              <a:t>55</a:t>
            </a:fld>
            <a:endParaRPr lang="en-US" smtClean="0"/>
          </a:p>
        </p:txBody>
      </p:sp>
      <p:sp>
        <p:nvSpPr>
          <p:cNvPr id="143364" name="Rectangle 1026"/>
          <p:cNvSpPr>
            <a:spLocks noRot="1" noChangeArrowheads="1" noTextEdit="1"/>
          </p:cNvSpPr>
          <p:nvPr>
            <p:ph type="sldImg"/>
          </p:nvPr>
        </p:nvSpPr>
        <p:spPr>
          <a:ln/>
        </p:spPr>
      </p:sp>
      <p:sp>
        <p:nvSpPr>
          <p:cNvPr id="143365" name="Rectangle 1027"/>
          <p:cNvSpPr>
            <a:spLocks noGrp="1" noChangeArrowheads="1"/>
          </p:cNvSpPr>
          <p:nvPr>
            <p:ph type="body" idx="1"/>
          </p:nvPr>
        </p:nvSpPr>
        <p:spPr>
          <a:noFill/>
          <a:ln/>
        </p:spPr>
        <p:txBody>
          <a:bodyPr/>
          <a:lstStyle/>
          <a:p>
            <a:pPr eaLnBrk="1" hangingPunct="1"/>
            <a:r>
              <a:rPr lang="en-US" smtClean="0"/>
              <a:t>Learning objective number 7 is to compute the margin of safety and explain its significance.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p:spPr>
        <p:txBody>
          <a:bodyPr/>
          <a:lstStyle/>
          <a:p>
            <a:r>
              <a:rPr lang="en-US" smtClean="0"/>
              <a:t>3-</a:t>
            </a:r>
            <a:fld id="{F12949D8-6CB1-4C88-AD5E-99116B24E4E4}" type="slidenum">
              <a:rPr lang="en-US" smtClean="0"/>
              <a:pPr/>
              <a:t>56</a:t>
            </a:fld>
            <a:endParaRPr lang="en-US" smtClean="0"/>
          </a:p>
        </p:txBody>
      </p:sp>
      <p:sp>
        <p:nvSpPr>
          <p:cNvPr id="144387" name="Rectangle 7"/>
          <p:cNvSpPr>
            <a:spLocks noGrp="1" noChangeArrowheads="1"/>
          </p:cNvSpPr>
          <p:nvPr>
            <p:ph type="sldNum" sz="quarter" idx="5"/>
          </p:nvPr>
        </p:nvSpPr>
        <p:spPr>
          <a:noFill/>
        </p:spPr>
        <p:txBody>
          <a:bodyPr/>
          <a:lstStyle/>
          <a:p>
            <a:fld id="{3DF85589-94E5-4483-96F7-7A598AF66F4A}" type="slidenum">
              <a:rPr lang="en-US" smtClean="0"/>
              <a:pPr/>
              <a:t>56</a:t>
            </a:fld>
            <a:endParaRPr lang="en-US" smtClean="0"/>
          </a:p>
        </p:txBody>
      </p:sp>
      <p:sp>
        <p:nvSpPr>
          <p:cNvPr id="144388" name="Rectangle 2"/>
          <p:cNvSpPr>
            <a:spLocks noRot="1" noChangeArrowheads="1" noTextEdit="1"/>
          </p:cNvSpPr>
          <p:nvPr>
            <p:ph type="sldImg"/>
          </p:nvPr>
        </p:nvSpPr>
        <p:spPr>
          <a:ln/>
        </p:spPr>
      </p:sp>
      <p:sp>
        <p:nvSpPr>
          <p:cNvPr id="144389"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margin of safety helps management assess how far above or below the break-even point the company is currently operating. To calculate the margin of safety, we take total current sales and subtract break-even sales.</a:t>
            </a:r>
            <a:br>
              <a:rPr lang="en-US" smtClean="0"/>
            </a:br>
            <a:r>
              <a:rPr lang="en-US" smtClean="0"/>
              <a:t/>
            </a:r>
            <a:br>
              <a:rPr lang="en-US" smtClean="0"/>
            </a:br>
            <a:r>
              <a:rPr lang="en-US" smtClean="0"/>
              <a:t>Let’s calculate the margin of safety for RBC.</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dt" sz="quarter" idx="1"/>
          </p:nvPr>
        </p:nvSpPr>
        <p:spPr>
          <a:noFill/>
        </p:spPr>
        <p:txBody>
          <a:bodyPr/>
          <a:lstStyle/>
          <a:p>
            <a:r>
              <a:rPr lang="en-US" smtClean="0"/>
              <a:t>3-</a:t>
            </a:r>
            <a:fld id="{41F4B05A-4A33-416A-99D4-B7381237C045}" type="slidenum">
              <a:rPr lang="en-US" smtClean="0"/>
              <a:pPr/>
              <a:t>57</a:t>
            </a:fld>
            <a:endParaRPr lang="en-US" smtClean="0"/>
          </a:p>
        </p:txBody>
      </p:sp>
      <p:sp>
        <p:nvSpPr>
          <p:cNvPr id="145411" name="Rectangle 7"/>
          <p:cNvSpPr>
            <a:spLocks noGrp="1" noChangeArrowheads="1"/>
          </p:cNvSpPr>
          <p:nvPr>
            <p:ph type="sldNum" sz="quarter" idx="5"/>
          </p:nvPr>
        </p:nvSpPr>
        <p:spPr>
          <a:noFill/>
        </p:spPr>
        <p:txBody>
          <a:bodyPr/>
          <a:lstStyle/>
          <a:p>
            <a:fld id="{5D40A0B0-EC53-4193-AB22-00BED8224017}" type="slidenum">
              <a:rPr lang="en-US" smtClean="0"/>
              <a:pPr/>
              <a:t>57</a:t>
            </a:fld>
            <a:endParaRPr lang="en-US" smtClean="0"/>
          </a:p>
        </p:txBody>
      </p:sp>
      <p:sp>
        <p:nvSpPr>
          <p:cNvPr id="145412" name="Rectangle 2"/>
          <p:cNvSpPr>
            <a:spLocks noRot="1" noChangeArrowheads="1" noTextEdit="1"/>
          </p:cNvSpPr>
          <p:nvPr>
            <p:ph type="sldImg"/>
          </p:nvPr>
        </p:nvSpPr>
        <p:spPr>
          <a:ln/>
        </p:spPr>
      </p:sp>
      <p:sp>
        <p:nvSpPr>
          <p:cNvPr id="145413" name="Rectangle 3"/>
          <p:cNvSpPr>
            <a:spLocks noGrp="1" noChangeArrowheads="1"/>
          </p:cNvSpPr>
          <p:nvPr>
            <p:ph type="body" idx="1"/>
          </p:nvPr>
        </p:nvSpPr>
        <p:spPr>
          <a:xfrm>
            <a:off x="935038" y="4416425"/>
            <a:ext cx="5140325" cy="4183063"/>
          </a:xfrm>
          <a:noFill/>
          <a:ln/>
        </p:spPr>
        <p:txBody>
          <a:bodyPr/>
          <a:lstStyle/>
          <a:p>
            <a:pPr eaLnBrk="1" hangingPunct="1"/>
            <a:r>
              <a:rPr lang="en-US" smtClean="0"/>
              <a:t>RBC is currently selling 500 bikes and producing total sales revenue of $250,000. Sales at the break-even point are $200,000, so the company’s margin of safety is $50,000.</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p:spPr>
        <p:txBody>
          <a:bodyPr/>
          <a:lstStyle/>
          <a:p>
            <a:r>
              <a:rPr lang="en-US" smtClean="0"/>
              <a:t>3-</a:t>
            </a:r>
            <a:fld id="{849DE25B-E613-4AB0-9613-9984D6722BB2}" type="slidenum">
              <a:rPr lang="en-US" smtClean="0"/>
              <a:pPr/>
              <a:t>58</a:t>
            </a:fld>
            <a:endParaRPr lang="en-US" smtClean="0"/>
          </a:p>
        </p:txBody>
      </p:sp>
      <p:sp>
        <p:nvSpPr>
          <p:cNvPr id="146435" name="Rectangle 7"/>
          <p:cNvSpPr>
            <a:spLocks noGrp="1" noChangeArrowheads="1"/>
          </p:cNvSpPr>
          <p:nvPr>
            <p:ph type="sldNum" sz="quarter" idx="5"/>
          </p:nvPr>
        </p:nvSpPr>
        <p:spPr>
          <a:noFill/>
        </p:spPr>
        <p:txBody>
          <a:bodyPr/>
          <a:lstStyle/>
          <a:p>
            <a:fld id="{79874F0A-6197-4813-993D-256FC47D30FB}" type="slidenum">
              <a:rPr lang="en-US" smtClean="0"/>
              <a:pPr/>
              <a:t>58</a:t>
            </a:fld>
            <a:endParaRPr lang="en-US" smtClean="0"/>
          </a:p>
        </p:txBody>
      </p:sp>
      <p:sp>
        <p:nvSpPr>
          <p:cNvPr id="146436" name="Rectangle 1026"/>
          <p:cNvSpPr>
            <a:spLocks noRot="1" noChangeArrowheads="1" noTextEdit="1"/>
          </p:cNvSpPr>
          <p:nvPr>
            <p:ph type="sldImg"/>
          </p:nvPr>
        </p:nvSpPr>
        <p:spPr>
          <a:ln/>
        </p:spPr>
      </p:sp>
      <p:sp>
        <p:nvSpPr>
          <p:cNvPr id="146437" name="Rectangle 1027"/>
          <p:cNvSpPr>
            <a:spLocks noGrp="1" noChangeArrowheads="1"/>
          </p:cNvSpPr>
          <p:nvPr>
            <p:ph type="body" idx="1"/>
          </p:nvPr>
        </p:nvSpPr>
        <p:spPr>
          <a:xfrm>
            <a:off x="935038" y="4416425"/>
            <a:ext cx="5140325" cy="4183063"/>
          </a:xfrm>
          <a:noFill/>
          <a:ln/>
        </p:spPr>
        <p:txBody>
          <a:bodyPr/>
          <a:lstStyle/>
          <a:p>
            <a:pPr eaLnBrk="1" hangingPunct="1"/>
            <a:r>
              <a:rPr lang="en-US" smtClean="0"/>
              <a:t>We can express the margin of safety as a percent of sales. In the case of RBC, the margin of safety is 20% ($50,000 divided by $250,000).</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p:spPr>
        <p:txBody>
          <a:bodyPr/>
          <a:lstStyle/>
          <a:p>
            <a:r>
              <a:rPr lang="en-US" smtClean="0"/>
              <a:t>3-</a:t>
            </a:r>
            <a:fld id="{0E5D4AAF-C56A-4E2E-8218-B92D474D7927}" type="slidenum">
              <a:rPr lang="en-US" smtClean="0"/>
              <a:pPr/>
              <a:t>59</a:t>
            </a:fld>
            <a:endParaRPr lang="en-US" smtClean="0"/>
          </a:p>
        </p:txBody>
      </p:sp>
      <p:sp>
        <p:nvSpPr>
          <p:cNvPr id="147459" name="Rectangle 7"/>
          <p:cNvSpPr>
            <a:spLocks noGrp="1" noChangeArrowheads="1"/>
          </p:cNvSpPr>
          <p:nvPr>
            <p:ph type="sldNum" sz="quarter" idx="5"/>
          </p:nvPr>
        </p:nvSpPr>
        <p:spPr>
          <a:noFill/>
        </p:spPr>
        <p:txBody>
          <a:bodyPr/>
          <a:lstStyle/>
          <a:p>
            <a:fld id="{8B7E970A-B791-4206-940B-5C0C67A4C023}" type="slidenum">
              <a:rPr lang="en-US" smtClean="0"/>
              <a:pPr/>
              <a:t>59</a:t>
            </a:fld>
            <a:endParaRPr lang="en-US" smtClean="0"/>
          </a:p>
        </p:txBody>
      </p:sp>
      <p:sp>
        <p:nvSpPr>
          <p:cNvPr id="147460" name="Rectangle 2"/>
          <p:cNvSpPr>
            <a:spLocks noRot="1" noChangeArrowheads="1" noTextEdit="1"/>
          </p:cNvSpPr>
          <p:nvPr>
            <p:ph type="sldImg"/>
          </p:nvPr>
        </p:nvSpPr>
        <p:spPr>
          <a:ln/>
        </p:spPr>
      </p:sp>
      <p:sp>
        <p:nvSpPr>
          <p:cNvPr id="147461" name="Rectangle 3"/>
          <p:cNvSpPr>
            <a:spLocks noGrp="1" noChangeArrowheads="1"/>
          </p:cNvSpPr>
          <p:nvPr>
            <p:ph type="body" idx="1"/>
          </p:nvPr>
        </p:nvSpPr>
        <p:spPr>
          <a:xfrm>
            <a:off x="935038" y="4416425"/>
            <a:ext cx="5140325" cy="4183063"/>
          </a:xfrm>
          <a:noFill/>
          <a:ln/>
        </p:spPr>
        <p:txBody>
          <a:bodyPr/>
          <a:lstStyle/>
          <a:p>
            <a:pPr marL="228600" indent="-228600" eaLnBrk="1" hangingPunct="1"/>
            <a:r>
              <a:rPr lang="en-US" smtClean="0"/>
              <a:t>The margin of safety can be expressed in terms of the number of units sold.  RBC’s margin of safety is 100 bikes.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r>
              <a:rPr lang="en-US" smtClean="0"/>
              <a:t>3-</a:t>
            </a:r>
            <a:fld id="{81C8799B-7F9C-4333-A84F-44DE510867B4}" type="slidenum">
              <a:rPr lang="en-US" smtClean="0"/>
              <a:pPr/>
              <a:t>6</a:t>
            </a:fld>
            <a:endParaRPr lang="en-US" smtClean="0"/>
          </a:p>
        </p:txBody>
      </p:sp>
      <p:sp>
        <p:nvSpPr>
          <p:cNvPr id="93187" name="Rectangle 7"/>
          <p:cNvSpPr>
            <a:spLocks noGrp="1" noChangeArrowheads="1"/>
          </p:cNvSpPr>
          <p:nvPr>
            <p:ph type="sldNum" sz="quarter" idx="5"/>
          </p:nvPr>
        </p:nvSpPr>
        <p:spPr>
          <a:noFill/>
        </p:spPr>
        <p:txBody>
          <a:bodyPr/>
          <a:lstStyle/>
          <a:p>
            <a:fld id="{2D1DB45A-647B-45CA-A787-E680E88B38B3}" type="slidenum">
              <a:rPr lang="en-US" smtClean="0"/>
              <a:pPr/>
              <a:t>6</a:t>
            </a:fld>
            <a:endParaRPr lang="en-US" smtClean="0"/>
          </a:p>
        </p:txBody>
      </p:sp>
      <p:sp>
        <p:nvSpPr>
          <p:cNvPr id="93188" name="Rectangle 2"/>
          <p:cNvSpPr>
            <a:spLocks noRot="1" noChangeArrowheads="1" noTextEdit="1"/>
          </p:cNvSpPr>
          <p:nvPr>
            <p:ph type="sldImg"/>
          </p:nvPr>
        </p:nvSpPr>
        <p:spPr>
          <a:ln/>
        </p:spPr>
      </p:sp>
      <p:sp>
        <p:nvSpPr>
          <p:cNvPr id="93189" name="Rectangle 3"/>
          <p:cNvSpPr>
            <a:spLocks noGrp="1" noChangeArrowheads="1"/>
          </p:cNvSpPr>
          <p:nvPr>
            <p:ph type="body" idx="1"/>
          </p:nvPr>
        </p:nvSpPr>
        <p:spPr>
          <a:xfrm>
            <a:off x="935038" y="4416425"/>
            <a:ext cx="5140325" cy="4183063"/>
          </a:xfrm>
          <a:noFill/>
          <a:ln/>
        </p:spPr>
        <p:txBody>
          <a:bodyPr/>
          <a:lstStyle/>
          <a:p>
            <a:pPr eaLnBrk="1" hangingPunct="1"/>
            <a:r>
              <a:rPr lang="en-US" smtClean="0"/>
              <a:t>Each month Racing Bicycle must generate at least $80,000 in total contribution margin to break-even (which is the level of sales at which profit is zero).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p:spPr>
        <p:txBody>
          <a:bodyPr/>
          <a:lstStyle/>
          <a:p>
            <a:r>
              <a:rPr lang="en-US" smtClean="0"/>
              <a:t>3-</a:t>
            </a:r>
            <a:fld id="{722A8276-C70B-4544-9A86-342BB801BB46}" type="slidenum">
              <a:rPr lang="en-US" smtClean="0"/>
              <a:pPr/>
              <a:t>60</a:t>
            </a:fld>
            <a:endParaRPr lang="en-US" smtClean="0"/>
          </a:p>
        </p:txBody>
      </p:sp>
      <p:sp>
        <p:nvSpPr>
          <p:cNvPr id="148483" name="Rectangle 7"/>
          <p:cNvSpPr>
            <a:spLocks noGrp="1" noChangeArrowheads="1"/>
          </p:cNvSpPr>
          <p:nvPr>
            <p:ph type="sldNum" sz="quarter" idx="5"/>
          </p:nvPr>
        </p:nvSpPr>
        <p:spPr>
          <a:noFill/>
        </p:spPr>
        <p:txBody>
          <a:bodyPr/>
          <a:lstStyle/>
          <a:p>
            <a:fld id="{3D8243F6-F23C-4138-9764-83533FC698AD}" type="slidenum">
              <a:rPr lang="en-US" smtClean="0"/>
              <a:pPr/>
              <a:t>60</a:t>
            </a:fld>
            <a:endParaRPr lang="en-US" smtClean="0"/>
          </a:p>
        </p:txBody>
      </p:sp>
      <p:sp>
        <p:nvSpPr>
          <p:cNvPr id="148484" name="Rectangle 2"/>
          <p:cNvSpPr>
            <a:spLocks noRot="1" noChangeArrowheads="1" noTextEdit="1"/>
          </p:cNvSpPr>
          <p:nvPr>
            <p:ph type="sldImg"/>
          </p:nvPr>
        </p:nvSpPr>
        <p:spPr>
          <a:ln/>
        </p:spPr>
      </p:sp>
      <p:sp>
        <p:nvSpPr>
          <p:cNvPr id="148485" name="Rectangle 3"/>
          <p:cNvSpPr>
            <a:spLocks noGrp="1" noChangeArrowheads="1"/>
          </p:cNvSpPr>
          <p:nvPr>
            <p:ph type="body" idx="1"/>
          </p:nvPr>
        </p:nvSpPr>
        <p:spPr>
          <a:xfrm>
            <a:off x="935038" y="4416425"/>
            <a:ext cx="5140325" cy="4183063"/>
          </a:xfrm>
          <a:noFill/>
          <a:ln/>
        </p:spPr>
        <p:txBody>
          <a:bodyPr/>
          <a:lstStyle/>
          <a:p>
            <a:pPr eaLnBrk="1" hangingPunct="1"/>
            <a:r>
              <a:rPr lang="en-US" smtClean="0"/>
              <a:t>Let’s see if you can calculate the margin of safety in cups of coffee for the Coffee Klatch.</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dt" sz="quarter" idx="1"/>
          </p:nvPr>
        </p:nvSpPr>
        <p:spPr>
          <a:noFill/>
        </p:spPr>
        <p:txBody>
          <a:bodyPr/>
          <a:lstStyle/>
          <a:p>
            <a:r>
              <a:rPr lang="en-US" smtClean="0"/>
              <a:t>3-</a:t>
            </a:r>
            <a:fld id="{F54E3E56-0685-4410-BAF1-52FCC5B50422}" type="slidenum">
              <a:rPr lang="en-US" smtClean="0"/>
              <a:pPr/>
              <a:t>61</a:t>
            </a:fld>
            <a:endParaRPr lang="en-US" smtClean="0"/>
          </a:p>
        </p:txBody>
      </p:sp>
      <p:sp>
        <p:nvSpPr>
          <p:cNvPr id="149507" name="Rectangle 7"/>
          <p:cNvSpPr>
            <a:spLocks noGrp="1" noChangeArrowheads="1"/>
          </p:cNvSpPr>
          <p:nvPr>
            <p:ph type="sldNum" sz="quarter" idx="5"/>
          </p:nvPr>
        </p:nvSpPr>
        <p:spPr>
          <a:noFill/>
        </p:spPr>
        <p:txBody>
          <a:bodyPr/>
          <a:lstStyle/>
          <a:p>
            <a:fld id="{E6B8D642-6324-49C0-A2F6-51CED3CD8052}" type="slidenum">
              <a:rPr lang="en-US" smtClean="0"/>
              <a:pPr/>
              <a:t>61</a:t>
            </a:fld>
            <a:endParaRPr lang="en-US" smtClean="0"/>
          </a:p>
        </p:txBody>
      </p:sp>
      <p:sp>
        <p:nvSpPr>
          <p:cNvPr id="149508" name="Rectangle 2"/>
          <p:cNvSpPr>
            <a:spLocks noRot="1" noChangeArrowheads="1" noTextEdit="1"/>
          </p:cNvSpPr>
          <p:nvPr>
            <p:ph type="sldImg"/>
          </p:nvPr>
        </p:nvSpPr>
        <p:spPr>
          <a:ln/>
        </p:spPr>
      </p:sp>
      <p:sp>
        <p:nvSpPr>
          <p:cNvPr id="149509"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margin of safety is 950 cups, or we can calculate the margin of safety as 45%.</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p:spPr>
        <p:txBody>
          <a:bodyPr/>
          <a:lstStyle/>
          <a:p>
            <a:r>
              <a:rPr lang="en-US" smtClean="0"/>
              <a:t>3-</a:t>
            </a:r>
            <a:fld id="{A0DDEE64-EBFA-4870-B35B-5921059B53DF}" type="slidenum">
              <a:rPr lang="en-US" smtClean="0"/>
              <a:pPr/>
              <a:t>62</a:t>
            </a:fld>
            <a:endParaRPr lang="en-US" smtClean="0"/>
          </a:p>
        </p:txBody>
      </p:sp>
      <p:sp>
        <p:nvSpPr>
          <p:cNvPr id="150531" name="Rectangle 7"/>
          <p:cNvSpPr>
            <a:spLocks noGrp="1" noChangeArrowheads="1"/>
          </p:cNvSpPr>
          <p:nvPr>
            <p:ph type="sldNum" sz="quarter" idx="5"/>
          </p:nvPr>
        </p:nvSpPr>
        <p:spPr>
          <a:noFill/>
        </p:spPr>
        <p:txBody>
          <a:bodyPr/>
          <a:lstStyle/>
          <a:p>
            <a:fld id="{5E8F0A02-F33D-4433-B6F2-DCC6AF283D8F}" type="slidenum">
              <a:rPr lang="en-US" smtClean="0"/>
              <a:pPr/>
              <a:t>62</a:t>
            </a:fld>
            <a:endParaRPr lang="en-US" smtClean="0"/>
          </a:p>
        </p:txBody>
      </p:sp>
      <p:sp>
        <p:nvSpPr>
          <p:cNvPr id="150532" name="Rectangle 2"/>
          <p:cNvSpPr>
            <a:spLocks noRot="1" noChangeArrowheads="1" noTextEdit="1"/>
          </p:cNvSpPr>
          <p:nvPr>
            <p:ph type="sldImg"/>
          </p:nvPr>
        </p:nvSpPr>
        <p:spPr>
          <a:ln/>
        </p:spPr>
      </p:sp>
      <p:sp>
        <p:nvSpPr>
          <p:cNvPr id="150533" name="Rectangle 3"/>
          <p:cNvSpPr>
            <a:spLocks noGrp="1" noChangeArrowheads="1"/>
          </p:cNvSpPr>
          <p:nvPr>
            <p:ph type="body" idx="1"/>
          </p:nvPr>
        </p:nvSpPr>
        <p:spPr>
          <a:noFill/>
          <a:ln/>
        </p:spPr>
        <p:txBody>
          <a:bodyPr/>
          <a:lstStyle/>
          <a:p>
            <a:pPr eaLnBrk="1" hangingPunct="1"/>
            <a:r>
              <a:rPr lang="en-US" smtClean="0"/>
              <a:t>A company’s cost structure refers to the relative proportion of fixed and variable expenses. Some companies have high fixed expenses relative to variable expenses. Do you remember our discussion of utility companies? Because of the heavy investment in property, plant and equipment, many utility companies have a high proportion of fixed costs.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dt" sz="quarter" idx="1"/>
          </p:nvPr>
        </p:nvSpPr>
        <p:spPr>
          <a:noFill/>
        </p:spPr>
        <p:txBody>
          <a:bodyPr/>
          <a:lstStyle/>
          <a:p>
            <a:r>
              <a:rPr lang="en-US" smtClean="0"/>
              <a:t>3-</a:t>
            </a:r>
            <a:fld id="{483AF558-969B-491D-BE03-4B43DF41EE5D}" type="slidenum">
              <a:rPr lang="en-US" smtClean="0"/>
              <a:pPr/>
              <a:t>63</a:t>
            </a:fld>
            <a:endParaRPr lang="en-US" smtClean="0"/>
          </a:p>
        </p:txBody>
      </p:sp>
      <p:sp>
        <p:nvSpPr>
          <p:cNvPr id="151555" name="Rectangle 7"/>
          <p:cNvSpPr>
            <a:spLocks noGrp="1" noChangeArrowheads="1"/>
          </p:cNvSpPr>
          <p:nvPr>
            <p:ph type="sldNum" sz="quarter" idx="5"/>
          </p:nvPr>
        </p:nvSpPr>
        <p:spPr>
          <a:noFill/>
        </p:spPr>
        <p:txBody>
          <a:bodyPr/>
          <a:lstStyle/>
          <a:p>
            <a:fld id="{C09F7115-B6B7-4170-BA45-91E5DA0D0BFD}" type="slidenum">
              <a:rPr lang="en-US" smtClean="0"/>
              <a:pPr/>
              <a:t>63</a:t>
            </a:fld>
            <a:endParaRPr lang="en-US" smtClean="0"/>
          </a:p>
        </p:txBody>
      </p:sp>
      <p:sp>
        <p:nvSpPr>
          <p:cNvPr id="151556" name="Rectangle 2"/>
          <p:cNvSpPr>
            <a:spLocks noRot="1" noChangeArrowheads="1" noTextEdit="1"/>
          </p:cNvSpPr>
          <p:nvPr>
            <p:ph type="sldImg"/>
          </p:nvPr>
        </p:nvSpPr>
        <p:spPr>
          <a:ln/>
        </p:spPr>
      </p:sp>
      <p:sp>
        <p:nvSpPr>
          <p:cNvPr id="151557" name="Rectangle 3"/>
          <p:cNvSpPr>
            <a:spLocks noGrp="1" noChangeArrowheads="1"/>
          </p:cNvSpPr>
          <p:nvPr>
            <p:ph type="body" idx="1"/>
          </p:nvPr>
        </p:nvSpPr>
        <p:spPr>
          <a:noFill/>
          <a:ln/>
        </p:spPr>
        <p:txBody>
          <a:bodyPr/>
          <a:lstStyle/>
          <a:p>
            <a:pPr eaLnBrk="1" hangingPunct="1"/>
            <a:r>
              <a:rPr lang="en-US" smtClean="0"/>
              <a:t>Generally, companies with a high fixed cost structure will show higher net income in good years than companies with lower fixed cost structures. Just the opposite is true in bad years. Companies with low fixed cost structures enjoy greater stability in income across good and bad years.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p:spPr>
        <p:txBody>
          <a:bodyPr/>
          <a:lstStyle/>
          <a:p>
            <a:r>
              <a:rPr lang="en-US" smtClean="0"/>
              <a:t>3-</a:t>
            </a:r>
            <a:fld id="{E3DEDE33-A0BF-4100-A17B-15743905E423}" type="slidenum">
              <a:rPr lang="en-US" smtClean="0"/>
              <a:pPr/>
              <a:t>64</a:t>
            </a:fld>
            <a:endParaRPr lang="en-US" smtClean="0"/>
          </a:p>
        </p:txBody>
      </p:sp>
      <p:sp>
        <p:nvSpPr>
          <p:cNvPr id="152579" name="Rectangle 7"/>
          <p:cNvSpPr>
            <a:spLocks noGrp="1" noChangeArrowheads="1"/>
          </p:cNvSpPr>
          <p:nvPr>
            <p:ph type="sldNum" sz="quarter" idx="5"/>
          </p:nvPr>
        </p:nvSpPr>
        <p:spPr>
          <a:noFill/>
        </p:spPr>
        <p:txBody>
          <a:bodyPr/>
          <a:lstStyle/>
          <a:p>
            <a:fld id="{AE762C1C-C387-4378-AAE7-A92165B9BCF3}" type="slidenum">
              <a:rPr lang="en-US" smtClean="0"/>
              <a:pPr/>
              <a:t>64</a:t>
            </a:fld>
            <a:endParaRPr lang="en-US" smtClean="0"/>
          </a:p>
        </p:txBody>
      </p:sp>
      <p:sp>
        <p:nvSpPr>
          <p:cNvPr id="152580" name="Rectangle 2"/>
          <p:cNvSpPr>
            <a:spLocks noRot="1" noChangeArrowheads="1" noTextEdit="1"/>
          </p:cNvSpPr>
          <p:nvPr>
            <p:ph type="sldImg"/>
          </p:nvPr>
        </p:nvSpPr>
        <p:spPr>
          <a:ln/>
        </p:spPr>
      </p:sp>
      <p:sp>
        <p:nvSpPr>
          <p:cNvPr id="152581" name="Rectangle 3"/>
          <p:cNvSpPr>
            <a:spLocks noGrp="1" noChangeArrowheads="1"/>
          </p:cNvSpPr>
          <p:nvPr>
            <p:ph type="body" idx="1"/>
          </p:nvPr>
        </p:nvSpPr>
        <p:spPr>
          <a:noFill/>
          <a:ln/>
        </p:spPr>
        <p:txBody>
          <a:bodyPr/>
          <a:lstStyle/>
          <a:p>
            <a:pPr eaLnBrk="1" hangingPunct="1"/>
            <a:r>
              <a:rPr lang="en-US" smtClean="0"/>
              <a:t>Learning objective number 8 is to compute the degree of operating leverage at a particular level of sales and explain how it can be used to predict changes in net operating income.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p:spPr>
        <p:txBody>
          <a:bodyPr/>
          <a:lstStyle/>
          <a:p>
            <a:r>
              <a:rPr lang="en-US" smtClean="0"/>
              <a:t>3-</a:t>
            </a:r>
            <a:fld id="{0C4048B7-6C1D-472B-8B00-312955B775FC}" type="slidenum">
              <a:rPr lang="en-US" smtClean="0"/>
              <a:pPr/>
              <a:t>65</a:t>
            </a:fld>
            <a:endParaRPr lang="en-US" smtClean="0"/>
          </a:p>
        </p:txBody>
      </p:sp>
      <p:sp>
        <p:nvSpPr>
          <p:cNvPr id="153603" name="Rectangle 7"/>
          <p:cNvSpPr>
            <a:spLocks noGrp="1" noChangeArrowheads="1"/>
          </p:cNvSpPr>
          <p:nvPr>
            <p:ph type="sldNum" sz="quarter" idx="5"/>
          </p:nvPr>
        </p:nvSpPr>
        <p:spPr>
          <a:noFill/>
        </p:spPr>
        <p:txBody>
          <a:bodyPr/>
          <a:lstStyle/>
          <a:p>
            <a:fld id="{D62E0E35-4605-4E3E-AEE3-FF95789246E2}" type="slidenum">
              <a:rPr lang="en-US" smtClean="0"/>
              <a:pPr/>
              <a:t>65</a:t>
            </a:fld>
            <a:endParaRPr lang="en-US" smtClean="0"/>
          </a:p>
        </p:txBody>
      </p:sp>
      <p:sp>
        <p:nvSpPr>
          <p:cNvPr id="153604" name="Rectangle 2"/>
          <p:cNvSpPr>
            <a:spLocks noRot="1" noChangeArrowheads="1" noTextEdit="1"/>
          </p:cNvSpPr>
          <p:nvPr>
            <p:ph type="sldImg"/>
          </p:nvPr>
        </p:nvSpPr>
        <p:spPr>
          <a:ln/>
        </p:spPr>
      </p:sp>
      <p:sp>
        <p:nvSpPr>
          <p:cNvPr id="153605"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degree of operating leverage is a measure, at any given level of sales, of how a percentage change in sales volume will affect profits. It is computed by dividing contribution margin by net operating income.</a:t>
            </a:r>
            <a:br>
              <a:rPr lang="en-US" smtClean="0"/>
            </a:br>
            <a:r>
              <a:rPr lang="en-US" smtClean="0"/>
              <a:t/>
            </a:r>
            <a:br>
              <a:rPr lang="en-US" smtClean="0"/>
            </a:br>
            <a:r>
              <a:rPr lang="en-US" smtClean="0"/>
              <a:t>Let’s look at Racing Bicycle.</a:t>
            </a:r>
          </a:p>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p:spPr>
        <p:txBody>
          <a:bodyPr/>
          <a:lstStyle/>
          <a:p>
            <a:r>
              <a:rPr lang="en-US" smtClean="0"/>
              <a:t>3-</a:t>
            </a:r>
            <a:fld id="{26929AB0-D8B8-49AD-AD9E-CBC1F92D2233}" type="slidenum">
              <a:rPr lang="en-US" smtClean="0"/>
              <a:pPr/>
              <a:t>66</a:t>
            </a:fld>
            <a:endParaRPr lang="en-US" smtClean="0"/>
          </a:p>
        </p:txBody>
      </p:sp>
      <p:sp>
        <p:nvSpPr>
          <p:cNvPr id="154627" name="Rectangle 7"/>
          <p:cNvSpPr>
            <a:spLocks noGrp="1" noChangeArrowheads="1"/>
          </p:cNvSpPr>
          <p:nvPr>
            <p:ph type="sldNum" sz="quarter" idx="5"/>
          </p:nvPr>
        </p:nvSpPr>
        <p:spPr>
          <a:noFill/>
        </p:spPr>
        <p:txBody>
          <a:bodyPr/>
          <a:lstStyle/>
          <a:p>
            <a:fld id="{C3ABFE2F-A99B-42AA-84F4-D1BE7796115C}" type="slidenum">
              <a:rPr lang="en-US" smtClean="0"/>
              <a:pPr/>
              <a:t>66</a:t>
            </a:fld>
            <a:endParaRPr lang="en-US" smtClean="0"/>
          </a:p>
        </p:txBody>
      </p:sp>
      <p:sp>
        <p:nvSpPr>
          <p:cNvPr id="154628" name="Rectangle 1026"/>
          <p:cNvSpPr>
            <a:spLocks noRot="1" noChangeArrowheads="1" noTextEdit="1"/>
          </p:cNvSpPr>
          <p:nvPr>
            <p:ph type="sldImg"/>
          </p:nvPr>
        </p:nvSpPr>
        <p:spPr>
          <a:ln/>
        </p:spPr>
      </p:sp>
      <p:sp>
        <p:nvSpPr>
          <p:cNvPr id="154629" name="Rectangle 1027"/>
          <p:cNvSpPr>
            <a:spLocks noGrp="1" noChangeArrowheads="1"/>
          </p:cNvSpPr>
          <p:nvPr>
            <p:ph type="body" idx="1"/>
          </p:nvPr>
        </p:nvSpPr>
        <p:spPr>
          <a:xfrm>
            <a:off x="935038" y="4416425"/>
            <a:ext cx="5140325" cy="4183063"/>
          </a:xfrm>
          <a:noFill/>
          <a:ln/>
        </p:spPr>
        <p:txBody>
          <a:bodyPr/>
          <a:lstStyle/>
          <a:p>
            <a:pPr eaLnBrk="1" hangingPunct="1"/>
            <a:r>
              <a:rPr lang="en-US" smtClean="0"/>
              <a:t>Recall that Racing is currently selling 500 bikes and producing net income of $20,000. Contribution margin is $100,000.</a:t>
            </a:r>
          </a:p>
          <a:p>
            <a:pPr eaLnBrk="1" hangingPunct="1"/>
            <a:endParaRPr lang="en-US" smtClean="0"/>
          </a:p>
          <a:p>
            <a:pPr eaLnBrk="1" hangingPunct="1"/>
            <a:r>
              <a:rPr lang="en-US" smtClean="0"/>
              <a:t>Operating leverage is 5. We determine this by dividing the $100,000 contribution by net income of $20,000.</a:t>
            </a:r>
          </a:p>
          <a:p>
            <a:pPr eaLnBrk="1" hangingPunct="1"/>
            <a:endParaRPr lang="en-US" smtClean="0"/>
          </a:p>
          <a:p>
            <a:pPr eaLnBrk="1" hangingPunct="1"/>
            <a:r>
              <a:rPr lang="en-US" smtClean="0"/>
              <a:t>Now that we calculated the degree of operating leverage for RBC, let’s see exactly what this means to management.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1"/>
          </p:nvPr>
        </p:nvSpPr>
        <p:spPr>
          <a:noFill/>
        </p:spPr>
        <p:txBody>
          <a:bodyPr/>
          <a:lstStyle/>
          <a:p>
            <a:r>
              <a:rPr lang="en-US" smtClean="0"/>
              <a:t>3-</a:t>
            </a:r>
            <a:fld id="{7B7F2B4B-7020-4AF1-9F59-C8EA6A4292CB}" type="slidenum">
              <a:rPr lang="en-US" smtClean="0"/>
              <a:pPr/>
              <a:t>67</a:t>
            </a:fld>
            <a:endParaRPr lang="en-US" smtClean="0"/>
          </a:p>
        </p:txBody>
      </p:sp>
      <p:sp>
        <p:nvSpPr>
          <p:cNvPr id="155651" name="Rectangle 7"/>
          <p:cNvSpPr>
            <a:spLocks noGrp="1" noChangeArrowheads="1"/>
          </p:cNvSpPr>
          <p:nvPr>
            <p:ph type="sldNum" sz="quarter" idx="5"/>
          </p:nvPr>
        </p:nvSpPr>
        <p:spPr>
          <a:noFill/>
        </p:spPr>
        <p:txBody>
          <a:bodyPr/>
          <a:lstStyle/>
          <a:p>
            <a:fld id="{9DBF1DCA-7778-4DA8-8D86-A1E7578B0E9C}" type="slidenum">
              <a:rPr lang="en-US" smtClean="0"/>
              <a:pPr/>
              <a:t>67</a:t>
            </a:fld>
            <a:endParaRPr lang="en-US" smtClean="0"/>
          </a:p>
        </p:txBody>
      </p:sp>
      <p:sp>
        <p:nvSpPr>
          <p:cNvPr id="155652" name="Rectangle 2"/>
          <p:cNvSpPr>
            <a:spLocks noRot="1" noChangeArrowheads="1" noTextEdit="1"/>
          </p:cNvSpPr>
          <p:nvPr>
            <p:ph type="sldImg"/>
          </p:nvPr>
        </p:nvSpPr>
        <p:spPr>
          <a:ln/>
        </p:spPr>
      </p:sp>
      <p:sp>
        <p:nvSpPr>
          <p:cNvPr id="155653" name="Rectangle 3"/>
          <p:cNvSpPr>
            <a:spLocks noGrp="1" noChangeArrowheads="1"/>
          </p:cNvSpPr>
          <p:nvPr>
            <p:ph type="body" idx="1"/>
          </p:nvPr>
        </p:nvSpPr>
        <p:spPr>
          <a:xfrm>
            <a:off x="935038" y="4416425"/>
            <a:ext cx="5140325" cy="4183063"/>
          </a:xfrm>
          <a:noFill/>
          <a:ln/>
        </p:spPr>
        <p:txBody>
          <a:bodyPr/>
          <a:lstStyle/>
          <a:p>
            <a:pPr eaLnBrk="1" hangingPunct="1"/>
            <a:r>
              <a:rPr lang="en-US" smtClean="0"/>
              <a:t>If Racing is able to increase sales by 10%, net income will increase by 50%. We multiply the percentage increase in sales by the degree of operating leverage. Let’s verify the 50% increase in profit.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p:spPr>
        <p:txBody>
          <a:bodyPr/>
          <a:lstStyle/>
          <a:p>
            <a:r>
              <a:rPr lang="en-US" smtClean="0"/>
              <a:t>3-</a:t>
            </a:r>
            <a:fld id="{8EB6289D-9E57-41D7-8394-B925C73DF024}" type="slidenum">
              <a:rPr lang="en-US" smtClean="0"/>
              <a:pPr/>
              <a:t>68</a:t>
            </a:fld>
            <a:endParaRPr lang="en-US" smtClean="0"/>
          </a:p>
        </p:txBody>
      </p:sp>
      <p:sp>
        <p:nvSpPr>
          <p:cNvPr id="156675" name="Rectangle 7"/>
          <p:cNvSpPr>
            <a:spLocks noGrp="1" noChangeArrowheads="1"/>
          </p:cNvSpPr>
          <p:nvPr>
            <p:ph type="sldNum" sz="quarter" idx="5"/>
          </p:nvPr>
        </p:nvSpPr>
        <p:spPr>
          <a:noFill/>
        </p:spPr>
        <p:txBody>
          <a:bodyPr/>
          <a:lstStyle/>
          <a:p>
            <a:fld id="{9505AD54-4AE4-4BCB-8E00-5A55262DD1E6}" type="slidenum">
              <a:rPr lang="en-US" smtClean="0"/>
              <a:pPr/>
              <a:t>68</a:t>
            </a:fld>
            <a:endParaRPr lang="en-US" smtClean="0"/>
          </a:p>
        </p:txBody>
      </p:sp>
      <p:sp>
        <p:nvSpPr>
          <p:cNvPr id="156676" name="Rectangle 2"/>
          <p:cNvSpPr>
            <a:spLocks noRot="1" noChangeArrowheads="1" noTextEdit="1"/>
          </p:cNvSpPr>
          <p:nvPr>
            <p:ph type="sldImg"/>
          </p:nvPr>
        </p:nvSpPr>
        <p:spPr>
          <a:ln/>
        </p:spPr>
      </p:sp>
      <p:sp>
        <p:nvSpPr>
          <p:cNvPr id="156677" name="Rectangle 3"/>
          <p:cNvSpPr>
            <a:spLocks noGrp="1" noChangeArrowheads="1"/>
          </p:cNvSpPr>
          <p:nvPr>
            <p:ph type="body" idx="1"/>
          </p:nvPr>
        </p:nvSpPr>
        <p:spPr>
          <a:xfrm>
            <a:off x="935038" y="4416425"/>
            <a:ext cx="5140325" cy="4183063"/>
          </a:xfrm>
          <a:noFill/>
          <a:ln/>
        </p:spPr>
        <p:txBody>
          <a:bodyPr/>
          <a:lstStyle/>
          <a:p>
            <a:pPr eaLnBrk="1" hangingPunct="1"/>
            <a:r>
              <a:rPr lang="en-US" smtClean="0"/>
              <a:t>A 10% increase in sales would increase bike sales from the current level of 500 to 550. Look at the contribution margin income statement and notice that income increased from $20,000 to $30,000. That $10,000 increase in net income is a 50% increase.</a:t>
            </a:r>
            <a:br>
              <a:rPr lang="en-US" smtClean="0"/>
            </a:br>
            <a:r>
              <a:rPr lang="en-US" smtClean="0"/>
              <a:t/>
            </a:r>
            <a:br>
              <a:rPr lang="en-US" smtClean="0"/>
            </a:br>
            <a:r>
              <a:rPr lang="en-US" smtClean="0"/>
              <a:t>So it is true that a 10% increase in sales results in a 50% in net income. This is powerful information for a manager to have.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dt" sz="quarter" idx="1"/>
          </p:nvPr>
        </p:nvSpPr>
        <p:spPr>
          <a:noFill/>
        </p:spPr>
        <p:txBody>
          <a:bodyPr/>
          <a:lstStyle/>
          <a:p>
            <a:r>
              <a:rPr lang="en-US" smtClean="0"/>
              <a:t>3-</a:t>
            </a:r>
            <a:fld id="{1CA0372A-9F1C-4EED-92EC-F047EDC69442}" type="slidenum">
              <a:rPr lang="en-US" smtClean="0"/>
              <a:pPr/>
              <a:t>69</a:t>
            </a:fld>
            <a:endParaRPr lang="en-US" smtClean="0"/>
          </a:p>
        </p:txBody>
      </p:sp>
      <p:sp>
        <p:nvSpPr>
          <p:cNvPr id="157699" name="Rectangle 7"/>
          <p:cNvSpPr>
            <a:spLocks noGrp="1" noChangeArrowheads="1"/>
          </p:cNvSpPr>
          <p:nvPr>
            <p:ph type="sldNum" sz="quarter" idx="5"/>
          </p:nvPr>
        </p:nvSpPr>
        <p:spPr>
          <a:noFill/>
        </p:spPr>
        <p:txBody>
          <a:bodyPr/>
          <a:lstStyle/>
          <a:p>
            <a:fld id="{5F8C79B3-6B06-436E-AAB0-4A21E2513AEF}" type="slidenum">
              <a:rPr lang="en-US" smtClean="0"/>
              <a:pPr/>
              <a:t>69</a:t>
            </a:fld>
            <a:endParaRPr lang="en-US" smtClean="0"/>
          </a:p>
        </p:txBody>
      </p:sp>
      <p:sp>
        <p:nvSpPr>
          <p:cNvPr id="157700" name="Rectangle 2"/>
          <p:cNvSpPr>
            <a:spLocks noRot="1" noChangeArrowheads="1" noTextEdit="1"/>
          </p:cNvSpPr>
          <p:nvPr>
            <p:ph type="sldImg"/>
          </p:nvPr>
        </p:nvSpPr>
        <p:spPr>
          <a:ln/>
        </p:spPr>
      </p:sp>
      <p:sp>
        <p:nvSpPr>
          <p:cNvPr id="157701" name="Rectangle 3"/>
          <p:cNvSpPr>
            <a:spLocks noGrp="1" noChangeArrowheads="1"/>
          </p:cNvSpPr>
          <p:nvPr>
            <p:ph type="body" idx="1"/>
          </p:nvPr>
        </p:nvSpPr>
        <p:spPr>
          <a:xfrm>
            <a:off x="935038" y="4416425"/>
            <a:ext cx="5140325" cy="4183063"/>
          </a:xfrm>
          <a:noFill/>
          <a:ln/>
        </p:spPr>
        <p:txBody>
          <a:bodyPr/>
          <a:lstStyle/>
          <a:p>
            <a:pPr eaLnBrk="1" hangingPunct="1"/>
            <a:r>
              <a:rPr lang="en-US" smtClean="0"/>
              <a:t>See if you can calculate the degree of operating leverage for the Coffee Klatch.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r>
              <a:rPr lang="en-US" smtClean="0"/>
              <a:t>3-</a:t>
            </a:r>
            <a:fld id="{7EFE31C0-63B3-47EA-BE8D-A658B3D46986}" type="slidenum">
              <a:rPr lang="en-US" smtClean="0"/>
              <a:pPr/>
              <a:t>7</a:t>
            </a:fld>
            <a:endParaRPr lang="en-US" smtClean="0"/>
          </a:p>
        </p:txBody>
      </p:sp>
      <p:sp>
        <p:nvSpPr>
          <p:cNvPr id="94211" name="Rectangle 7"/>
          <p:cNvSpPr>
            <a:spLocks noGrp="1" noChangeArrowheads="1"/>
          </p:cNvSpPr>
          <p:nvPr>
            <p:ph type="sldNum" sz="quarter" idx="5"/>
          </p:nvPr>
        </p:nvSpPr>
        <p:spPr>
          <a:noFill/>
        </p:spPr>
        <p:txBody>
          <a:bodyPr/>
          <a:lstStyle/>
          <a:p>
            <a:fld id="{AD9AA8F4-A27D-4813-B98E-6A0A00E9EBBC}" type="slidenum">
              <a:rPr lang="en-US" smtClean="0"/>
              <a:pPr/>
              <a:t>7</a:t>
            </a:fld>
            <a:endParaRPr lang="en-US" smtClean="0"/>
          </a:p>
        </p:txBody>
      </p:sp>
      <p:sp>
        <p:nvSpPr>
          <p:cNvPr id="94212" name="Rectangle 2"/>
          <p:cNvSpPr>
            <a:spLocks noRot="1" noChangeArrowheads="1" noTextEdit="1"/>
          </p:cNvSpPr>
          <p:nvPr>
            <p:ph type="sldImg"/>
          </p:nvPr>
        </p:nvSpPr>
        <p:spPr>
          <a:ln/>
        </p:spPr>
      </p:sp>
      <p:sp>
        <p:nvSpPr>
          <p:cNvPr id="94213" name="Rectangle 3"/>
          <p:cNvSpPr>
            <a:spLocks noGrp="1" noChangeArrowheads="1"/>
          </p:cNvSpPr>
          <p:nvPr>
            <p:ph type="body" idx="1"/>
          </p:nvPr>
        </p:nvSpPr>
        <p:spPr>
          <a:xfrm>
            <a:off x="935038" y="4416425"/>
            <a:ext cx="5140325" cy="4183063"/>
          </a:xfrm>
          <a:noFill/>
          <a:ln/>
        </p:spPr>
        <p:txBody>
          <a:bodyPr/>
          <a:lstStyle/>
          <a:p>
            <a:pPr eaLnBrk="1" hangingPunct="1"/>
            <a:r>
              <a:rPr lang="en-US" smtClean="0"/>
              <a:t>If Racing sells 400 units a month, it will be operating at the break-even point.  Let’s see what happens if Racing sells one more bike or a total of 401 bikes.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dt" sz="quarter" idx="1"/>
          </p:nvPr>
        </p:nvSpPr>
        <p:spPr>
          <a:noFill/>
        </p:spPr>
        <p:txBody>
          <a:bodyPr/>
          <a:lstStyle/>
          <a:p>
            <a:r>
              <a:rPr lang="en-US" smtClean="0"/>
              <a:t>3-</a:t>
            </a:r>
            <a:fld id="{2A4C3220-FC11-4E84-A4F3-AC02D7771AFF}" type="slidenum">
              <a:rPr lang="en-US" smtClean="0"/>
              <a:pPr/>
              <a:t>70</a:t>
            </a:fld>
            <a:endParaRPr lang="en-US" smtClean="0"/>
          </a:p>
        </p:txBody>
      </p:sp>
      <p:sp>
        <p:nvSpPr>
          <p:cNvPr id="158723" name="Rectangle 7"/>
          <p:cNvSpPr>
            <a:spLocks noGrp="1" noChangeArrowheads="1"/>
          </p:cNvSpPr>
          <p:nvPr>
            <p:ph type="sldNum" sz="quarter" idx="5"/>
          </p:nvPr>
        </p:nvSpPr>
        <p:spPr>
          <a:noFill/>
        </p:spPr>
        <p:txBody>
          <a:bodyPr/>
          <a:lstStyle/>
          <a:p>
            <a:fld id="{CFE83588-5ED7-43AF-B769-23CB3820670A}" type="slidenum">
              <a:rPr lang="en-US" smtClean="0"/>
              <a:pPr/>
              <a:t>70</a:t>
            </a:fld>
            <a:endParaRPr lang="en-US" smtClean="0"/>
          </a:p>
        </p:txBody>
      </p:sp>
      <p:sp>
        <p:nvSpPr>
          <p:cNvPr id="158724" name="Rectangle 2"/>
          <p:cNvSpPr>
            <a:spLocks noRot="1" noChangeArrowheads="1" noTextEdit="1"/>
          </p:cNvSpPr>
          <p:nvPr>
            <p:ph type="sldImg"/>
          </p:nvPr>
        </p:nvSpPr>
        <p:spPr>
          <a:ln/>
        </p:spPr>
      </p:sp>
      <p:sp>
        <p:nvSpPr>
          <p:cNvPr id="158725" name="Rectangle 3"/>
          <p:cNvSpPr>
            <a:spLocks noGrp="1" noChangeArrowheads="1"/>
          </p:cNvSpPr>
          <p:nvPr>
            <p:ph type="body" idx="1"/>
          </p:nvPr>
        </p:nvSpPr>
        <p:spPr>
          <a:xfrm>
            <a:off x="935038" y="4416425"/>
            <a:ext cx="5140325" cy="4183063"/>
          </a:xfrm>
          <a:noFill/>
          <a:ln/>
        </p:spPr>
        <p:txBody>
          <a:bodyPr/>
          <a:lstStyle/>
          <a:p>
            <a:pPr eaLnBrk="1" hangingPunct="1"/>
            <a:r>
              <a:rPr lang="en-US" smtClean="0"/>
              <a:t>The computations took a while to complete, didn’t they. You can see that operating leverage is 2.21.</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1"/>
          </p:nvPr>
        </p:nvSpPr>
        <p:spPr>
          <a:noFill/>
        </p:spPr>
        <p:txBody>
          <a:bodyPr/>
          <a:lstStyle/>
          <a:p>
            <a:r>
              <a:rPr lang="en-US" smtClean="0"/>
              <a:t>3-</a:t>
            </a:r>
            <a:fld id="{52CCFDB9-9C53-481F-9AA4-F168451DF0BC}" type="slidenum">
              <a:rPr lang="en-US" smtClean="0"/>
              <a:pPr/>
              <a:t>71</a:t>
            </a:fld>
            <a:endParaRPr lang="en-US" smtClean="0"/>
          </a:p>
        </p:txBody>
      </p:sp>
      <p:sp>
        <p:nvSpPr>
          <p:cNvPr id="159747" name="Rectangle 7"/>
          <p:cNvSpPr>
            <a:spLocks noGrp="1" noChangeArrowheads="1"/>
          </p:cNvSpPr>
          <p:nvPr>
            <p:ph type="sldNum" sz="quarter" idx="5"/>
          </p:nvPr>
        </p:nvSpPr>
        <p:spPr>
          <a:noFill/>
        </p:spPr>
        <p:txBody>
          <a:bodyPr/>
          <a:lstStyle/>
          <a:p>
            <a:fld id="{83965DAD-7343-4F50-A415-9172466954C0}" type="slidenum">
              <a:rPr lang="en-US" smtClean="0"/>
              <a:pPr/>
              <a:t>71</a:t>
            </a:fld>
            <a:endParaRPr lang="en-US" smtClean="0"/>
          </a:p>
        </p:txBody>
      </p:sp>
      <p:sp>
        <p:nvSpPr>
          <p:cNvPr id="159748" name="Rectangle 2"/>
          <p:cNvSpPr>
            <a:spLocks noRot="1" noChangeArrowheads="1" noTextEdit="1"/>
          </p:cNvSpPr>
          <p:nvPr>
            <p:ph type="sldImg"/>
          </p:nvPr>
        </p:nvSpPr>
        <p:spPr>
          <a:ln/>
        </p:spPr>
      </p:sp>
      <p:sp>
        <p:nvSpPr>
          <p:cNvPr id="159749" name="Rectangle 3"/>
          <p:cNvSpPr>
            <a:spLocks noGrp="1" noChangeArrowheads="1"/>
          </p:cNvSpPr>
          <p:nvPr>
            <p:ph type="body" idx="1"/>
          </p:nvPr>
        </p:nvSpPr>
        <p:spPr>
          <a:xfrm>
            <a:off x="935038" y="4416425"/>
            <a:ext cx="5140325" cy="4183063"/>
          </a:xfrm>
          <a:noFill/>
          <a:ln/>
        </p:spPr>
        <p:txBody>
          <a:bodyPr/>
          <a:lstStyle/>
          <a:p>
            <a:pPr eaLnBrk="1" hangingPunct="1"/>
            <a:r>
              <a:rPr lang="en-US" smtClean="0"/>
              <a:t>If the Coffee Klatch is able to increase sales by 20%, what will be the increase in net income?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dt" sz="quarter" idx="1"/>
          </p:nvPr>
        </p:nvSpPr>
        <p:spPr>
          <a:noFill/>
        </p:spPr>
        <p:txBody>
          <a:bodyPr/>
          <a:lstStyle/>
          <a:p>
            <a:r>
              <a:rPr lang="en-US" smtClean="0"/>
              <a:t>3-</a:t>
            </a:r>
            <a:fld id="{32D27354-A462-4CFA-A7CA-2F6D5C088591}" type="slidenum">
              <a:rPr lang="en-US" smtClean="0"/>
              <a:pPr/>
              <a:t>72</a:t>
            </a:fld>
            <a:endParaRPr lang="en-US" smtClean="0"/>
          </a:p>
        </p:txBody>
      </p:sp>
      <p:sp>
        <p:nvSpPr>
          <p:cNvPr id="160771" name="Rectangle 7"/>
          <p:cNvSpPr>
            <a:spLocks noGrp="1" noChangeArrowheads="1"/>
          </p:cNvSpPr>
          <p:nvPr>
            <p:ph type="sldNum" sz="quarter" idx="5"/>
          </p:nvPr>
        </p:nvSpPr>
        <p:spPr>
          <a:noFill/>
        </p:spPr>
        <p:txBody>
          <a:bodyPr/>
          <a:lstStyle/>
          <a:p>
            <a:fld id="{41178965-5D39-4BD1-861A-F3BA59137433}" type="slidenum">
              <a:rPr lang="en-US" smtClean="0"/>
              <a:pPr/>
              <a:t>72</a:t>
            </a:fld>
            <a:endParaRPr lang="en-US" smtClean="0"/>
          </a:p>
        </p:txBody>
      </p:sp>
      <p:sp>
        <p:nvSpPr>
          <p:cNvPr id="160772" name="Rectangle 2"/>
          <p:cNvSpPr>
            <a:spLocks noRot="1" noChangeArrowheads="1" noTextEdit="1"/>
          </p:cNvSpPr>
          <p:nvPr>
            <p:ph type="sldImg"/>
          </p:nvPr>
        </p:nvSpPr>
        <p:spPr>
          <a:ln/>
        </p:spPr>
      </p:sp>
      <p:sp>
        <p:nvSpPr>
          <p:cNvPr id="160773" name="Rectangle 3"/>
          <p:cNvSpPr>
            <a:spLocks noGrp="1" noChangeArrowheads="1"/>
          </p:cNvSpPr>
          <p:nvPr>
            <p:ph type="body" idx="1"/>
          </p:nvPr>
        </p:nvSpPr>
        <p:spPr>
          <a:xfrm>
            <a:off x="935038" y="4416425"/>
            <a:ext cx="5140325" cy="4183063"/>
          </a:xfrm>
          <a:noFill/>
          <a:ln/>
        </p:spPr>
        <p:txBody>
          <a:bodyPr/>
          <a:lstStyle/>
          <a:p>
            <a:pPr eaLnBrk="1" hangingPunct="1"/>
            <a:r>
              <a:rPr lang="en-US" smtClean="0"/>
              <a:t>You are right. The increase in net income is 44.2%.</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1"/>
          </p:nvPr>
        </p:nvSpPr>
        <p:spPr>
          <a:noFill/>
        </p:spPr>
        <p:txBody>
          <a:bodyPr/>
          <a:lstStyle/>
          <a:p>
            <a:r>
              <a:rPr lang="en-US" smtClean="0"/>
              <a:t>3-</a:t>
            </a:r>
            <a:fld id="{29CC851D-E9EE-44C0-A913-716D8EE459E8}" type="slidenum">
              <a:rPr lang="en-US" smtClean="0"/>
              <a:pPr/>
              <a:t>73</a:t>
            </a:fld>
            <a:endParaRPr lang="en-US" smtClean="0"/>
          </a:p>
        </p:txBody>
      </p:sp>
      <p:sp>
        <p:nvSpPr>
          <p:cNvPr id="161795" name="Rectangle 7"/>
          <p:cNvSpPr>
            <a:spLocks noGrp="1" noChangeArrowheads="1"/>
          </p:cNvSpPr>
          <p:nvPr>
            <p:ph type="sldNum" sz="quarter" idx="5"/>
          </p:nvPr>
        </p:nvSpPr>
        <p:spPr>
          <a:noFill/>
        </p:spPr>
        <p:txBody>
          <a:bodyPr/>
          <a:lstStyle/>
          <a:p>
            <a:fld id="{CEEAE150-F555-4257-8DF6-50DB22C47466}" type="slidenum">
              <a:rPr lang="en-US" smtClean="0"/>
              <a:pPr/>
              <a:t>73</a:t>
            </a:fld>
            <a:endParaRPr lang="en-US" smtClean="0"/>
          </a:p>
        </p:txBody>
      </p:sp>
      <p:sp>
        <p:nvSpPr>
          <p:cNvPr id="161796" name="Rectangle 2"/>
          <p:cNvSpPr>
            <a:spLocks noRot="1" noChangeArrowheads="1" noTextEdit="1"/>
          </p:cNvSpPr>
          <p:nvPr>
            <p:ph type="sldImg"/>
          </p:nvPr>
        </p:nvSpPr>
        <p:spPr>
          <a:ln/>
        </p:spPr>
      </p:sp>
      <p:sp>
        <p:nvSpPr>
          <p:cNvPr id="161797" name="Rectangle 3"/>
          <p:cNvSpPr>
            <a:spLocks noGrp="1" noChangeArrowheads="1"/>
          </p:cNvSpPr>
          <p:nvPr>
            <p:ph type="body" idx="1"/>
          </p:nvPr>
        </p:nvSpPr>
        <p:spPr>
          <a:xfrm>
            <a:off x="935038" y="4416425"/>
            <a:ext cx="5140325" cy="4183063"/>
          </a:xfrm>
          <a:noFill/>
          <a:ln/>
        </p:spPr>
        <p:txBody>
          <a:bodyPr/>
          <a:lstStyle/>
          <a:p>
            <a:pPr eaLnBrk="1" hangingPunct="1"/>
            <a:r>
              <a:rPr lang="en-US" smtClean="0"/>
              <a:t>Here is our verification of the increase in net income. Take a few minutes and make sure you understand how we calculated all the numbers.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dt" sz="quarter" idx="1"/>
          </p:nvPr>
        </p:nvSpPr>
        <p:spPr>
          <a:noFill/>
        </p:spPr>
        <p:txBody>
          <a:bodyPr/>
          <a:lstStyle/>
          <a:p>
            <a:r>
              <a:rPr lang="en-US" smtClean="0"/>
              <a:t>3-</a:t>
            </a:r>
            <a:fld id="{D11CA2FD-8148-4BF3-A317-DAA2E77DBF5F}" type="slidenum">
              <a:rPr lang="en-US" smtClean="0"/>
              <a:pPr/>
              <a:t>74</a:t>
            </a:fld>
            <a:endParaRPr lang="en-US" smtClean="0"/>
          </a:p>
        </p:txBody>
      </p:sp>
      <p:sp>
        <p:nvSpPr>
          <p:cNvPr id="162819" name="Rectangle 7"/>
          <p:cNvSpPr>
            <a:spLocks noGrp="1" noChangeArrowheads="1"/>
          </p:cNvSpPr>
          <p:nvPr>
            <p:ph type="sldNum" sz="quarter" idx="5"/>
          </p:nvPr>
        </p:nvSpPr>
        <p:spPr>
          <a:noFill/>
        </p:spPr>
        <p:txBody>
          <a:bodyPr/>
          <a:lstStyle/>
          <a:p>
            <a:fld id="{8805C1CC-69D7-4DEC-AADE-AF207BAAD347}" type="slidenum">
              <a:rPr lang="en-US" smtClean="0"/>
              <a:pPr/>
              <a:t>74</a:t>
            </a:fld>
            <a:endParaRPr lang="en-US" smtClean="0"/>
          </a:p>
        </p:txBody>
      </p:sp>
      <p:sp>
        <p:nvSpPr>
          <p:cNvPr id="162820" name="Rectangle 2"/>
          <p:cNvSpPr>
            <a:spLocks noRot="1" noChangeArrowheads="1" noTextEdit="1"/>
          </p:cNvSpPr>
          <p:nvPr>
            <p:ph type="sldImg"/>
          </p:nvPr>
        </p:nvSpPr>
        <p:spPr>
          <a:ln/>
        </p:spPr>
      </p:sp>
      <p:sp>
        <p:nvSpPr>
          <p:cNvPr id="162821" name="Rectangle 3"/>
          <p:cNvSpPr>
            <a:spLocks noGrp="1" noChangeArrowheads="1"/>
          </p:cNvSpPr>
          <p:nvPr>
            <p:ph type="body" idx="1"/>
          </p:nvPr>
        </p:nvSpPr>
        <p:spPr>
          <a:noFill/>
          <a:ln/>
        </p:spPr>
        <p:txBody>
          <a:bodyPr/>
          <a:lstStyle/>
          <a:p>
            <a:pPr eaLnBrk="1" hangingPunct="1"/>
            <a:r>
              <a:rPr lang="en-US" smtClean="0"/>
              <a:t>You have probably heard that salespersons can be compensated on a commission basis. The commission is usually based on sales revenue generated. Some salespersons work on a salary plus commission.</a:t>
            </a:r>
            <a:br>
              <a:rPr lang="en-US" smtClean="0"/>
            </a:br>
            <a:r>
              <a:rPr lang="en-US" smtClean="0"/>
              <a:t/>
            </a:r>
            <a:br>
              <a:rPr lang="en-US" smtClean="0"/>
            </a:br>
            <a:r>
              <a:rPr lang="en-US" smtClean="0"/>
              <a:t>When salespersons are paid a commission based on sales dollars generated, the income statement impact may not be fully understood.</a:t>
            </a:r>
            <a:br>
              <a:rPr lang="en-US" smtClean="0"/>
            </a:br>
            <a:r>
              <a:rPr lang="en-US" smtClean="0"/>
              <a:t/>
            </a:r>
            <a:br>
              <a:rPr lang="en-US" smtClean="0"/>
            </a:br>
            <a:r>
              <a:rPr lang="en-US" smtClean="0"/>
              <a:t>Let’s look at an example.</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dt" sz="quarter" idx="1"/>
          </p:nvPr>
        </p:nvSpPr>
        <p:spPr>
          <a:noFill/>
        </p:spPr>
        <p:txBody>
          <a:bodyPr/>
          <a:lstStyle/>
          <a:p>
            <a:r>
              <a:rPr lang="en-US" smtClean="0"/>
              <a:t>3-</a:t>
            </a:r>
            <a:fld id="{3E985D73-BCF0-4F05-A6C6-7233AE51434E}" type="slidenum">
              <a:rPr lang="en-US" smtClean="0"/>
              <a:pPr/>
              <a:t>75</a:t>
            </a:fld>
            <a:endParaRPr lang="en-US" smtClean="0"/>
          </a:p>
        </p:txBody>
      </p:sp>
      <p:sp>
        <p:nvSpPr>
          <p:cNvPr id="163843" name="Rectangle 7"/>
          <p:cNvSpPr>
            <a:spLocks noGrp="1" noChangeArrowheads="1"/>
          </p:cNvSpPr>
          <p:nvPr>
            <p:ph type="sldNum" sz="quarter" idx="5"/>
          </p:nvPr>
        </p:nvSpPr>
        <p:spPr>
          <a:noFill/>
        </p:spPr>
        <p:txBody>
          <a:bodyPr/>
          <a:lstStyle/>
          <a:p>
            <a:fld id="{F5ACD597-A543-439D-8CE2-68B1951664E7}" type="slidenum">
              <a:rPr lang="en-US" smtClean="0"/>
              <a:pPr/>
              <a:t>75</a:t>
            </a:fld>
            <a:endParaRPr lang="en-US" smtClean="0"/>
          </a:p>
        </p:txBody>
      </p:sp>
      <p:sp>
        <p:nvSpPr>
          <p:cNvPr id="163844" name="Rectangle 2"/>
          <p:cNvSpPr>
            <a:spLocks noRot="1" noChangeArrowheads="1" noTextEdit="1"/>
          </p:cNvSpPr>
          <p:nvPr>
            <p:ph type="sldImg"/>
          </p:nvPr>
        </p:nvSpPr>
        <p:spPr>
          <a:ln/>
        </p:spPr>
      </p:sp>
      <p:sp>
        <p:nvSpPr>
          <p:cNvPr id="163845" name="Rectangle 3"/>
          <p:cNvSpPr>
            <a:spLocks noGrp="1" noChangeArrowheads="1"/>
          </p:cNvSpPr>
          <p:nvPr>
            <p:ph type="body" idx="1"/>
          </p:nvPr>
        </p:nvSpPr>
        <p:spPr>
          <a:noFill/>
          <a:ln/>
        </p:spPr>
        <p:txBody>
          <a:bodyPr/>
          <a:lstStyle/>
          <a:p>
            <a:pPr eaLnBrk="1" hangingPunct="1"/>
            <a:r>
              <a:rPr lang="en-US" smtClean="0"/>
              <a:t>Pipeline Unlimited produces two surfboards. The XR7 model sells for $100 dollars and has a contribution margin per unit of $25. The second surfboard, the Turbo model, sells for $150 and has a contribution margin of $18 per unit sold. The sales force at Pipeline is paid on sales commissions.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dt" sz="quarter" idx="1"/>
          </p:nvPr>
        </p:nvSpPr>
        <p:spPr>
          <a:noFill/>
        </p:spPr>
        <p:txBody>
          <a:bodyPr/>
          <a:lstStyle/>
          <a:p>
            <a:r>
              <a:rPr lang="en-US" smtClean="0"/>
              <a:t>3-</a:t>
            </a:r>
            <a:fld id="{29D62BF9-3DBB-486D-A1DB-5EA3346D0C8E}" type="slidenum">
              <a:rPr lang="en-US" smtClean="0"/>
              <a:pPr/>
              <a:t>76</a:t>
            </a:fld>
            <a:endParaRPr lang="en-US" smtClean="0"/>
          </a:p>
        </p:txBody>
      </p:sp>
      <p:sp>
        <p:nvSpPr>
          <p:cNvPr id="164867" name="Rectangle 7"/>
          <p:cNvSpPr>
            <a:spLocks noGrp="1" noChangeArrowheads="1"/>
          </p:cNvSpPr>
          <p:nvPr>
            <p:ph type="sldNum" sz="quarter" idx="5"/>
          </p:nvPr>
        </p:nvSpPr>
        <p:spPr>
          <a:noFill/>
        </p:spPr>
        <p:txBody>
          <a:bodyPr/>
          <a:lstStyle/>
          <a:p>
            <a:fld id="{5FEBDA97-48CB-413C-9F5D-5F4A4541FD84}" type="slidenum">
              <a:rPr lang="en-US" smtClean="0"/>
              <a:pPr/>
              <a:t>76</a:t>
            </a:fld>
            <a:endParaRPr lang="en-US" smtClean="0"/>
          </a:p>
        </p:txBody>
      </p:sp>
      <p:sp>
        <p:nvSpPr>
          <p:cNvPr id="164868" name="Rectangle 2"/>
          <p:cNvSpPr>
            <a:spLocks noRot="1" noChangeArrowheads="1" noTextEdit="1"/>
          </p:cNvSpPr>
          <p:nvPr>
            <p:ph type="sldImg"/>
          </p:nvPr>
        </p:nvSpPr>
        <p:spPr>
          <a:ln/>
        </p:spPr>
      </p:sp>
      <p:sp>
        <p:nvSpPr>
          <p:cNvPr id="164869" name="Rectangle 3"/>
          <p:cNvSpPr>
            <a:spLocks noGrp="1" noChangeArrowheads="1"/>
          </p:cNvSpPr>
          <p:nvPr>
            <p:ph type="body" idx="1"/>
          </p:nvPr>
        </p:nvSpPr>
        <p:spPr>
          <a:noFill/>
          <a:ln/>
        </p:spPr>
        <p:txBody>
          <a:bodyPr/>
          <a:lstStyle/>
          <a:p>
            <a:pPr eaLnBrk="1" hangingPunct="1"/>
            <a:r>
              <a:rPr lang="en-US" smtClean="0"/>
              <a:t>If you were on the sales force, you would try to sell all the Turbo models you could because it has a higher selling price per unit. The problem is that the XR7 model produces a higher contribution margin to the company.</a:t>
            </a:r>
            <a:br>
              <a:rPr lang="en-US" smtClean="0"/>
            </a:br>
            <a:r>
              <a:rPr lang="en-US" smtClean="0"/>
              <a:t/>
            </a:r>
            <a:br>
              <a:rPr lang="en-US" smtClean="0"/>
            </a:br>
            <a:r>
              <a:rPr lang="en-US" smtClean="0"/>
              <a:t>It might be a good idea for Pipeline to base its sales commissions on contribution margin rather than selling price alone.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1"/>
          </p:nvPr>
        </p:nvSpPr>
        <p:spPr>
          <a:noFill/>
        </p:spPr>
        <p:txBody>
          <a:bodyPr/>
          <a:lstStyle/>
          <a:p>
            <a:r>
              <a:rPr lang="en-US" smtClean="0"/>
              <a:t>3-</a:t>
            </a:r>
            <a:fld id="{36117D3C-CD1B-4E03-9230-EC6A839216A7}" type="slidenum">
              <a:rPr lang="en-US" smtClean="0"/>
              <a:pPr/>
              <a:t>77</a:t>
            </a:fld>
            <a:endParaRPr lang="en-US" smtClean="0"/>
          </a:p>
        </p:txBody>
      </p:sp>
      <p:sp>
        <p:nvSpPr>
          <p:cNvPr id="165891" name="Rectangle 7"/>
          <p:cNvSpPr>
            <a:spLocks noGrp="1" noChangeArrowheads="1"/>
          </p:cNvSpPr>
          <p:nvPr>
            <p:ph type="sldNum" sz="quarter" idx="5"/>
          </p:nvPr>
        </p:nvSpPr>
        <p:spPr>
          <a:noFill/>
        </p:spPr>
        <p:txBody>
          <a:bodyPr/>
          <a:lstStyle/>
          <a:p>
            <a:fld id="{4926DA79-7FF3-43AC-8162-3D9A61F0DF7A}" type="slidenum">
              <a:rPr lang="en-US" smtClean="0"/>
              <a:pPr/>
              <a:t>77</a:t>
            </a:fld>
            <a:endParaRPr lang="en-US" smtClean="0"/>
          </a:p>
        </p:txBody>
      </p:sp>
      <p:sp>
        <p:nvSpPr>
          <p:cNvPr id="165892" name="Rectangle 2"/>
          <p:cNvSpPr>
            <a:spLocks noRot="1" noChangeArrowheads="1" noTextEdit="1"/>
          </p:cNvSpPr>
          <p:nvPr>
            <p:ph type="sldImg"/>
          </p:nvPr>
        </p:nvSpPr>
        <p:spPr>
          <a:ln/>
        </p:spPr>
      </p:sp>
      <p:sp>
        <p:nvSpPr>
          <p:cNvPr id="165893" name="Rectangle 3"/>
          <p:cNvSpPr>
            <a:spLocks noGrp="1" noChangeArrowheads="1"/>
          </p:cNvSpPr>
          <p:nvPr>
            <p:ph type="body" idx="1"/>
          </p:nvPr>
        </p:nvSpPr>
        <p:spPr>
          <a:noFill/>
          <a:ln/>
        </p:spPr>
        <p:txBody>
          <a:bodyPr/>
          <a:lstStyle/>
          <a:p>
            <a:pPr eaLnBrk="1" hangingPunct="1"/>
            <a:r>
              <a:rPr lang="en-US" smtClean="0"/>
              <a:t>Learning objective number 9 is to compute the break-even point for a multiproduct company and explain the effects of shifts in the sales mix on contribution margin and the break-even point.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dt" sz="quarter" idx="1"/>
          </p:nvPr>
        </p:nvSpPr>
        <p:spPr>
          <a:noFill/>
        </p:spPr>
        <p:txBody>
          <a:bodyPr/>
          <a:lstStyle/>
          <a:p>
            <a:r>
              <a:rPr lang="en-US" smtClean="0"/>
              <a:t>3-</a:t>
            </a:r>
            <a:fld id="{32B5187E-6A8C-4F0B-B1CB-06E1676A3318}" type="slidenum">
              <a:rPr lang="en-US" smtClean="0"/>
              <a:pPr/>
              <a:t>78</a:t>
            </a:fld>
            <a:endParaRPr lang="en-US" smtClean="0"/>
          </a:p>
        </p:txBody>
      </p:sp>
      <p:sp>
        <p:nvSpPr>
          <p:cNvPr id="166915" name="Rectangle 7"/>
          <p:cNvSpPr>
            <a:spLocks noGrp="1" noChangeArrowheads="1"/>
          </p:cNvSpPr>
          <p:nvPr>
            <p:ph type="sldNum" sz="quarter" idx="5"/>
          </p:nvPr>
        </p:nvSpPr>
        <p:spPr>
          <a:noFill/>
        </p:spPr>
        <p:txBody>
          <a:bodyPr/>
          <a:lstStyle/>
          <a:p>
            <a:fld id="{840EA241-1843-4741-A032-F57E9B0AC8EA}" type="slidenum">
              <a:rPr lang="en-US" smtClean="0"/>
              <a:pPr/>
              <a:t>78</a:t>
            </a:fld>
            <a:endParaRPr lang="en-US" smtClean="0"/>
          </a:p>
        </p:txBody>
      </p:sp>
      <p:sp>
        <p:nvSpPr>
          <p:cNvPr id="166916" name="Rectangle 2"/>
          <p:cNvSpPr>
            <a:spLocks noRot="1" noChangeArrowheads="1" noTextEdit="1"/>
          </p:cNvSpPr>
          <p:nvPr>
            <p:ph type="sldImg"/>
          </p:nvPr>
        </p:nvSpPr>
        <p:spPr>
          <a:ln/>
        </p:spPr>
      </p:sp>
      <p:sp>
        <p:nvSpPr>
          <p:cNvPr id="166917" name="Rectangle 3"/>
          <p:cNvSpPr>
            <a:spLocks noGrp="1" noChangeArrowheads="1"/>
          </p:cNvSpPr>
          <p:nvPr>
            <p:ph type="body" idx="1"/>
          </p:nvPr>
        </p:nvSpPr>
        <p:spPr>
          <a:xfrm>
            <a:off x="935038" y="4416425"/>
            <a:ext cx="5140325" cy="4183063"/>
          </a:xfrm>
          <a:noFill/>
          <a:ln/>
        </p:spPr>
        <p:txBody>
          <a:bodyPr/>
          <a:lstStyle/>
          <a:p>
            <a:pPr eaLnBrk="1" hangingPunct="1"/>
            <a:r>
              <a:rPr lang="en-US" smtClean="0"/>
              <a:t>When a company sells more than one product, break-even analyses become more complex because of the relative mix of the products sold. Different products will have different selling prices, cost structures and contribution margins.</a:t>
            </a:r>
            <a:br>
              <a:rPr lang="en-US" smtClean="0"/>
            </a:br>
            <a:r>
              <a:rPr lang="en-US" smtClean="0"/>
              <a:t/>
            </a:r>
            <a:br>
              <a:rPr lang="en-US" smtClean="0"/>
            </a:br>
            <a:r>
              <a:rPr lang="en-US" smtClean="0"/>
              <a:t>Let’s expand the product line at Racing Bicycle and see what impact this has on break-even. We are going to assume that the sales mix between the products remains the same in our example.</a:t>
            </a:r>
            <a:endParaRPr lang="en-US" b="1" smtClean="0"/>
          </a:p>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dt" sz="quarter" idx="1"/>
          </p:nvPr>
        </p:nvSpPr>
        <p:spPr>
          <a:noFill/>
        </p:spPr>
        <p:txBody>
          <a:bodyPr/>
          <a:lstStyle/>
          <a:p>
            <a:r>
              <a:rPr lang="en-US" smtClean="0"/>
              <a:t>3-</a:t>
            </a:r>
            <a:fld id="{E1B91FED-E72C-4269-879E-380BF3B9BC6F}" type="slidenum">
              <a:rPr lang="en-US" smtClean="0"/>
              <a:pPr/>
              <a:t>79</a:t>
            </a:fld>
            <a:endParaRPr lang="en-US" smtClean="0"/>
          </a:p>
        </p:txBody>
      </p:sp>
      <p:sp>
        <p:nvSpPr>
          <p:cNvPr id="167939" name="Rectangle 7"/>
          <p:cNvSpPr>
            <a:spLocks noGrp="1" noChangeArrowheads="1"/>
          </p:cNvSpPr>
          <p:nvPr>
            <p:ph type="sldNum" sz="quarter" idx="5"/>
          </p:nvPr>
        </p:nvSpPr>
        <p:spPr>
          <a:noFill/>
        </p:spPr>
        <p:txBody>
          <a:bodyPr/>
          <a:lstStyle/>
          <a:p>
            <a:fld id="{873D4BBC-9F53-479A-B1CC-66E89874141B}" type="slidenum">
              <a:rPr lang="en-US" smtClean="0"/>
              <a:pPr/>
              <a:t>79</a:t>
            </a:fld>
            <a:endParaRPr lang="en-US" smtClean="0"/>
          </a:p>
        </p:txBody>
      </p:sp>
      <p:sp>
        <p:nvSpPr>
          <p:cNvPr id="167940" name="Rectangle 2"/>
          <p:cNvSpPr>
            <a:spLocks noRot="1" noChangeArrowheads="1" noTextEdit="1"/>
          </p:cNvSpPr>
          <p:nvPr>
            <p:ph type="sldImg"/>
          </p:nvPr>
        </p:nvSpPr>
        <p:spPr>
          <a:ln/>
        </p:spPr>
      </p:sp>
      <p:sp>
        <p:nvSpPr>
          <p:cNvPr id="167941" name="Rectangle 3"/>
          <p:cNvSpPr>
            <a:spLocks noGrp="1" noChangeArrowheads="1"/>
          </p:cNvSpPr>
          <p:nvPr>
            <p:ph type="body" idx="1"/>
          </p:nvPr>
        </p:nvSpPr>
        <p:spPr>
          <a:xfrm>
            <a:off x="935038" y="4416425"/>
            <a:ext cx="5140325" cy="4183063"/>
          </a:xfrm>
          <a:noFill/>
          <a:ln/>
        </p:spPr>
        <p:txBody>
          <a:bodyPr/>
          <a:lstStyle/>
          <a:p>
            <a:pPr eaLnBrk="1" hangingPunct="1"/>
            <a:r>
              <a:rPr lang="en-US" smtClean="0"/>
              <a:t>Racing Bicycle sells both bikes and carts. Look at the contribution margin for each product. Notice that we subtract fixed expenses from the total contribution margin. We do not allocate the fixed costs to each product.</a:t>
            </a:r>
            <a:br>
              <a:rPr lang="en-US" smtClean="0"/>
            </a:br>
            <a:r>
              <a:rPr lang="en-US" smtClean="0"/>
              <a:t/>
            </a:r>
            <a:br>
              <a:rPr lang="en-US" smtClean="0"/>
            </a:br>
            <a:r>
              <a:rPr lang="en-US" smtClean="0"/>
              <a:t>The sales mix shows that 45% of the company’s sales revenue comes from the sale of bikes and 55% comes from the sale of carts.</a:t>
            </a:r>
            <a:br>
              <a:rPr lang="en-US" smtClean="0"/>
            </a:br>
            <a:r>
              <a:rPr lang="en-US" smtClean="0"/>
              <a:t/>
            </a:r>
            <a:br>
              <a:rPr lang="en-US" smtClean="0"/>
            </a:br>
            <a:r>
              <a:rPr lang="en-US" smtClean="0"/>
              <a:t>The combined contribution margin ratio is 48.2% (rounded). Let’s look at break-even.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r>
              <a:rPr lang="en-US" smtClean="0"/>
              <a:t>3-</a:t>
            </a:r>
            <a:fld id="{0F3127CE-0657-4478-8FD9-CDC140529FB5}" type="slidenum">
              <a:rPr lang="en-US" smtClean="0"/>
              <a:pPr/>
              <a:t>8</a:t>
            </a:fld>
            <a:endParaRPr lang="en-US" smtClean="0"/>
          </a:p>
        </p:txBody>
      </p:sp>
      <p:sp>
        <p:nvSpPr>
          <p:cNvPr id="95235" name="Rectangle 7"/>
          <p:cNvSpPr>
            <a:spLocks noGrp="1" noChangeArrowheads="1"/>
          </p:cNvSpPr>
          <p:nvPr>
            <p:ph type="sldNum" sz="quarter" idx="5"/>
          </p:nvPr>
        </p:nvSpPr>
        <p:spPr>
          <a:noFill/>
        </p:spPr>
        <p:txBody>
          <a:bodyPr/>
          <a:lstStyle/>
          <a:p>
            <a:fld id="{091972EB-EFD9-4FA5-8AA7-197F59096B34}" type="slidenum">
              <a:rPr lang="en-US" smtClean="0"/>
              <a:pPr/>
              <a:t>8</a:t>
            </a:fld>
            <a:endParaRPr lang="en-US" smtClean="0"/>
          </a:p>
        </p:txBody>
      </p:sp>
      <p:sp>
        <p:nvSpPr>
          <p:cNvPr id="95236" name="Rectangle 2"/>
          <p:cNvSpPr>
            <a:spLocks noRot="1" noChangeArrowheads="1" noTextEdit="1"/>
          </p:cNvSpPr>
          <p:nvPr>
            <p:ph type="sldImg"/>
          </p:nvPr>
        </p:nvSpPr>
        <p:spPr>
          <a:ln/>
        </p:spPr>
      </p:sp>
      <p:sp>
        <p:nvSpPr>
          <p:cNvPr id="95237" name="Rectangle 3"/>
          <p:cNvSpPr>
            <a:spLocks noGrp="1" noChangeArrowheads="1"/>
          </p:cNvSpPr>
          <p:nvPr>
            <p:ph type="body" idx="1"/>
          </p:nvPr>
        </p:nvSpPr>
        <p:spPr>
          <a:xfrm>
            <a:off x="935038" y="4416425"/>
            <a:ext cx="5140325" cy="4183063"/>
          </a:xfrm>
          <a:noFill/>
          <a:ln/>
        </p:spPr>
        <p:txBody>
          <a:bodyPr/>
          <a:lstStyle/>
          <a:p>
            <a:pPr eaLnBrk="1" hangingPunct="1"/>
            <a:r>
              <a:rPr lang="en-US" smtClean="0"/>
              <a:t>You can see that the sale of one unit above the break-even point yields net income of $200 for Racing Bicycle.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dt" sz="quarter" idx="1"/>
          </p:nvPr>
        </p:nvSpPr>
        <p:spPr>
          <a:noFill/>
        </p:spPr>
        <p:txBody>
          <a:bodyPr/>
          <a:lstStyle/>
          <a:p>
            <a:r>
              <a:rPr lang="en-US" smtClean="0"/>
              <a:t>3-</a:t>
            </a:r>
            <a:fld id="{4A1198A4-C76C-45E4-B568-3E4E37C298D4}" type="slidenum">
              <a:rPr lang="en-US" smtClean="0"/>
              <a:pPr/>
              <a:t>80</a:t>
            </a:fld>
            <a:endParaRPr lang="en-US" smtClean="0"/>
          </a:p>
        </p:txBody>
      </p:sp>
      <p:sp>
        <p:nvSpPr>
          <p:cNvPr id="168963" name="Rectangle 7"/>
          <p:cNvSpPr>
            <a:spLocks noGrp="1" noChangeArrowheads="1"/>
          </p:cNvSpPr>
          <p:nvPr>
            <p:ph type="sldNum" sz="quarter" idx="5"/>
          </p:nvPr>
        </p:nvSpPr>
        <p:spPr>
          <a:noFill/>
        </p:spPr>
        <p:txBody>
          <a:bodyPr/>
          <a:lstStyle/>
          <a:p>
            <a:fld id="{60976DEA-57B9-4731-99FC-8711361AA13C}" type="slidenum">
              <a:rPr lang="en-US" smtClean="0"/>
              <a:pPr/>
              <a:t>80</a:t>
            </a:fld>
            <a:endParaRPr lang="en-US" smtClean="0"/>
          </a:p>
        </p:txBody>
      </p:sp>
      <p:sp>
        <p:nvSpPr>
          <p:cNvPr id="168964" name="Rectangle 2"/>
          <p:cNvSpPr>
            <a:spLocks noRot="1" noChangeArrowheads="1" noTextEdit="1"/>
          </p:cNvSpPr>
          <p:nvPr>
            <p:ph type="sldImg"/>
          </p:nvPr>
        </p:nvSpPr>
        <p:spPr>
          <a:ln/>
        </p:spPr>
      </p:sp>
      <p:sp>
        <p:nvSpPr>
          <p:cNvPr id="168965" name="Rectangle 3"/>
          <p:cNvSpPr>
            <a:spLocks noGrp="1" noChangeArrowheads="1"/>
          </p:cNvSpPr>
          <p:nvPr>
            <p:ph type="body" idx="1"/>
          </p:nvPr>
        </p:nvSpPr>
        <p:spPr>
          <a:xfrm>
            <a:off x="935038" y="4416425"/>
            <a:ext cx="5140325" cy="4183063"/>
          </a:xfrm>
          <a:noFill/>
          <a:ln/>
        </p:spPr>
        <p:txBody>
          <a:bodyPr/>
          <a:lstStyle/>
          <a:p>
            <a:pPr eaLnBrk="1" hangingPunct="1"/>
            <a:r>
              <a:rPr lang="en-US" smtClean="0"/>
              <a:t>Part I</a:t>
            </a:r>
          </a:p>
          <a:p>
            <a:pPr eaLnBrk="1" hangingPunct="1"/>
            <a:r>
              <a:rPr lang="en-US" smtClean="0"/>
              <a:t>Break-even in sales dollars is $352,697. We calculate this amount in the normal way. We divide total fixed expenses of $170,000 by the combined contribution margin ratio.</a:t>
            </a:r>
          </a:p>
          <a:p>
            <a:pPr eaLnBrk="1" hangingPunct="1"/>
            <a:endParaRPr lang="en-US" smtClean="0"/>
          </a:p>
          <a:p>
            <a:pPr eaLnBrk="1" hangingPunct="1"/>
            <a:r>
              <a:rPr lang="en-US" smtClean="0"/>
              <a:t>Part II</a:t>
            </a:r>
          </a:p>
          <a:p>
            <a:pPr eaLnBrk="1" hangingPunct="1"/>
            <a:r>
              <a:rPr lang="en-US" smtClean="0"/>
              <a:t>We begin by allocating total break-even sales revenue to the two products. 45% of the total is assigned to the bikes and 55% to the carts.</a:t>
            </a:r>
            <a:br>
              <a:rPr lang="en-US" smtClean="0"/>
            </a:br>
            <a:r>
              <a:rPr lang="en-US" smtClean="0"/>
              <a:t/>
            </a:r>
            <a:br>
              <a:rPr lang="en-US" smtClean="0"/>
            </a:br>
            <a:r>
              <a:rPr lang="en-US" smtClean="0"/>
              <a:t>The variable costs-by-product are determined by multiplying the variable expense percent times the assigned revenue. The contribution margin is the difference between the assigned revenue and the variable expenses. Once again, we subtract fixed expenses from the combined total contribution margin for the two products. Because we used a rounded contribution margin percent, we have a rounding error of $176.</a:t>
            </a:r>
            <a:br>
              <a:rPr lang="en-US" smtClean="0"/>
            </a:br>
            <a:r>
              <a:rPr lang="en-US" smtClean="0"/>
              <a:t/>
            </a:r>
            <a:br>
              <a:rPr lang="en-US" smtClean="0"/>
            </a:br>
            <a:r>
              <a:rPr lang="en-US" smtClean="0"/>
              <a:t>Obviously, the more products a company has, the more complex the break-even analysis becomes.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dt" sz="quarter" idx="1"/>
          </p:nvPr>
        </p:nvSpPr>
        <p:spPr>
          <a:noFill/>
        </p:spPr>
        <p:txBody>
          <a:bodyPr/>
          <a:lstStyle/>
          <a:p>
            <a:r>
              <a:rPr lang="en-US" smtClean="0"/>
              <a:t>3-</a:t>
            </a:r>
            <a:fld id="{44ED395B-EBA2-47E7-8995-B90978272025}" type="slidenum">
              <a:rPr lang="en-US" smtClean="0"/>
              <a:pPr/>
              <a:t>81</a:t>
            </a:fld>
            <a:endParaRPr lang="en-US" smtClean="0"/>
          </a:p>
        </p:txBody>
      </p:sp>
      <p:sp>
        <p:nvSpPr>
          <p:cNvPr id="169987" name="Rectangle 7"/>
          <p:cNvSpPr>
            <a:spLocks noGrp="1" noChangeArrowheads="1"/>
          </p:cNvSpPr>
          <p:nvPr>
            <p:ph type="sldNum" sz="quarter" idx="5"/>
          </p:nvPr>
        </p:nvSpPr>
        <p:spPr>
          <a:noFill/>
        </p:spPr>
        <p:txBody>
          <a:bodyPr/>
          <a:lstStyle/>
          <a:p>
            <a:fld id="{E2D61C5E-4138-4587-9578-A6E1D981EE34}" type="slidenum">
              <a:rPr lang="en-US" smtClean="0"/>
              <a:pPr/>
              <a:t>81</a:t>
            </a:fld>
            <a:endParaRPr lang="en-US" smtClean="0"/>
          </a:p>
        </p:txBody>
      </p:sp>
      <p:sp>
        <p:nvSpPr>
          <p:cNvPr id="169988" name="Rectangle 2"/>
          <p:cNvSpPr>
            <a:spLocks noRot="1" noChangeArrowheads="1" noTextEdit="1"/>
          </p:cNvSpPr>
          <p:nvPr>
            <p:ph type="sldImg"/>
          </p:nvPr>
        </p:nvSpPr>
        <p:spPr>
          <a:ln/>
        </p:spPr>
      </p:sp>
      <p:sp>
        <p:nvSpPr>
          <p:cNvPr id="169989" name="Rectangle 3"/>
          <p:cNvSpPr>
            <a:spLocks noGrp="1" noChangeArrowheads="1"/>
          </p:cNvSpPr>
          <p:nvPr>
            <p:ph type="body" idx="1"/>
          </p:nvPr>
        </p:nvSpPr>
        <p:spPr>
          <a:xfrm>
            <a:off x="935038" y="4416425"/>
            <a:ext cx="5140325" cy="4183063"/>
          </a:xfrm>
          <a:noFill/>
          <a:ln/>
        </p:spPr>
        <p:txBody>
          <a:bodyPr/>
          <a:lstStyle/>
          <a:p>
            <a:pPr eaLnBrk="1" hangingPunct="1"/>
            <a:r>
              <a:rPr lang="en-US" smtClean="0"/>
              <a:t>Here are the four key assumptions of cost-volume-profit analysis. You are probably familiar with the first three by now. The forth assumption tells us that there can be no change in inventory levels. That is, all units produced are sold in the current period.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dt" sz="quarter" idx="1"/>
          </p:nvPr>
        </p:nvSpPr>
        <p:spPr>
          <a:noFill/>
        </p:spPr>
        <p:txBody>
          <a:bodyPr/>
          <a:lstStyle/>
          <a:p>
            <a:r>
              <a:rPr lang="en-US" smtClean="0"/>
              <a:t>3-</a:t>
            </a:r>
            <a:fld id="{BF9D106B-067D-474D-B925-B01B2FE2CF8A}" type="slidenum">
              <a:rPr lang="en-US" smtClean="0"/>
              <a:pPr/>
              <a:t>82</a:t>
            </a:fld>
            <a:endParaRPr lang="en-US" smtClean="0"/>
          </a:p>
        </p:txBody>
      </p:sp>
      <p:sp>
        <p:nvSpPr>
          <p:cNvPr id="171011" name="Rectangle 7"/>
          <p:cNvSpPr>
            <a:spLocks noGrp="1" noChangeArrowheads="1"/>
          </p:cNvSpPr>
          <p:nvPr>
            <p:ph type="sldNum" sz="quarter" idx="5"/>
          </p:nvPr>
        </p:nvSpPr>
        <p:spPr>
          <a:noFill/>
        </p:spPr>
        <p:txBody>
          <a:bodyPr/>
          <a:lstStyle/>
          <a:p>
            <a:fld id="{9D66E63C-D0A6-4B70-B8AE-D2BBA326086C}" type="slidenum">
              <a:rPr lang="en-US" smtClean="0"/>
              <a:pPr/>
              <a:t>82</a:t>
            </a:fld>
            <a:endParaRPr lang="en-US" smtClean="0"/>
          </a:p>
        </p:txBody>
      </p:sp>
      <p:sp>
        <p:nvSpPr>
          <p:cNvPr id="171012" name="Rectangle 2"/>
          <p:cNvSpPr>
            <a:spLocks noRot="1" noChangeArrowheads="1" noTextEdit="1"/>
          </p:cNvSpPr>
          <p:nvPr>
            <p:ph type="sldImg"/>
          </p:nvPr>
        </p:nvSpPr>
        <p:spPr>
          <a:ln/>
        </p:spPr>
      </p:sp>
      <p:sp>
        <p:nvSpPr>
          <p:cNvPr id="171013" name="Rectangle 3"/>
          <p:cNvSpPr>
            <a:spLocks noGrp="1" noChangeArrowheads="1"/>
          </p:cNvSpPr>
          <p:nvPr>
            <p:ph type="body" idx="1"/>
          </p:nvPr>
        </p:nvSpPr>
        <p:spPr>
          <a:noFill/>
          <a:ln/>
        </p:spPr>
        <p:txBody>
          <a:bodyPr/>
          <a:lstStyle/>
          <a:p>
            <a:pPr eaLnBrk="1" hangingPunct="1"/>
            <a:r>
              <a:rPr lang="en-US" smtClean="0"/>
              <a:t>End of chapter 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r>
              <a:rPr lang="en-US" smtClean="0"/>
              <a:t>3-</a:t>
            </a:r>
            <a:fld id="{65C1A172-4B7B-4EE7-83E2-97D029516EE7}" type="slidenum">
              <a:rPr lang="en-US" smtClean="0"/>
              <a:pPr/>
              <a:t>9</a:t>
            </a:fld>
            <a:endParaRPr lang="en-US" smtClean="0"/>
          </a:p>
        </p:txBody>
      </p:sp>
      <p:sp>
        <p:nvSpPr>
          <p:cNvPr id="96259" name="Rectangle 7"/>
          <p:cNvSpPr>
            <a:spLocks noGrp="1" noChangeArrowheads="1"/>
          </p:cNvSpPr>
          <p:nvPr>
            <p:ph type="sldNum" sz="quarter" idx="5"/>
          </p:nvPr>
        </p:nvSpPr>
        <p:spPr>
          <a:noFill/>
        </p:spPr>
        <p:txBody>
          <a:bodyPr/>
          <a:lstStyle/>
          <a:p>
            <a:fld id="{55B78352-2FAC-4306-8A60-09E2BDCB22E7}" type="slidenum">
              <a:rPr lang="en-US" smtClean="0"/>
              <a:pPr/>
              <a:t>9</a:t>
            </a:fld>
            <a:endParaRPr lang="en-US" smtClean="0"/>
          </a:p>
        </p:txBody>
      </p:sp>
      <p:sp>
        <p:nvSpPr>
          <p:cNvPr id="96260" name="Rectangle 2"/>
          <p:cNvSpPr>
            <a:spLocks noRo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r>
              <a:rPr lang="en-US" smtClean="0"/>
              <a:t>If we develop equations to calculate break-even and net income, we will not have to prepare an income statement to determine what net income will be at any level of sales. For example, we know that if Racing Bicycle sells four hundred thirty bikes, net income will be $6,000. The company will sell 30 bikes above the break-even unit sales and the contribution margin is $200 per bike. So, we multiply 30 bikes times $200 per bike and get net income of $6,000.</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1" descr="Pic"/>
          <p:cNvPicPr>
            <a:picLocks noChangeAspect="1" noChangeArrowheads="1"/>
          </p:cNvPicPr>
          <p:nvPr userDrawn="1"/>
        </p:nvPicPr>
        <p:blipFill>
          <a:blip r:embed="rId2"/>
          <a:srcRect/>
          <a:stretch>
            <a:fillRect/>
          </a:stretch>
        </p:blipFill>
        <p:spPr bwMode="auto">
          <a:xfrm>
            <a:off x="0" y="5029200"/>
            <a:ext cx="1447800" cy="1828800"/>
          </a:xfrm>
          <a:prstGeom prst="rect">
            <a:avLst/>
          </a:prstGeom>
          <a:noFill/>
          <a:ln w="9525">
            <a:noFill/>
            <a:miter lim="800000"/>
            <a:headEnd/>
            <a:tailEnd/>
          </a:ln>
        </p:spPr>
      </p:pic>
      <p:sp>
        <p:nvSpPr>
          <p:cNvPr id="9231" name="Rectangle 15"/>
          <p:cNvSpPr>
            <a:spLocks noGrp="1" noChangeArrowheads="1"/>
          </p:cNvSpPr>
          <p:nvPr>
            <p:ph type="ctrTitle"/>
          </p:nvPr>
        </p:nvSpPr>
        <p:spPr>
          <a:xfrm>
            <a:off x="685800" y="1752600"/>
            <a:ext cx="7772400" cy="1470025"/>
          </a:xfrm>
        </p:spPr>
        <p:txBody>
          <a:bodyPr/>
          <a:lstStyle>
            <a:lvl1pPr>
              <a:defRPr sz="2100">
                <a:solidFill>
                  <a:schemeClr val="accent1"/>
                </a:solidFill>
              </a:defRPr>
            </a:lvl1pPr>
          </a:lstStyle>
          <a:p>
            <a:r>
              <a:rPr lang="en-US" dirty="0"/>
              <a:t>Chapter Title</a:t>
            </a:r>
          </a:p>
        </p:txBody>
      </p:sp>
      <p:sp>
        <p:nvSpPr>
          <p:cNvPr id="9232" name="Rectangle 16"/>
          <p:cNvSpPr>
            <a:spLocks noGrp="1" noChangeArrowheads="1"/>
          </p:cNvSpPr>
          <p:nvPr>
            <p:ph type="subTitle" idx="1"/>
          </p:nvPr>
        </p:nvSpPr>
        <p:spPr>
          <a:xfrm>
            <a:off x="1371600" y="4114800"/>
            <a:ext cx="6400800" cy="1752600"/>
          </a:xfrm>
        </p:spPr>
        <p:txBody>
          <a:bodyPr/>
          <a:lstStyle>
            <a:lvl1pPr marL="0" indent="0" algn="ctr">
              <a:buFont typeface="Times" pitchFamily="34" charset="0"/>
              <a:buNone/>
              <a:defRPr sz="1800"/>
            </a:lvl1pPr>
          </a:lstStyle>
          <a:p>
            <a:r>
              <a:rPr lang="en-US" dirty="0"/>
              <a:t>Chapter Number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7"/>
          <p:cNvSpPr>
            <a:spLocks noGrp="1" noChangeArrowheads="1"/>
          </p:cNvSpPr>
          <p:nvPr>
            <p:ph type="title"/>
          </p:nvPr>
        </p:nvSpPr>
        <p:spPr bwMode="auto">
          <a:xfrm>
            <a:off x="152400" y="76200"/>
            <a:ext cx="8915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18"/>
          <p:cNvSpPr>
            <a:spLocks noGrp="1" noChangeArrowheads="1"/>
          </p:cNvSpPr>
          <p:nvPr>
            <p:ph type="body" idx="1"/>
          </p:nvPr>
        </p:nvSpPr>
        <p:spPr bwMode="auto">
          <a:xfrm>
            <a:off x="228600" y="12192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215" name="Text Box 23"/>
          <p:cNvSpPr txBox="1">
            <a:spLocks noChangeArrowheads="1"/>
          </p:cNvSpPr>
          <p:nvPr userDrawn="1"/>
        </p:nvSpPr>
        <p:spPr bwMode="auto">
          <a:xfrm>
            <a:off x="104775" y="0"/>
            <a:ext cx="504825" cy="274638"/>
          </a:xfrm>
          <a:prstGeom prst="rect">
            <a:avLst/>
          </a:prstGeom>
          <a:noFill/>
          <a:ln w="9525">
            <a:noFill/>
            <a:miter lim="800000"/>
            <a:headEnd/>
            <a:tailEnd/>
          </a:ln>
          <a:effectLst/>
        </p:spPr>
        <p:txBody>
          <a:bodyPr wrap="none">
            <a:spAutoFit/>
          </a:bodyPr>
          <a:lstStyle/>
          <a:p>
            <a:pPr algn="r">
              <a:defRPr/>
            </a:pPr>
            <a:r>
              <a:rPr lang="en-US" sz="1200" b="1"/>
              <a:t>6-</a:t>
            </a:r>
            <a:fld id="{94BA0FE8-8D44-4DD2-B2C1-4B0952A89B0A}" type="slidenum">
              <a:rPr lang="en-US" sz="1200" b="1"/>
              <a:pPr algn="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2500" b="1">
          <a:solidFill>
            <a:schemeClr val="accent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2500" b="1">
          <a:solidFill>
            <a:schemeClr val="accent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2500" b="1">
          <a:solidFill>
            <a:schemeClr val="accent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2500" b="1">
          <a:solidFill>
            <a:schemeClr val="accent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2500" b="1">
          <a:solidFill>
            <a:schemeClr val="accent1"/>
          </a:solidFill>
          <a:latin typeface="Verdana" pitchFamily="34" charset="0"/>
          <a:ea typeface="Verdana" pitchFamily="34" charset="0"/>
          <a:cs typeface="Verdana" pitchFamily="34"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Times" pitchFamily="34" charset="0"/>
        <a:buChar char="•"/>
        <a:defRPr sz="25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lr>
          <a:schemeClr val="accent2"/>
        </a:buClr>
        <a:buFont typeface="Wingdings" pitchFamily="2" charset="2"/>
        <a:buChar char="w"/>
        <a:defRPr sz="2200">
          <a:solidFill>
            <a:schemeClr val="tx1"/>
          </a:solidFill>
          <a:latin typeface="Verdana" pitchFamily="34" charset="0"/>
          <a:ea typeface="Verdana" pitchFamily="34" charset="0"/>
          <a:cs typeface="Verdana" pitchFamily="34" charset="0"/>
        </a:defRPr>
      </a:lvl2pPr>
      <a:lvl3pPr marL="108585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Verdana" pitchFamily="34" charset="0"/>
          <a:ea typeface="Verdana" pitchFamily="34" charset="0"/>
          <a:cs typeface="Verdana" pitchFamily="34" charset="0"/>
        </a:defRPr>
      </a:lvl3pPr>
      <a:lvl4pPr marL="1428750" indent="-228600" algn="l" rtl="0" eaLnBrk="0" fontAlgn="base" hangingPunct="0">
        <a:spcBef>
          <a:spcPct val="20000"/>
        </a:spcBef>
        <a:spcAft>
          <a:spcPct val="0"/>
        </a:spcAft>
        <a:buClr>
          <a:schemeClr val="accent2"/>
        </a:buClr>
        <a:buFont typeface="Times" pitchFamily="34" charset="0"/>
        <a:buChar char="•"/>
        <a:defRPr sz="2000">
          <a:solidFill>
            <a:schemeClr val="tx1"/>
          </a:solidFill>
          <a:latin typeface="+mn-lt"/>
          <a:ea typeface="Verdana" pitchFamily="34" charset="0"/>
          <a:cs typeface="Verdana" pitchFamily="34" charset="0"/>
        </a:defRPr>
      </a:lvl4pPr>
      <a:lvl5pPr marL="1771650" indent="-22860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Verdana" pitchFamily="34" charset="0"/>
          <a:cs typeface="Verdana" pitchFamily="34" charset="0"/>
        </a:defRPr>
      </a:lvl5pPr>
      <a:lvl6pPr marL="22288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6pPr>
      <a:lvl7pPr marL="26860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7pPr>
      <a:lvl8pPr marL="31432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8pPr>
      <a:lvl9pPr marL="3600450" indent="-228600" algn="l" rtl="0" fontAlgn="base">
        <a:spcBef>
          <a:spcPct val="2000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Microsoft_Office_Excel_Chart2.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Microsoft_Office_Excel_Chart3.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wmf"/><Relationship Id="rId4" Type="http://schemas.openxmlformats.org/officeDocument/2006/relationships/oleObject" Target="../embeddings/Microsoft_Office_Excel_Chart4.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wmf"/><Relationship Id="rId4" Type="http://schemas.openxmlformats.org/officeDocument/2006/relationships/oleObject" Target="../embeddings/Microsoft_Office_Excel_Chart5.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wmf"/><Relationship Id="rId4" Type="http://schemas.openxmlformats.org/officeDocument/2006/relationships/oleObject" Target="../embeddings/Microsoft_Office_Excel_Chart6.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Microsoft_Office_Excel_97-2003_Worksheet8.xls"/></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Microsoft_Office_Excel_97-2003_Worksheet10.xls"/><Relationship Id="rId4" Type="http://schemas.openxmlformats.org/officeDocument/2006/relationships/oleObject" Target="../embeddings/Microsoft_Office_Excel_97-2003_Worksheet9.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wmf"/><Relationship Id="rId4" Type="http://schemas.openxmlformats.org/officeDocument/2006/relationships/oleObject" Target="../embeddings/Microsoft_Office_Excel_97-2003_Worksheet11.xls"/></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3.wmf"/><Relationship Id="rId4" Type="http://schemas.openxmlformats.org/officeDocument/2006/relationships/oleObject" Target="../embeddings/Microsoft_Office_Excel_97-2003_Worksheet12.xls"/></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Microsoft_Office_Excel_97-2003_Worksheet13.xls"/></Relationships>
</file>

<file path=ppt/slides/_rels/slide5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3.wmf"/><Relationship Id="rId4" Type="http://schemas.openxmlformats.org/officeDocument/2006/relationships/oleObject" Target="../embeddings/Microsoft_Office_Excel_97-2003_Worksheet14.xls"/></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3.wmf"/><Relationship Id="rId4" Type="http://schemas.openxmlformats.org/officeDocument/2006/relationships/oleObject" Target="../embeddings/Microsoft_Office_Excel_97-2003_Worksheet15.xls"/></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Microsoft_Office_Excel_97-2003_Worksheet16.xls"/></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oleObject" Target="../embeddings/Microsoft_Office_Excel_97-2003_Worksheet17.xls"/><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Microsoft_Office_Excel_97-2003_Worksheet18.xls"/></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Microsoft_Office_Excel_97-2003_Worksheet19.xls"/></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492125" y="3962400"/>
            <a:ext cx="8153400" cy="990600"/>
          </a:xfrm>
          <a:noFill/>
        </p:spPr>
        <p:txBody>
          <a:bodyPr lIns="90488" tIns="44450" rIns="90488" bIns="44450"/>
          <a:lstStyle/>
          <a:p>
            <a:pPr eaLnBrk="1" hangingPunct="1"/>
            <a:r>
              <a:rPr lang="en-US" sz="1400" smtClean="0">
                <a:solidFill>
                  <a:schemeClr val="tx1"/>
                </a:solidFill>
              </a:rPr>
              <a:t>Chapter Five</a:t>
            </a:r>
          </a:p>
        </p:txBody>
      </p:sp>
      <p:sp>
        <p:nvSpPr>
          <p:cNvPr id="21507" name="Rectangle 3"/>
          <p:cNvSpPr>
            <a:spLocks noChangeArrowheads="1"/>
          </p:cNvSpPr>
          <p:nvPr/>
        </p:nvSpPr>
        <p:spPr bwMode="auto">
          <a:xfrm>
            <a:off x="76200" y="152400"/>
            <a:ext cx="1371600" cy="1295400"/>
          </a:xfrm>
          <a:prstGeom prst="rect">
            <a:avLst/>
          </a:prstGeom>
          <a:noFill/>
          <a:ln w="12700">
            <a:noFill/>
            <a:miter lim="800000"/>
            <a:headEnd/>
            <a:tailEnd/>
          </a:ln>
        </p:spPr>
        <p:txBody>
          <a:bodyPr wrap="none" anchor="ctr"/>
          <a:lstStyle/>
          <a:p>
            <a:endParaRPr lang="en-US"/>
          </a:p>
        </p:txBody>
      </p:sp>
      <p:sp>
        <p:nvSpPr>
          <p:cNvPr id="21508" name="Text Box 4"/>
          <p:cNvSpPr txBox="1">
            <a:spLocks noChangeArrowheads="1"/>
          </p:cNvSpPr>
          <p:nvPr/>
        </p:nvSpPr>
        <p:spPr bwMode="auto">
          <a:xfrm>
            <a:off x="685800" y="1600200"/>
            <a:ext cx="7772400" cy="1077913"/>
          </a:xfrm>
          <a:prstGeom prst="rect">
            <a:avLst/>
          </a:prstGeom>
          <a:noFill/>
          <a:ln w="9525">
            <a:noFill/>
            <a:miter lim="800000"/>
            <a:headEnd/>
            <a:tailEnd/>
          </a:ln>
        </p:spPr>
        <p:txBody>
          <a:bodyPr>
            <a:spAutoFit/>
          </a:bodyPr>
          <a:lstStyle/>
          <a:p>
            <a:pPr algn="ctr" eaLnBrk="1" hangingPunct="1">
              <a:spcBef>
                <a:spcPct val="50000"/>
              </a:spcBef>
            </a:pPr>
            <a:r>
              <a:rPr lang="en-US" sz="3200" b="1">
                <a:solidFill>
                  <a:schemeClr val="accent1"/>
                </a:solidFill>
                <a:latin typeface="Verdana" pitchFamily="34" charset="0"/>
                <a:ea typeface="Verdana" pitchFamily="34" charset="0"/>
                <a:cs typeface="Verdana" pitchFamily="34" charset="0"/>
              </a:rPr>
              <a:t>Cost-Volume-Profit Relationships</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30723" name="Rectangle 1026"/>
          <p:cNvSpPr>
            <a:spLocks noGrp="1" noChangeArrowheads="1"/>
          </p:cNvSpPr>
          <p:nvPr>
            <p:ph type="title"/>
          </p:nvPr>
        </p:nvSpPr>
        <p:spPr>
          <a:noFill/>
        </p:spPr>
        <p:txBody>
          <a:bodyPr lIns="90488" tIns="44450" rIns="90488" bIns="44450"/>
          <a:lstStyle/>
          <a:p>
            <a:pPr eaLnBrk="1" hangingPunct="1"/>
            <a:r>
              <a:rPr lang="en-US" smtClean="0"/>
              <a:t>Learning Objective 2</a:t>
            </a:r>
          </a:p>
        </p:txBody>
      </p:sp>
      <p:sp>
        <p:nvSpPr>
          <p:cNvPr id="453636" name="Text Box 1028"/>
          <p:cNvSpPr txBox="1">
            <a:spLocks noChangeArrowheads="1"/>
          </p:cNvSpPr>
          <p:nvPr/>
        </p:nvSpPr>
        <p:spPr bwMode="auto">
          <a:xfrm>
            <a:off x="1905000" y="2819400"/>
            <a:ext cx="5334000" cy="1662113"/>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Prepare and interpret a cost-volume-profit (CVP) graph.</a:t>
            </a: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88" tIns="44450" rIns="90488" bIns="44450"/>
          <a:lstStyle/>
          <a:p>
            <a:pPr eaLnBrk="1" hangingPunct="1"/>
            <a:r>
              <a:rPr lang="en-US" sz="3000" smtClean="0"/>
              <a:t>CVP Relationships in Graphic Form</a:t>
            </a:r>
          </a:p>
        </p:txBody>
      </p:sp>
      <p:sp>
        <p:nvSpPr>
          <p:cNvPr id="1028" name="Rectangle 3"/>
          <p:cNvSpPr>
            <a:spLocks noGrp="1" noChangeArrowheads="1"/>
          </p:cNvSpPr>
          <p:nvPr>
            <p:ph type="body" idx="1"/>
          </p:nvPr>
        </p:nvSpPr>
        <p:spPr>
          <a:xfrm>
            <a:off x="914400" y="1295400"/>
            <a:ext cx="7391400" cy="1981200"/>
          </a:xfrm>
          <a:noFill/>
        </p:spPr>
        <p:txBody>
          <a:bodyPr lIns="90488" tIns="44450" rIns="90488" bIns="44450"/>
          <a:lstStyle/>
          <a:p>
            <a:pPr algn="ctr" eaLnBrk="1" hangingPunct="1">
              <a:lnSpc>
                <a:spcPct val="90000"/>
              </a:lnSpc>
              <a:buFont typeface="Times" pitchFamily="34" charset="0"/>
              <a:buNone/>
            </a:pPr>
            <a:r>
              <a:rPr lang="en-US" sz="2200" smtClean="0"/>
              <a:t>The relationship among revenue, cost, profit and volume can be expressed graphically by preparing a CVP graph. Racing developed contribution margin income statements at 300, 400, and 500 units sold. We will use this information to prepare the CVP graph.</a:t>
            </a:r>
          </a:p>
        </p:txBody>
      </p:sp>
      <p:graphicFrame>
        <p:nvGraphicFramePr>
          <p:cNvPr id="1026" name="Object 1024"/>
          <p:cNvGraphicFramePr>
            <a:graphicFrameLocks/>
          </p:cNvGraphicFramePr>
          <p:nvPr/>
        </p:nvGraphicFramePr>
        <p:xfrm>
          <a:off x="381000" y="3378200"/>
          <a:ext cx="8382000" cy="2667000"/>
        </p:xfrm>
        <a:graphic>
          <a:graphicData uri="http://schemas.openxmlformats.org/presentationml/2006/ole">
            <p:oleObj spid="_x0000_s1026" name="Worksheet" r:id="rId4" imgW="4419961" imgH="1371962" progId="Excel.Sheet.8">
              <p:embed/>
            </p:oleObj>
          </a:graphicData>
        </a:graphic>
      </p:graphicFrame>
      <p:pic>
        <p:nvPicPr>
          <p:cNvPr id="1029" name="Picture 5" descr="j0199044"/>
          <p:cNvPicPr>
            <a:picLocks noChangeAspect="1" noChangeArrowheads="1"/>
          </p:cNvPicPr>
          <p:nvPr/>
        </p:nvPicPr>
        <p:blipFill>
          <a:blip r:embed="rId5"/>
          <a:srcRect/>
          <a:stretch>
            <a:fillRect/>
          </a:stretch>
        </p:blipFill>
        <p:spPr bwMode="auto">
          <a:xfrm>
            <a:off x="304800" y="1828800"/>
            <a:ext cx="993775" cy="8191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p:cNvGraphicFramePr>
          <p:nvPr/>
        </p:nvGraphicFramePr>
        <p:xfrm>
          <a:off x="609600" y="1447800"/>
          <a:ext cx="8128000" cy="4533900"/>
        </p:xfrm>
        <a:graphic>
          <a:graphicData uri="http://schemas.openxmlformats.org/presentationml/2006/ole">
            <p:oleObj spid="_x0000_s2050" name="Chart" r:id="rId4" imgW="4886280" imgH="2762280" progId="Excel.Chart.8">
              <p:embed followColorScheme="full"/>
            </p:oleObj>
          </a:graphicData>
        </a:graphic>
      </p:graphicFrame>
      <p:sp>
        <p:nvSpPr>
          <p:cNvPr id="2051" name="Rectangle 3"/>
          <p:cNvSpPr>
            <a:spLocks noGrp="1" noChangeArrowheads="1"/>
          </p:cNvSpPr>
          <p:nvPr>
            <p:ph type="title"/>
          </p:nvPr>
        </p:nvSpPr>
        <p:spPr>
          <a:noFill/>
        </p:spPr>
        <p:txBody>
          <a:bodyPr lIns="90488" tIns="44450" rIns="90488" bIns="44450"/>
          <a:lstStyle/>
          <a:p>
            <a:pPr eaLnBrk="1" hangingPunct="1"/>
            <a:r>
              <a:rPr lang="en-US" smtClean="0"/>
              <a:t>CVP Graph</a:t>
            </a:r>
          </a:p>
        </p:txBody>
      </p:sp>
      <p:sp>
        <p:nvSpPr>
          <p:cNvPr id="2052" name="Rectangle 4"/>
          <p:cNvSpPr>
            <a:spLocks noChangeArrowheads="1"/>
          </p:cNvSpPr>
          <p:nvPr/>
        </p:nvSpPr>
        <p:spPr bwMode="auto">
          <a:xfrm>
            <a:off x="4329113" y="5867400"/>
            <a:ext cx="708025" cy="366713"/>
          </a:xfrm>
          <a:prstGeom prst="rect">
            <a:avLst/>
          </a:prstGeom>
          <a:noFill/>
          <a:ln w="12700">
            <a:noFill/>
            <a:miter lim="800000"/>
            <a:headEnd/>
            <a:tailEnd/>
          </a:ln>
        </p:spPr>
        <p:txBody>
          <a:bodyPr wrap="none" lIns="90488" tIns="44450" rIns="90488" bIns="44450">
            <a:spAutoFit/>
          </a:bodyPr>
          <a:lstStyle/>
          <a:p>
            <a:r>
              <a:rPr lang="en-US" sz="1800"/>
              <a:t>Units</a:t>
            </a:r>
          </a:p>
        </p:txBody>
      </p:sp>
      <p:sp>
        <p:nvSpPr>
          <p:cNvPr id="2053" name="Rectangle 5"/>
          <p:cNvSpPr>
            <a:spLocks noChangeArrowheads="1"/>
          </p:cNvSpPr>
          <p:nvPr/>
        </p:nvSpPr>
        <p:spPr bwMode="auto">
          <a:xfrm rot="-5340000">
            <a:off x="527844" y="3344069"/>
            <a:ext cx="1025525" cy="363537"/>
          </a:xfrm>
          <a:prstGeom prst="rect">
            <a:avLst/>
          </a:prstGeom>
          <a:noFill/>
          <a:ln w="12700">
            <a:noFill/>
            <a:miter lim="800000"/>
            <a:headEnd/>
            <a:tailEnd/>
          </a:ln>
        </p:spPr>
        <p:txBody>
          <a:bodyPr lIns="90488" tIns="44450" rIns="90488" bIns="44450">
            <a:spAutoFit/>
          </a:bodyPr>
          <a:lstStyle/>
          <a:p>
            <a:r>
              <a:rPr lang="en-US" sz="1800"/>
              <a:t>Dollars</a:t>
            </a:r>
          </a:p>
        </p:txBody>
      </p:sp>
      <p:pic>
        <p:nvPicPr>
          <p:cNvPr id="2054" name="Picture 6" descr="j0199044"/>
          <p:cNvPicPr>
            <a:picLocks noChangeAspect="1" noChangeArrowheads="1"/>
          </p:cNvPicPr>
          <p:nvPr/>
        </p:nvPicPr>
        <p:blipFill>
          <a:blip r:embed="rId5"/>
          <a:srcRect/>
          <a:stretch>
            <a:fillRect/>
          </a:stretch>
        </p:blipFill>
        <p:spPr bwMode="auto">
          <a:xfrm>
            <a:off x="1295400" y="5867400"/>
            <a:ext cx="993775" cy="819150"/>
          </a:xfrm>
          <a:prstGeom prst="rect">
            <a:avLst/>
          </a:prstGeom>
          <a:noFill/>
          <a:ln w="9525">
            <a:noFill/>
            <a:miter lim="800000"/>
            <a:headEnd/>
            <a:tailEnd/>
          </a:ln>
        </p:spPr>
      </p:pic>
      <p:sp>
        <p:nvSpPr>
          <p:cNvPr id="2055" name="Rectangle 7"/>
          <p:cNvSpPr>
            <a:spLocks noChangeArrowheads="1"/>
          </p:cNvSpPr>
          <p:nvPr/>
        </p:nvSpPr>
        <p:spPr bwMode="auto">
          <a:xfrm>
            <a:off x="2336800" y="4572000"/>
            <a:ext cx="5715000" cy="228600"/>
          </a:xfrm>
          <a:prstGeom prst="rect">
            <a:avLst/>
          </a:prstGeom>
          <a:solidFill>
            <a:srgbClr val="DDDDDD"/>
          </a:solidFill>
          <a:ln w="9525">
            <a:noFill/>
            <a:miter lim="800000"/>
            <a:headEnd/>
            <a:tailEnd/>
          </a:ln>
        </p:spPr>
        <p:txBody>
          <a:bodyPr wrap="none" anchor="ctr"/>
          <a:lstStyle/>
          <a:p>
            <a:pPr algn="ctr"/>
            <a:endParaRPr lang="en-US">
              <a:solidFill>
                <a:schemeClr val="folHlink"/>
              </a:solidFill>
            </a:endParaRPr>
          </a:p>
        </p:txBody>
      </p:sp>
      <p:sp>
        <p:nvSpPr>
          <p:cNvPr id="321544" name="Text Box 8"/>
          <p:cNvSpPr txBox="1">
            <a:spLocks noChangeArrowheads="1"/>
          </p:cNvSpPr>
          <p:nvPr/>
        </p:nvSpPr>
        <p:spPr bwMode="auto">
          <a:xfrm>
            <a:off x="2438400" y="3352800"/>
            <a:ext cx="5468938" cy="1689100"/>
          </a:xfrm>
          <a:prstGeom prst="rect">
            <a:avLst/>
          </a:prstGeom>
          <a:solidFill>
            <a:srgbClr val="0000CC"/>
          </a:solidFill>
          <a:ln w="9525">
            <a:solidFill>
              <a:schemeClr val="tx1"/>
            </a:solidFill>
            <a:miter lim="800000"/>
            <a:headEnd/>
            <a:tailEnd/>
          </a:ln>
          <a:effectLst>
            <a:outerShdw dist="35921" dir="2700000" algn="ctr" rotWithShape="0">
              <a:schemeClr val="bg2"/>
            </a:outerShdw>
          </a:effectLst>
        </p:spPr>
        <p:txBody>
          <a:bodyPr>
            <a:spAutoFit/>
          </a:bodyPr>
          <a:lstStyle/>
          <a:p>
            <a:pPr algn="ctr">
              <a:defRPr/>
            </a:pPr>
            <a:r>
              <a:rPr lang="en-US" sz="2600">
                <a:solidFill>
                  <a:srgbClr val="FFFFFF"/>
                </a:solidFill>
                <a:effectLst>
                  <a:outerShdw blurRad="38100" dist="38100" dir="2700000" algn="tl">
                    <a:srgbClr val="000000"/>
                  </a:outerShdw>
                </a:effectLst>
              </a:rPr>
              <a:t>In a CVP graph, </a:t>
            </a:r>
            <a:r>
              <a:rPr lang="en-US" sz="2600" b="1">
                <a:solidFill>
                  <a:schemeClr val="bg1"/>
                </a:solidFill>
                <a:effectLst>
                  <a:outerShdw blurRad="38100" dist="38100" dir="2700000" algn="tl">
                    <a:srgbClr val="000000"/>
                  </a:outerShdw>
                </a:effectLst>
              </a:rPr>
              <a:t>unit volume</a:t>
            </a:r>
            <a:r>
              <a:rPr lang="en-US" sz="2600">
                <a:solidFill>
                  <a:srgbClr val="FFFFFF"/>
                </a:solidFill>
                <a:effectLst>
                  <a:outerShdw blurRad="38100" dist="38100" dir="2700000" algn="tl">
                    <a:srgbClr val="000000"/>
                  </a:outerShdw>
                </a:effectLst>
              </a:rPr>
              <a:t> is usually represented on the </a:t>
            </a:r>
            <a:r>
              <a:rPr lang="en-US" sz="2600" b="1">
                <a:solidFill>
                  <a:schemeClr val="bg1"/>
                </a:solidFill>
                <a:effectLst>
                  <a:outerShdw blurRad="38100" dist="38100" dir="2700000" algn="tl">
                    <a:srgbClr val="000000"/>
                  </a:outerShdw>
                </a:effectLst>
              </a:rPr>
              <a:t>horizontal (X) axis</a:t>
            </a:r>
            <a:r>
              <a:rPr lang="en-US" sz="2600">
                <a:solidFill>
                  <a:srgbClr val="FFFFFF"/>
                </a:solidFill>
                <a:effectLst>
                  <a:outerShdw blurRad="38100" dist="38100" dir="2700000" algn="tl">
                    <a:srgbClr val="000000"/>
                  </a:outerShdw>
                </a:effectLst>
              </a:rPr>
              <a:t> and </a:t>
            </a:r>
            <a:r>
              <a:rPr lang="en-US" sz="2600" b="1">
                <a:solidFill>
                  <a:schemeClr val="bg1"/>
                </a:solidFill>
                <a:effectLst>
                  <a:outerShdw blurRad="38100" dist="38100" dir="2700000" algn="tl">
                    <a:srgbClr val="000000"/>
                  </a:outerShdw>
                </a:effectLst>
              </a:rPr>
              <a:t>dollars</a:t>
            </a:r>
            <a:r>
              <a:rPr lang="en-US" sz="2600">
                <a:solidFill>
                  <a:srgbClr val="FFFFFF"/>
                </a:solidFill>
                <a:effectLst>
                  <a:outerShdw blurRad="38100" dist="38100" dir="2700000" algn="tl">
                    <a:srgbClr val="000000"/>
                  </a:outerShdw>
                </a:effectLst>
              </a:rPr>
              <a:t> on the </a:t>
            </a:r>
            <a:r>
              <a:rPr lang="en-US" sz="2600" b="1">
                <a:solidFill>
                  <a:schemeClr val="bg1"/>
                </a:solidFill>
                <a:effectLst>
                  <a:outerShdw blurRad="38100" dist="38100" dir="2700000" algn="tl">
                    <a:srgbClr val="000000"/>
                  </a:outerShdw>
                </a:effectLst>
              </a:rPr>
              <a:t>vertical (Y) axis</a:t>
            </a:r>
            <a:r>
              <a:rPr lang="en-US" sz="2600">
                <a:solidFill>
                  <a:schemeClr val="bg1"/>
                </a:solidFill>
                <a:effectLst>
                  <a:outerShdw blurRad="38100" dist="38100" dir="2700000" algn="tl">
                    <a:srgbClr val="000000"/>
                  </a:outerShdw>
                </a:effectLst>
              </a:rPr>
              <a:t>.</a:t>
            </a:r>
            <a:r>
              <a:rPr lang="en-US" sz="2600">
                <a:solidFill>
                  <a:srgbClr val="FFFFFF"/>
                </a:solidFill>
                <a:effectLst>
                  <a:outerShdw blurRad="38100" dist="38100" dir="2700000" algn="tl">
                    <a:srgbClr val="000000"/>
                  </a:outerShdw>
                </a:effectLst>
              </a:rPr>
              <a:t>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4"/>
          <p:cNvGraphicFramePr>
            <a:graphicFrameLocks/>
          </p:cNvGraphicFramePr>
          <p:nvPr/>
        </p:nvGraphicFramePr>
        <p:xfrm>
          <a:off x="609600" y="1447800"/>
          <a:ext cx="8128000" cy="4533900"/>
        </p:xfrm>
        <a:graphic>
          <a:graphicData uri="http://schemas.openxmlformats.org/presentationml/2006/ole">
            <p:oleObj spid="_x0000_s3074" name="Chart" r:id="rId4" imgW="4886280" imgH="2762280" progId="Excel.Chart.8">
              <p:embed followColorScheme="full"/>
            </p:oleObj>
          </a:graphicData>
        </a:graphic>
      </p:graphicFrame>
      <p:sp>
        <p:nvSpPr>
          <p:cNvPr id="3075" name="Rectangle 3"/>
          <p:cNvSpPr>
            <a:spLocks noGrp="1" noChangeArrowheads="1"/>
          </p:cNvSpPr>
          <p:nvPr>
            <p:ph type="title"/>
          </p:nvPr>
        </p:nvSpPr>
        <p:spPr>
          <a:noFill/>
        </p:spPr>
        <p:txBody>
          <a:bodyPr lIns="90488" tIns="44450" rIns="90488" bIns="44450"/>
          <a:lstStyle/>
          <a:p>
            <a:pPr eaLnBrk="1" hangingPunct="1"/>
            <a:r>
              <a:rPr lang="en-US" smtClean="0"/>
              <a:t>CVP Graph</a:t>
            </a:r>
          </a:p>
        </p:txBody>
      </p:sp>
      <p:sp>
        <p:nvSpPr>
          <p:cNvPr id="3076" name="Rectangle 4"/>
          <p:cNvSpPr>
            <a:spLocks noChangeArrowheads="1"/>
          </p:cNvSpPr>
          <p:nvPr/>
        </p:nvSpPr>
        <p:spPr bwMode="auto">
          <a:xfrm>
            <a:off x="4329113" y="5867400"/>
            <a:ext cx="708025" cy="366713"/>
          </a:xfrm>
          <a:prstGeom prst="rect">
            <a:avLst/>
          </a:prstGeom>
          <a:noFill/>
          <a:ln w="12700">
            <a:noFill/>
            <a:miter lim="800000"/>
            <a:headEnd/>
            <a:tailEnd/>
          </a:ln>
        </p:spPr>
        <p:txBody>
          <a:bodyPr wrap="none" lIns="90488" tIns="44450" rIns="90488" bIns="44450">
            <a:spAutoFit/>
          </a:bodyPr>
          <a:lstStyle/>
          <a:p>
            <a:r>
              <a:rPr lang="en-US" sz="1800"/>
              <a:t>Units</a:t>
            </a:r>
          </a:p>
        </p:txBody>
      </p:sp>
      <p:sp>
        <p:nvSpPr>
          <p:cNvPr id="3077" name="Rectangle 5"/>
          <p:cNvSpPr>
            <a:spLocks noChangeArrowheads="1"/>
          </p:cNvSpPr>
          <p:nvPr/>
        </p:nvSpPr>
        <p:spPr bwMode="auto">
          <a:xfrm rot="-5340000">
            <a:off x="527844" y="3344069"/>
            <a:ext cx="1025525" cy="363537"/>
          </a:xfrm>
          <a:prstGeom prst="rect">
            <a:avLst/>
          </a:prstGeom>
          <a:noFill/>
          <a:ln w="12700">
            <a:noFill/>
            <a:miter lim="800000"/>
            <a:headEnd/>
            <a:tailEnd/>
          </a:ln>
        </p:spPr>
        <p:txBody>
          <a:bodyPr lIns="90488" tIns="44450" rIns="90488" bIns="44450">
            <a:spAutoFit/>
          </a:bodyPr>
          <a:lstStyle/>
          <a:p>
            <a:r>
              <a:rPr lang="en-US" sz="1800"/>
              <a:t>Dollars</a:t>
            </a:r>
          </a:p>
        </p:txBody>
      </p:sp>
      <p:sp>
        <p:nvSpPr>
          <p:cNvPr id="3078" name="Line 6"/>
          <p:cNvSpPr>
            <a:spLocks noChangeShapeType="1"/>
          </p:cNvSpPr>
          <p:nvPr/>
        </p:nvSpPr>
        <p:spPr bwMode="auto">
          <a:xfrm flipH="1">
            <a:off x="2286000" y="4710113"/>
            <a:ext cx="5715000" cy="0"/>
          </a:xfrm>
          <a:prstGeom prst="line">
            <a:avLst/>
          </a:prstGeom>
          <a:noFill/>
          <a:ln w="38100">
            <a:solidFill>
              <a:srgbClr val="000066"/>
            </a:solidFill>
            <a:round/>
            <a:headEnd/>
            <a:tailEnd/>
          </a:ln>
        </p:spPr>
        <p:txBody>
          <a:bodyPr/>
          <a:lstStyle/>
          <a:p>
            <a:endParaRPr lang="en-US"/>
          </a:p>
        </p:txBody>
      </p:sp>
      <p:grpSp>
        <p:nvGrpSpPr>
          <p:cNvPr id="3079" name="Group 7"/>
          <p:cNvGrpSpPr>
            <a:grpSpLocks/>
          </p:cNvGrpSpPr>
          <p:nvPr/>
        </p:nvGrpSpPr>
        <p:grpSpPr bwMode="auto">
          <a:xfrm>
            <a:off x="5214938" y="3810000"/>
            <a:ext cx="2497137" cy="898525"/>
            <a:chOff x="3285" y="2698"/>
            <a:chExt cx="1573" cy="566"/>
          </a:xfrm>
        </p:grpSpPr>
        <p:sp>
          <p:nvSpPr>
            <p:cNvPr id="3081" name="Rectangle 8"/>
            <p:cNvSpPr>
              <a:spLocks noChangeArrowheads="1"/>
            </p:cNvSpPr>
            <p:nvPr/>
          </p:nvSpPr>
          <p:spPr bwMode="auto">
            <a:xfrm>
              <a:off x="3285" y="2698"/>
              <a:ext cx="1573" cy="294"/>
            </a:xfrm>
            <a:prstGeom prst="rect">
              <a:avLst/>
            </a:prstGeom>
            <a:solidFill>
              <a:srgbClr val="F8F8F8"/>
            </a:solidFill>
            <a:ln w="12700">
              <a:solidFill>
                <a:schemeClr val="tx2"/>
              </a:solidFill>
              <a:miter lim="800000"/>
              <a:headEnd/>
              <a:tailEnd/>
            </a:ln>
          </p:spPr>
          <p:txBody>
            <a:bodyPr wrap="none" lIns="90488" tIns="44450" rIns="90488" bIns="44450">
              <a:spAutoFit/>
            </a:bodyPr>
            <a:lstStyle/>
            <a:p>
              <a:r>
                <a:rPr lang="en-US" sz="2400" b="1">
                  <a:solidFill>
                    <a:schemeClr val="tx2"/>
                  </a:solidFill>
                </a:rPr>
                <a:t>Fixed Expenses</a:t>
              </a:r>
            </a:p>
          </p:txBody>
        </p:sp>
        <p:sp>
          <p:nvSpPr>
            <p:cNvPr id="3082" name="Line 9"/>
            <p:cNvSpPr>
              <a:spLocks noChangeShapeType="1"/>
            </p:cNvSpPr>
            <p:nvPr/>
          </p:nvSpPr>
          <p:spPr bwMode="auto">
            <a:xfrm>
              <a:off x="4061" y="2984"/>
              <a:ext cx="0" cy="280"/>
            </a:xfrm>
            <a:prstGeom prst="line">
              <a:avLst/>
            </a:prstGeom>
            <a:noFill/>
            <a:ln w="38100">
              <a:solidFill>
                <a:schemeClr val="tx2"/>
              </a:solidFill>
              <a:round/>
              <a:headEnd/>
              <a:tailEnd type="triangle" w="med" len="med"/>
            </a:ln>
          </p:spPr>
          <p:txBody>
            <a:bodyPr wrap="none" anchor="ctr"/>
            <a:lstStyle/>
            <a:p>
              <a:endParaRPr lang="en-US"/>
            </a:p>
          </p:txBody>
        </p:sp>
      </p:grpSp>
      <p:pic>
        <p:nvPicPr>
          <p:cNvPr id="3080" name="Picture 10" descr="j0199044"/>
          <p:cNvPicPr>
            <a:picLocks noChangeAspect="1" noChangeArrowheads="1"/>
          </p:cNvPicPr>
          <p:nvPr/>
        </p:nvPicPr>
        <p:blipFill>
          <a:blip r:embed="rId5"/>
          <a:srcRect/>
          <a:stretch>
            <a:fillRect/>
          </a:stretch>
        </p:blipFill>
        <p:spPr bwMode="auto">
          <a:xfrm>
            <a:off x="1295400" y="5867400"/>
            <a:ext cx="993775" cy="819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p:cNvGraphicFramePr>
          <p:nvPr/>
        </p:nvGraphicFramePr>
        <p:xfrm>
          <a:off x="604838" y="1438275"/>
          <a:ext cx="8175625" cy="4572000"/>
        </p:xfrm>
        <a:graphic>
          <a:graphicData uri="http://schemas.openxmlformats.org/presentationml/2006/ole">
            <p:oleObj spid="_x0000_s4098" name="Chart" r:id="rId4" imgW="4886280" imgH="2762280" progId="Excel.Chart.8">
              <p:embed followColorScheme="full"/>
            </p:oleObj>
          </a:graphicData>
        </a:graphic>
      </p:graphicFrame>
      <p:sp>
        <p:nvSpPr>
          <p:cNvPr id="4099" name="Rectangle 3"/>
          <p:cNvSpPr>
            <a:spLocks noGrp="1" noChangeArrowheads="1"/>
          </p:cNvSpPr>
          <p:nvPr>
            <p:ph type="title"/>
          </p:nvPr>
        </p:nvSpPr>
        <p:spPr/>
        <p:txBody>
          <a:bodyPr/>
          <a:lstStyle/>
          <a:p>
            <a:pPr eaLnBrk="1" hangingPunct="1"/>
            <a:r>
              <a:rPr lang="en-US" smtClean="0"/>
              <a:t>CVP Graph</a:t>
            </a:r>
          </a:p>
        </p:txBody>
      </p:sp>
      <p:sp>
        <p:nvSpPr>
          <p:cNvPr id="4100" name="Rectangle 4"/>
          <p:cNvSpPr>
            <a:spLocks noChangeArrowheads="1"/>
          </p:cNvSpPr>
          <p:nvPr/>
        </p:nvSpPr>
        <p:spPr bwMode="auto">
          <a:xfrm rot="-5340000">
            <a:off x="527844" y="3344069"/>
            <a:ext cx="1025525" cy="363537"/>
          </a:xfrm>
          <a:prstGeom prst="rect">
            <a:avLst/>
          </a:prstGeom>
          <a:noFill/>
          <a:ln w="12700">
            <a:noFill/>
            <a:miter lim="800000"/>
            <a:headEnd/>
            <a:tailEnd/>
          </a:ln>
        </p:spPr>
        <p:txBody>
          <a:bodyPr lIns="90488" tIns="44450" rIns="90488" bIns="44450">
            <a:spAutoFit/>
          </a:bodyPr>
          <a:lstStyle/>
          <a:p>
            <a:r>
              <a:rPr lang="en-US" sz="1800"/>
              <a:t>Dollars</a:t>
            </a:r>
          </a:p>
        </p:txBody>
      </p:sp>
      <p:sp>
        <p:nvSpPr>
          <p:cNvPr id="4101" name="Rectangle 5"/>
          <p:cNvSpPr>
            <a:spLocks noChangeArrowheads="1"/>
          </p:cNvSpPr>
          <p:nvPr/>
        </p:nvSpPr>
        <p:spPr bwMode="auto">
          <a:xfrm>
            <a:off x="4329113" y="5867400"/>
            <a:ext cx="708025" cy="366713"/>
          </a:xfrm>
          <a:prstGeom prst="rect">
            <a:avLst/>
          </a:prstGeom>
          <a:noFill/>
          <a:ln w="12700">
            <a:noFill/>
            <a:miter lim="800000"/>
            <a:headEnd/>
            <a:tailEnd/>
          </a:ln>
        </p:spPr>
        <p:txBody>
          <a:bodyPr wrap="none" lIns="90488" tIns="44450" rIns="90488" bIns="44450">
            <a:spAutoFit/>
          </a:bodyPr>
          <a:lstStyle/>
          <a:p>
            <a:r>
              <a:rPr lang="en-US" sz="1800"/>
              <a:t>Units</a:t>
            </a:r>
          </a:p>
        </p:txBody>
      </p:sp>
      <p:grpSp>
        <p:nvGrpSpPr>
          <p:cNvPr id="4102" name="Group 6"/>
          <p:cNvGrpSpPr>
            <a:grpSpLocks/>
          </p:cNvGrpSpPr>
          <p:nvPr/>
        </p:nvGrpSpPr>
        <p:grpSpPr bwMode="auto">
          <a:xfrm>
            <a:off x="5214938" y="3810000"/>
            <a:ext cx="2497137" cy="898525"/>
            <a:chOff x="3285" y="2698"/>
            <a:chExt cx="1573" cy="566"/>
          </a:xfrm>
        </p:grpSpPr>
        <p:sp>
          <p:nvSpPr>
            <p:cNvPr id="4109" name="Rectangle 7"/>
            <p:cNvSpPr>
              <a:spLocks noChangeArrowheads="1"/>
            </p:cNvSpPr>
            <p:nvPr/>
          </p:nvSpPr>
          <p:spPr bwMode="auto">
            <a:xfrm>
              <a:off x="3285" y="2698"/>
              <a:ext cx="1573" cy="294"/>
            </a:xfrm>
            <a:prstGeom prst="rect">
              <a:avLst/>
            </a:prstGeom>
            <a:solidFill>
              <a:srgbClr val="F8F8F8"/>
            </a:solidFill>
            <a:ln w="12700">
              <a:solidFill>
                <a:schemeClr val="tx2"/>
              </a:solidFill>
              <a:miter lim="800000"/>
              <a:headEnd/>
              <a:tailEnd/>
            </a:ln>
          </p:spPr>
          <p:txBody>
            <a:bodyPr wrap="none" lIns="90488" tIns="44450" rIns="90488" bIns="44450">
              <a:spAutoFit/>
            </a:bodyPr>
            <a:lstStyle/>
            <a:p>
              <a:r>
                <a:rPr lang="en-US" sz="2400" b="1">
                  <a:solidFill>
                    <a:schemeClr val="tx2"/>
                  </a:solidFill>
                </a:rPr>
                <a:t>Fixed Expenses</a:t>
              </a:r>
            </a:p>
          </p:txBody>
        </p:sp>
        <p:sp>
          <p:nvSpPr>
            <p:cNvPr id="4110" name="Line 8"/>
            <p:cNvSpPr>
              <a:spLocks noChangeShapeType="1"/>
            </p:cNvSpPr>
            <p:nvPr/>
          </p:nvSpPr>
          <p:spPr bwMode="auto">
            <a:xfrm>
              <a:off x="4061" y="2984"/>
              <a:ext cx="0" cy="280"/>
            </a:xfrm>
            <a:prstGeom prst="line">
              <a:avLst/>
            </a:prstGeom>
            <a:noFill/>
            <a:ln w="38100">
              <a:solidFill>
                <a:schemeClr val="tx2"/>
              </a:solidFill>
              <a:round/>
              <a:headEnd/>
              <a:tailEnd type="triangle" w="med" len="med"/>
            </a:ln>
          </p:spPr>
          <p:txBody>
            <a:bodyPr wrap="none" anchor="ctr"/>
            <a:lstStyle/>
            <a:p>
              <a:endParaRPr lang="en-US"/>
            </a:p>
          </p:txBody>
        </p:sp>
      </p:grpSp>
      <p:pic>
        <p:nvPicPr>
          <p:cNvPr id="4103" name="Picture 9" descr="j0199044"/>
          <p:cNvPicPr>
            <a:picLocks noChangeAspect="1" noChangeArrowheads="1"/>
          </p:cNvPicPr>
          <p:nvPr/>
        </p:nvPicPr>
        <p:blipFill>
          <a:blip r:embed="rId5"/>
          <a:srcRect/>
          <a:stretch>
            <a:fillRect/>
          </a:stretch>
        </p:blipFill>
        <p:spPr bwMode="auto">
          <a:xfrm>
            <a:off x="1295400" y="5867400"/>
            <a:ext cx="993775" cy="819150"/>
          </a:xfrm>
          <a:prstGeom prst="rect">
            <a:avLst/>
          </a:prstGeom>
          <a:noFill/>
          <a:ln w="9525">
            <a:noFill/>
            <a:miter lim="800000"/>
            <a:headEnd/>
            <a:tailEnd/>
          </a:ln>
        </p:spPr>
      </p:pic>
      <p:sp>
        <p:nvSpPr>
          <p:cNvPr id="4104" name="Line 10"/>
          <p:cNvSpPr>
            <a:spLocks noChangeShapeType="1"/>
          </p:cNvSpPr>
          <p:nvPr/>
        </p:nvSpPr>
        <p:spPr bwMode="auto">
          <a:xfrm flipV="1">
            <a:off x="5057775" y="3733800"/>
            <a:ext cx="228600" cy="76200"/>
          </a:xfrm>
          <a:prstGeom prst="line">
            <a:avLst/>
          </a:prstGeom>
          <a:noFill/>
          <a:ln w="28575">
            <a:solidFill>
              <a:schemeClr val="tx1"/>
            </a:solidFill>
            <a:round/>
            <a:headEnd/>
            <a:tailEnd/>
          </a:ln>
        </p:spPr>
        <p:txBody>
          <a:bodyPr/>
          <a:lstStyle/>
          <a:p>
            <a:endParaRPr lang="en-US"/>
          </a:p>
        </p:txBody>
      </p:sp>
      <p:sp>
        <p:nvSpPr>
          <p:cNvPr id="4105" name="Line 11"/>
          <p:cNvSpPr>
            <a:spLocks noChangeShapeType="1"/>
          </p:cNvSpPr>
          <p:nvPr/>
        </p:nvSpPr>
        <p:spPr bwMode="auto">
          <a:xfrm flipH="1">
            <a:off x="2300288" y="4738688"/>
            <a:ext cx="5715000" cy="0"/>
          </a:xfrm>
          <a:prstGeom prst="line">
            <a:avLst/>
          </a:prstGeom>
          <a:noFill/>
          <a:ln w="38100">
            <a:solidFill>
              <a:srgbClr val="000066"/>
            </a:solidFill>
            <a:round/>
            <a:headEnd/>
            <a:tailEnd/>
          </a:ln>
        </p:spPr>
        <p:txBody>
          <a:bodyPr/>
          <a:lstStyle/>
          <a:p>
            <a:endParaRPr lang="en-US"/>
          </a:p>
        </p:txBody>
      </p:sp>
      <p:grpSp>
        <p:nvGrpSpPr>
          <p:cNvPr id="4106" name="Group 12"/>
          <p:cNvGrpSpPr>
            <a:grpSpLocks/>
          </p:cNvGrpSpPr>
          <p:nvPr/>
        </p:nvGrpSpPr>
        <p:grpSpPr bwMode="auto">
          <a:xfrm>
            <a:off x="2524125" y="3213100"/>
            <a:ext cx="2428875" cy="977900"/>
            <a:chOff x="1536" y="1784"/>
            <a:chExt cx="1530" cy="616"/>
          </a:xfrm>
        </p:grpSpPr>
        <p:sp>
          <p:nvSpPr>
            <p:cNvPr id="4107" name="Line 13"/>
            <p:cNvSpPr>
              <a:spLocks noChangeShapeType="1"/>
            </p:cNvSpPr>
            <p:nvPr/>
          </p:nvSpPr>
          <p:spPr bwMode="auto">
            <a:xfrm>
              <a:off x="2301" y="2047"/>
              <a:ext cx="0" cy="353"/>
            </a:xfrm>
            <a:prstGeom prst="line">
              <a:avLst/>
            </a:prstGeom>
            <a:noFill/>
            <a:ln w="38100">
              <a:solidFill>
                <a:schemeClr val="tx1"/>
              </a:solidFill>
              <a:round/>
              <a:headEnd/>
              <a:tailEnd type="triangle" w="med" len="med"/>
            </a:ln>
          </p:spPr>
          <p:txBody>
            <a:bodyPr wrap="none" anchor="ctr"/>
            <a:lstStyle/>
            <a:p>
              <a:endParaRPr lang="en-US"/>
            </a:p>
          </p:txBody>
        </p:sp>
        <p:sp>
          <p:nvSpPr>
            <p:cNvPr id="4108" name="Rectangle 14"/>
            <p:cNvSpPr>
              <a:spLocks noChangeArrowheads="1"/>
            </p:cNvSpPr>
            <p:nvPr/>
          </p:nvSpPr>
          <p:spPr bwMode="auto">
            <a:xfrm>
              <a:off x="1536" y="1784"/>
              <a:ext cx="1530" cy="294"/>
            </a:xfrm>
            <a:prstGeom prst="rect">
              <a:avLst/>
            </a:prstGeom>
            <a:solidFill>
              <a:srgbClr val="F8F8F8"/>
            </a:solidFill>
            <a:ln w="12700">
              <a:solidFill>
                <a:schemeClr val="tx1"/>
              </a:solidFill>
              <a:miter lim="800000"/>
              <a:headEnd/>
              <a:tailEnd/>
            </a:ln>
          </p:spPr>
          <p:txBody>
            <a:bodyPr wrap="none" lIns="90488" tIns="44450" rIns="90488" bIns="44450">
              <a:spAutoFit/>
            </a:bodyPr>
            <a:lstStyle/>
            <a:p>
              <a:r>
                <a:rPr lang="en-US" sz="2400" b="1"/>
                <a:t>Total Expenses</a:t>
              </a:r>
            </a:p>
          </p:txBody>
        </p:sp>
      </p:grpSp>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CVP Graph</a:t>
            </a:r>
          </a:p>
        </p:txBody>
      </p:sp>
      <p:graphicFrame>
        <p:nvGraphicFramePr>
          <p:cNvPr id="5122" name="Object 1024"/>
          <p:cNvGraphicFramePr>
            <a:graphicFrameLocks/>
          </p:cNvGraphicFramePr>
          <p:nvPr/>
        </p:nvGraphicFramePr>
        <p:xfrm>
          <a:off x="609600" y="1447800"/>
          <a:ext cx="8128000" cy="4533900"/>
        </p:xfrm>
        <a:graphic>
          <a:graphicData uri="http://schemas.openxmlformats.org/presentationml/2006/ole">
            <p:oleObj spid="_x0000_s5122" name="Chart" r:id="rId4" imgW="4886280" imgH="2762280" progId="Excel.Chart.8">
              <p:embed followColorScheme="full"/>
            </p:oleObj>
          </a:graphicData>
        </a:graphic>
      </p:graphicFrame>
      <p:grpSp>
        <p:nvGrpSpPr>
          <p:cNvPr id="5124" name="Group 4"/>
          <p:cNvGrpSpPr>
            <a:grpSpLocks/>
          </p:cNvGrpSpPr>
          <p:nvPr/>
        </p:nvGrpSpPr>
        <p:grpSpPr bwMode="auto">
          <a:xfrm>
            <a:off x="5214938" y="3810000"/>
            <a:ext cx="2497137" cy="898525"/>
            <a:chOff x="3285" y="2698"/>
            <a:chExt cx="1573" cy="566"/>
          </a:xfrm>
        </p:grpSpPr>
        <p:sp>
          <p:nvSpPr>
            <p:cNvPr id="5134" name="Rectangle 5"/>
            <p:cNvSpPr>
              <a:spLocks noChangeArrowheads="1"/>
            </p:cNvSpPr>
            <p:nvPr/>
          </p:nvSpPr>
          <p:spPr bwMode="auto">
            <a:xfrm>
              <a:off x="3285" y="2698"/>
              <a:ext cx="1573" cy="294"/>
            </a:xfrm>
            <a:prstGeom prst="rect">
              <a:avLst/>
            </a:prstGeom>
            <a:solidFill>
              <a:srgbClr val="F8F8F8"/>
            </a:solidFill>
            <a:ln w="12700">
              <a:solidFill>
                <a:schemeClr val="tx2"/>
              </a:solidFill>
              <a:miter lim="800000"/>
              <a:headEnd/>
              <a:tailEnd/>
            </a:ln>
          </p:spPr>
          <p:txBody>
            <a:bodyPr wrap="none" lIns="90488" tIns="44450" rIns="90488" bIns="44450">
              <a:spAutoFit/>
            </a:bodyPr>
            <a:lstStyle/>
            <a:p>
              <a:r>
                <a:rPr lang="en-US" sz="2400" b="1">
                  <a:solidFill>
                    <a:schemeClr val="tx2"/>
                  </a:solidFill>
                </a:rPr>
                <a:t>Fixed Expenses</a:t>
              </a:r>
            </a:p>
          </p:txBody>
        </p:sp>
        <p:sp>
          <p:nvSpPr>
            <p:cNvPr id="5135" name="Line 6"/>
            <p:cNvSpPr>
              <a:spLocks noChangeShapeType="1"/>
            </p:cNvSpPr>
            <p:nvPr/>
          </p:nvSpPr>
          <p:spPr bwMode="auto">
            <a:xfrm>
              <a:off x="4061" y="2984"/>
              <a:ext cx="0" cy="280"/>
            </a:xfrm>
            <a:prstGeom prst="line">
              <a:avLst/>
            </a:prstGeom>
            <a:noFill/>
            <a:ln w="38100">
              <a:solidFill>
                <a:schemeClr val="tx2"/>
              </a:solidFill>
              <a:round/>
              <a:headEnd/>
              <a:tailEnd type="triangle" w="med" len="med"/>
            </a:ln>
          </p:spPr>
          <p:txBody>
            <a:bodyPr wrap="none" anchor="ctr"/>
            <a:lstStyle/>
            <a:p>
              <a:endParaRPr lang="en-US"/>
            </a:p>
          </p:txBody>
        </p:sp>
      </p:grpSp>
      <p:sp>
        <p:nvSpPr>
          <p:cNvPr id="5125" name="Rectangle 7"/>
          <p:cNvSpPr>
            <a:spLocks noChangeArrowheads="1"/>
          </p:cNvSpPr>
          <p:nvPr/>
        </p:nvSpPr>
        <p:spPr bwMode="auto">
          <a:xfrm rot="-5340000">
            <a:off x="527844" y="3344069"/>
            <a:ext cx="1025525" cy="363537"/>
          </a:xfrm>
          <a:prstGeom prst="rect">
            <a:avLst/>
          </a:prstGeom>
          <a:noFill/>
          <a:ln w="12700">
            <a:noFill/>
            <a:miter lim="800000"/>
            <a:headEnd/>
            <a:tailEnd/>
          </a:ln>
        </p:spPr>
        <p:txBody>
          <a:bodyPr lIns="90488" tIns="44450" rIns="90488" bIns="44450">
            <a:spAutoFit/>
          </a:bodyPr>
          <a:lstStyle/>
          <a:p>
            <a:r>
              <a:rPr lang="en-US" sz="1800"/>
              <a:t>Dollars</a:t>
            </a:r>
          </a:p>
        </p:txBody>
      </p:sp>
      <p:grpSp>
        <p:nvGrpSpPr>
          <p:cNvPr id="5126" name="Group 8"/>
          <p:cNvGrpSpPr>
            <a:grpSpLocks/>
          </p:cNvGrpSpPr>
          <p:nvPr/>
        </p:nvGrpSpPr>
        <p:grpSpPr bwMode="auto">
          <a:xfrm>
            <a:off x="2524125" y="3213100"/>
            <a:ext cx="2428875" cy="977900"/>
            <a:chOff x="1536" y="1784"/>
            <a:chExt cx="1530" cy="616"/>
          </a:xfrm>
        </p:grpSpPr>
        <p:sp>
          <p:nvSpPr>
            <p:cNvPr id="5132" name="Line 9"/>
            <p:cNvSpPr>
              <a:spLocks noChangeShapeType="1"/>
            </p:cNvSpPr>
            <p:nvPr/>
          </p:nvSpPr>
          <p:spPr bwMode="auto">
            <a:xfrm>
              <a:off x="2301" y="2047"/>
              <a:ext cx="0" cy="353"/>
            </a:xfrm>
            <a:prstGeom prst="line">
              <a:avLst/>
            </a:prstGeom>
            <a:noFill/>
            <a:ln w="38100">
              <a:solidFill>
                <a:schemeClr val="tx1"/>
              </a:solidFill>
              <a:round/>
              <a:headEnd/>
              <a:tailEnd type="triangle" w="med" len="med"/>
            </a:ln>
          </p:spPr>
          <p:txBody>
            <a:bodyPr wrap="none" anchor="ctr"/>
            <a:lstStyle/>
            <a:p>
              <a:endParaRPr lang="en-US"/>
            </a:p>
          </p:txBody>
        </p:sp>
        <p:sp>
          <p:nvSpPr>
            <p:cNvPr id="5133" name="Rectangle 10"/>
            <p:cNvSpPr>
              <a:spLocks noChangeArrowheads="1"/>
            </p:cNvSpPr>
            <p:nvPr/>
          </p:nvSpPr>
          <p:spPr bwMode="auto">
            <a:xfrm>
              <a:off x="1536" y="1784"/>
              <a:ext cx="1530" cy="294"/>
            </a:xfrm>
            <a:prstGeom prst="rect">
              <a:avLst/>
            </a:prstGeom>
            <a:solidFill>
              <a:srgbClr val="F8F8F8"/>
            </a:solidFill>
            <a:ln w="12700">
              <a:solidFill>
                <a:schemeClr val="tx1"/>
              </a:solidFill>
              <a:miter lim="800000"/>
              <a:headEnd/>
              <a:tailEnd/>
            </a:ln>
          </p:spPr>
          <p:txBody>
            <a:bodyPr wrap="none" lIns="90488" tIns="44450" rIns="90488" bIns="44450">
              <a:spAutoFit/>
            </a:bodyPr>
            <a:lstStyle/>
            <a:p>
              <a:r>
                <a:rPr lang="en-US" sz="2400" b="1"/>
                <a:t>Total Expenses</a:t>
              </a:r>
            </a:p>
          </p:txBody>
        </p:sp>
      </p:grpSp>
      <p:grpSp>
        <p:nvGrpSpPr>
          <p:cNvPr id="5127" name="Group 11"/>
          <p:cNvGrpSpPr>
            <a:grpSpLocks/>
          </p:cNvGrpSpPr>
          <p:nvPr/>
        </p:nvGrpSpPr>
        <p:grpSpPr bwMode="auto">
          <a:xfrm>
            <a:off x="4370388" y="2362200"/>
            <a:ext cx="2944812" cy="466725"/>
            <a:chOff x="2753" y="1488"/>
            <a:chExt cx="1855" cy="294"/>
          </a:xfrm>
        </p:grpSpPr>
        <p:sp>
          <p:nvSpPr>
            <p:cNvPr id="5130" name="Rectangle 12"/>
            <p:cNvSpPr>
              <a:spLocks noChangeArrowheads="1"/>
            </p:cNvSpPr>
            <p:nvPr/>
          </p:nvSpPr>
          <p:spPr bwMode="auto">
            <a:xfrm>
              <a:off x="2753" y="1488"/>
              <a:ext cx="1135" cy="294"/>
            </a:xfrm>
            <a:prstGeom prst="rect">
              <a:avLst/>
            </a:prstGeom>
            <a:solidFill>
              <a:srgbClr val="F8F8F8"/>
            </a:solidFill>
            <a:ln w="12700">
              <a:solidFill>
                <a:srgbClr val="FC0128"/>
              </a:solidFill>
              <a:miter lim="800000"/>
              <a:headEnd/>
              <a:tailEnd/>
            </a:ln>
          </p:spPr>
          <p:txBody>
            <a:bodyPr wrap="none" lIns="90488" tIns="44450" rIns="90488" bIns="44450">
              <a:spAutoFit/>
            </a:bodyPr>
            <a:lstStyle/>
            <a:p>
              <a:r>
                <a:rPr lang="en-US" sz="2400" b="1">
                  <a:solidFill>
                    <a:srgbClr val="FC0128"/>
                  </a:solidFill>
                </a:rPr>
                <a:t>Total Sales</a:t>
              </a:r>
            </a:p>
          </p:txBody>
        </p:sp>
        <p:sp>
          <p:nvSpPr>
            <p:cNvPr id="5131" name="Line 13"/>
            <p:cNvSpPr>
              <a:spLocks noChangeShapeType="1"/>
            </p:cNvSpPr>
            <p:nvPr/>
          </p:nvSpPr>
          <p:spPr bwMode="auto">
            <a:xfrm>
              <a:off x="3896" y="1635"/>
              <a:ext cx="712" cy="0"/>
            </a:xfrm>
            <a:prstGeom prst="line">
              <a:avLst/>
            </a:prstGeom>
            <a:noFill/>
            <a:ln w="38100">
              <a:solidFill>
                <a:srgbClr val="FC0128"/>
              </a:solidFill>
              <a:round/>
              <a:headEnd/>
              <a:tailEnd type="triangle" w="med" len="med"/>
            </a:ln>
          </p:spPr>
          <p:txBody>
            <a:bodyPr wrap="none" anchor="ctr"/>
            <a:lstStyle/>
            <a:p>
              <a:endParaRPr lang="en-US"/>
            </a:p>
          </p:txBody>
        </p:sp>
      </p:grpSp>
      <p:sp>
        <p:nvSpPr>
          <p:cNvPr id="5128" name="Rectangle 14"/>
          <p:cNvSpPr>
            <a:spLocks noChangeArrowheads="1"/>
          </p:cNvSpPr>
          <p:nvPr/>
        </p:nvSpPr>
        <p:spPr bwMode="auto">
          <a:xfrm>
            <a:off x="4329113" y="5867400"/>
            <a:ext cx="708025" cy="366713"/>
          </a:xfrm>
          <a:prstGeom prst="rect">
            <a:avLst/>
          </a:prstGeom>
          <a:noFill/>
          <a:ln w="12700">
            <a:noFill/>
            <a:miter lim="800000"/>
            <a:headEnd/>
            <a:tailEnd/>
          </a:ln>
        </p:spPr>
        <p:txBody>
          <a:bodyPr wrap="none" lIns="90488" tIns="44450" rIns="90488" bIns="44450">
            <a:spAutoFit/>
          </a:bodyPr>
          <a:lstStyle/>
          <a:p>
            <a:r>
              <a:rPr lang="en-US" sz="1800"/>
              <a:t>Units</a:t>
            </a:r>
          </a:p>
        </p:txBody>
      </p:sp>
      <p:pic>
        <p:nvPicPr>
          <p:cNvPr id="5129" name="Picture 15" descr="j0199044"/>
          <p:cNvPicPr>
            <a:picLocks noChangeAspect="1" noChangeArrowheads="1"/>
          </p:cNvPicPr>
          <p:nvPr/>
        </p:nvPicPr>
        <p:blipFill>
          <a:blip r:embed="rId5"/>
          <a:srcRect/>
          <a:stretch>
            <a:fillRect/>
          </a:stretch>
        </p:blipFill>
        <p:spPr bwMode="auto">
          <a:xfrm>
            <a:off x="1295400" y="586740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CVP Graph</a:t>
            </a:r>
          </a:p>
        </p:txBody>
      </p:sp>
      <p:graphicFrame>
        <p:nvGraphicFramePr>
          <p:cNvPr id="6146" name="Object 3"/>
          <p:cNvGraphicFramePr>
            <a:graphicFrameLocks/>
          </p:cNvGraphicFramePr>
          <p:nvPr/>
        </p:nvGraphicFramePr>
        <p:xfrm>
          <a:off x="609600" y="1447800"/>
          <a:ext cx="8128000" cy="4533900"/>
        </p:xfrm>
        <a:graphic>
          <a:graphicData uri="http://schemas.openxmlformats.org/presentationml/2006/ole">
            <p:oleObj spid="_x0000_s6146" name="Chart" r:id="rId4" imgW="4886280" imgH="2762280" progId="Excel.Chart.8">
              <p:embed followColorScheme="full"/>
            </p:oleObj>
          </a:graphicData>
        </a:graphic>
      </p:graphicFrame>
      <p:sp>
        <p:nvSpPr>
          <p:cNvPr id="6148" name="Rectangle 4"/>
          <p:cNvSpPr>
            <a:spLocks noChangeArrowheads="1"/>
          </p:cNvSpPr>
          <p:nvPr/>
        </p:nvSpPr>
        <p:spPr bwMode="auto">
          <a:xfrm rot="-5340000">
            <a:off x="527844" y="3344069"/>
            <a:ext cx="1025525" cy="363537"/>
          </a:xfrm>
          <a:prstGeom prst="rect">
            <a:avLst/>
          </a:prstGeom>
          <a:noFill/>
          <a:ln w="12700">
            <a:noFill/>
            <a:miter lim="800000"/>
            <a:headEnd/>
            <a:tailEnd/>
          </a:ln>
        </p:spPr>
        <p:txBody>
          <a:bodyPr lIns="90488" tIns="44450" rIns="90488" bIns="44450">
            <a:spAutoFit/>
          </a:bodyPr>
          <a:lstStyle/>
          <a:p>
            <a:r>
              <a:rPr lang="en-US" sz="1800"/>
              <a:t>Dollars</a:t>
            </a:r>
          </a:p>
        </p:txBody>
      </p:sp>
      <p:sp>
        <p:nvSpPr>
          <p:cNvPr id="6149" name="Rectangle 5"/>
          <p:cNvSpPr>
            <a:spLocks noChangeArrowheads="1"/>
          </p:cNvSpPr>
          <p:nvPr/>
        </p:nvSpPr>
        <p:spPr bwMode="auto">
          <a:xfrm>
            <a:off x="4329113" y="5867400"/>
            <a:ext cx="708025" cy="366713"/>
          </a:xfrm>
          <a:prstGeom prst="rect">
            <a:avLst/>
          </a:prstGeom>
          <a:noFill/>
          <a:ln w="12700">
            <a:noFill/>
            <a:miter lim="800000"/>
            <a:headEnd/>
            <a:tailEnd/>
          </a:ln>
        </p:spPr>
        <p:txBody>
          <a:bodyPr wrap="none" lIns="90488" tIns="44450" rIns="90488" bIns="44450">
            <a:spAutoFit/>
          </a:bodyPr>
          <a:lstStyle/>
          <a:p>
            <a:r>
              <a:rPr lang="en-US" sz="1800"/>
              <a:t>Units</a:t>
            </a:r>
          </a:p>
        </p:txBody>
      </p:sp>
      <p:sp>
        <p:nvSpPr>
          <p:cNvPr id="6150" name="Line 6"/>
          <p:cNvSpPr>
            <a:spLocks noChangeShapeType="1"/>
          </p:cNvSpPr>
          <p:nvPr/>
        </p:nvSpPr>
        <p:spPr bwMode="auto">
          <a:xfrm flipV="1">
            <a:off x="5168900" y="3733800"/>
            <a:ext cx="12700" cy="1682750"/>
          </a:xfrm>
          <a:prstGeom prst="line">
            <a:avLst/>
          </a:prstGeom>
          <a:noFill/>
          <a:ln w="38100">
            <a:solidFill>
              <a:schemeClr val="tx2"/>
            </a:solidFill>
            <a:prstDash val="lgDash"/>
            <a:round/>
            <a:headEnd type="triangle" w="med" len="med"/>
            <a:tailEnd/>
          </a:ln>
        </p:spPr>
        <p:txBody>
          <a:bodyPr wrap="none" anchor="ctr"/>
          <a:lstStyle/>
          <a:p>
            <a:endParaRPr lang="en-US"/>
          </a:p>
        </p:txBody>
      </p:sp>
      <p:sp>
        <p:nvSpPr>
          <p:cNvPr id="6151" name="Line 7"/>
          <p:cNvSpPr>
            <a:spLocks noChangeShapeType="1"/>
          </p:cNvSpPr>
          <p:nvPr/>
        </p:nvSpPr>
        <p:spPr bwMode="auto">
          <a:xfrm>
            <a:off x="2286000" y="3759200"/>
            <a:ext cx="2870200" cy="0"/>
          </a:xfrm>
          <a:prstGeom prst="line">
            <a:avLst/>
          </a:prstGeom>
          <a:noFill/>
          <a:ln w="38100">
            <a:solidFill>
              <a:schemeClr val="tx2"/>
            </a:solidFill>
            <a:prstDash val="lgDash"/>
            <a:round/>
            <a:headEnd type="triangle" w="med" len="med"/>
            <a:tailEnd/>
          </a:ln>
        </p:spPr>
        <p:txBody>
          <a:bodyPr wrap="none" anchor="ctr"/>
          <a:lstStyle/>
          <a:p>
            <a:endParaRPr lang="en-US"/>
          </a:p>
        </p:txBody>
      </p:sp>
      <p:grpSp>
        <p:nvGrpSpPr>
          <p:cNvPr id="6152" name="Group 8"/>
          <p:cNvGrpSpPr>
            <a:grpSpLocks/>
          </p:cNvGrpSpPr>
          <p:nvPr/>
        </p:nvGrpSpPr>
        <p:grpSpPr bwMode="auto">
          <a:xfrm>
            <a:off x="2463800" y="1752600"/>
            <a:ext cx="4665663" cy="1905000"/>
            <a:chOff x="1552" y="1104"/>
            <a:chExt cx="2939" cy="1200"/>
          </a:xfrm>
        </p:grpSpPr>
        <p:sp>
          <p:nvSpPr>
            <p:cNvPr id="329737" name="Rectangle 9"/>
            <p:cNvSpPr>
              <a:spLocks noChangeArrowheads="1"/>
            </p:cNvSpPr>
            <p:nvPr/>
          </p:nvSpPr>
          <p:spPr bwMode="auto">
            <a:xfrm>
              <a:off x="1552" y="1104"/>
              <a:ext cx="2939" cy="524"/>
            </a:xfrm>
            <a:prstGeom prst="rect">
              <a:avLst/>
            </a:prstGeom>
            <a:solidFill>
              <a:schemeClr val="accent1"/>
            </a:solidFill>
            <a:ln w="12700">
              <a:solidFill>
                <a:srgbClr val="000066"/>
              </a:solidFill>
              <a:miter lim="800000"/>
              <a:headEnd/>
              <a:tailEnd/>
            </a:ln>
            <a:effectLst>
              <a:outerShdw dist="35921" dir="2700000" algn="ctr" rotWithShape="0">
                <a:schemeClr val="bg2"/>
              </a:outerShdw>
            </a:effectLst>
          </p:spPr>
          <p:txBody>
            <a:bodyPr wrap="none" lIns="90488" tIns="44450" rIns="90488" bIns="44450">
              <a:spAutoFit/>
            </a:bodyPr>
            <a:lstStyle/>
            <a:p>
              <a:pPr algn="ctr">
                <a:defRPr/>
              </a:pPr>
              <a:r>
                <a:rPr lang="en-US" sz="2400" b="1">
                  <a:solidFill>
                    <a:srgbClr val="FFFFFF"/>
                  </a:solidFill>
                  <a:effectLst>
                    <a:outerShdw blurRad="38100" dist="38100" dir="2700000" algn="tl">
                      <a:srgbClr val="000000"/>
                    </a:outerShdw>
                  </a:effectLst>
                </a:rPr>
                <a:t>Break-even point</a:t>
              </a:r>
              <a:br>
                <a:rPr lang="en-US" sz="2400" b="1">
                  <a:solidFill>
                    <a:srgbClr val="FFFFFF"/>
                  </a:solidFill>
                  <a:effectLst>
                    <a:outerShdw blurRad="38100" dist="38100" dir="2700000" algn="tl">
                      <a:srgbClr val="000000"/>
                    </a:outerShdw>
                  </a:effectLst>
                </a:rPr>
              </a:br>
              <a:r>
                <a:rPr lang="en-US" sz="2400" b="1">
                  <a:solidFill>
                    <a:srgbClr val="FFFFFF"/>
                  </a:solidFill>
                  <a:effectLst>
                    <a:outerShdw blurRad="38100" dist="38100" dir="2700000" algn="tl">
                      <a:srgbClr val="000000"/>
                    </a:outerShdw>
                  </a:effectLst>
                </a:rPr>
                <a:t>(400 units or $200,000 in sales)</a:t>
              </a:r>
            </a:p>
          </p:txBody>
        </p:sp>
        <p:sp>
          <p:nvSpPr>
            <p:cNvPr id="329738" name="Line 10"/>
            <p:cNvSpPr>
              <a:spLocks noChangeShapeType="1"/>
            </p:cNvSpPr>
            <p:nvPr/>
          </p:nvSpPr>
          <p:spPr bwMode="auto">
            <a:xfrm>
              <a:off x="3024" y="1632"/>
              <a:ext cx="192" cy="672"/>
            </a:xfrm>
            <a:prstGeom prst="line">
              <a:avLst/>
            </a:prstGeom>
            <a:noFill/>
            <a:ln w="28575">
              <a:solidFill>
                <a:srgbClr val="FF0000"/>
              </a:solidFill>
              <a:round/>
              <a:headEnd/>
              <a:tailEnd type="triangle" w="med" len="med"/>
            </a:ln>
            <a:effectLst>
              <a:outerShdw dist="35921" dir="2700000" algn="ctr" rotWithShape="0">
                <a:schemeClr val="bg2"/>
              </a:outerShdw>
            </a:effectLst>
          </p:spPr>
          <p:txBody>
            <a:bodyPr/>
            <a:lstStyle/>
            <a:p>
              <a:pPr>
                <a:defRPr/>
              </a:pPr>
              <a:endParaRPr lang="en-US"/>
            </a:p>
          </p:txBody>
        </p:sp>
      </p:grpSp>
      <p:pic>
        <p:nvPicPr>
          <p:cNvPr id="6153" name="Picture 11" descr="j0199044"/>
          <p:cNvPicPr>
            <a:picLocks noChangeAspect="1" noChangeArrowheads="1"/>
          </p:cNvPicPr>
          <p:nvPr/>
        </p:nvPicPr>
        <p:blipFill>
          <a:blip r:embed="rId5"/>
          <a:srcRect/>
          <a:stretch>
            <a:fillRect/>
          </a:stretch>
        </p:blipFill>
        <p:spPr bwMode="auto">
          <a:xfrm>
            <a:off x="1295400" y="5867400"/>
            <a:ext cx="993775" cy="819150"/>
          </a:xfrm>
          <a:prstGeom prst="rect">
            <a:avLst/>
          </a:prstGeom>
          <a:noFill/>
          <a:ln w="9525">
            <a:noFill/>
            <a:miter lim="800000"/>
            <a:headEnd/>
            <a:tailEnd/>
          </a:ln>
        </p:spPr>
      </p:pic>
      <p:sp>
        <p:nvSpPr>
          <p:cNvPr id="6154" name="Text Box 12"/>
          <p:cNvSpPr txBox="1">
            <a:spLocks noChangeArrowheads="1"/>
          </p:cNvSpPr>
          <p:nvPr/>
        </p:nvSpPr>
        <p:spPr bwMode="auto">
          <a:xfrm rot="-1461992">
            <a:off x="6407150" y="2603500"/>
            <a:ext cx="1746250" cy="488950"/>
          </a:xfrm>
          <a:prstGeom prst="rect">
            <a:avLst/>
          </a:prstGeom>
          <a:noFill/>
          <a:ln w="9525">
            <a:noFill/>
            <a:miter lim="800000"/>
            <a:headEnd/>
            <a:tailEnd/>
          </a:ln>
        </p:spPr>
        <p:txBody>
          <a:bodyPr wrap="none">
            <a:spAutoFit/>
          </a:bodyPr>
          <a:lstStyle/>
          <a:p>
            <a:r>
              <a:rPr lang="en-US" sz="2600"/>
              <a:t>Profit Area</a:t>
            </a:r>
          </a:p>
        </p:txBody>
      </p:sp>
      <p:sp>
        <p:nvSpPr>
          <p:cNvPr id="6155" name="Text Box 13"/>
          <p:cNvSpPr txBox="1">
            <a:spLocks noChangeArrowheads="1"/>
          </p:cNvSpPr>
          <p:nvPr/>
        </p:nvSpPr>
        <p:spPr bwMode="auto">
          <a:xfrm rot="-1461992">
            <a:off x="2289175" y="4395788"/>
            <a:ext cx="1673225" cy="488950"/>
          </a:xfrm>
          <a:prstGeom prst="rect">
            <a:avLst/>
          </a:prstGeom>
          <a:noFill/>
          <a:ln w="9525">
            <a:noFill/>
            <a:miter lim="800000"/>
            <a:headEnd/>
            <a:tailEnd/>
          </a:ln>
        </p:spPr>
        <p:txBody>
          <a:bodyPr wrap="none">
            <a:spAutoFit/>
          </a:bodyPr>
          <a:lstStyle/>
          <a:p>
            <a:r>
              <a:rPr lang="en-US" sz="2600"/>
              <a:t>Loss Area</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31747" name="Rectangle 1026"/>
          <p:cNvSpPr>
            <a:spLocks noGrp="1" noChangeArrowheads="1"/>
          </p:cNvSpPr>
          <p:nvPr>
            <p:ph type="title"/>
          </p:nvPr>
        </p:nvSpPr>
        <p:spPr>
          <a:noFill/>
        </p:spPr>
        <p:txBody>
          <a:bodyPr lIns="90488" tIns="44450" rIns="90488" bIns="44450"/>
          <a:lstStyle/>
          <a:p>
            <a:pPr eaLnBrk="1" hangingPunct="1"/>
            <a:r>
              <a:rPr lang="en-US" smtClean="0"/>
              <a:t>Learning Objective 3</a:t>
            </a:r>
          </a:p>
        </p:txBody>
      </p:sp>
      <p:sp>
        <p:nvSpPr>
          <p:cNvPr id="455684" name="Text Box 1028"/>
          <p:cNvSpPr txBox="1">
            <a:spLocks noChangeArrowheads="1"/>
          </p:cNvSpPr>
          <p:nvPr/>
        </p:nvSpPr>
        <p:spPr bwMode="auto">
          <a:xfrm>
            <a:off x="1905000" y="1524000"/>
            <a:ext cx="5334000" cy="4278313"/>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Use the contribution margin ratio (CM ratio) to compute changes in contribution margin and net operating income resulting from changes in sales volume.</a:t>
            </a:r>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0488" tIns="44450" rIns="90488" bIns="44450"/>
          <a:lstStyle/>
          <a:p>
            <a:pPr eaLnBrk="1" hangingPunct="1"/>
            <a:r>
              <a:rPr lang="en-US" smtClean="0"/>
              <a:t>Contribution Margin Ratio</a:t>
            </a:r>
          </a:p>
        </p:txBody>
      </p:sp>
      <p:sp>
        <p:nvSpPr>
          <p:cNvPr id="32771" name="Rectangle 3"/>
          <p:cNvSpPr>
            <a:spLocks noGrp="1" noChangeArrowheads="1"/>
          </p:cNvSpPr>
          <p:nvPr>
            <p:ph type="body" idx="1"/>
          </p:nvPr>
        </p:nvSpPr>
        <p:spPr>
          <a:xfrm>
            <a:off x="685800" y="1676400"/>
            <a:ext cx="7772400" cy="2209800"/>
          </a:xfrm>
          <a:noFill/>
        </p:spPr>
        <p:txBody>
          <a:bodyPr lIns="90488" tIns="44450" rIns="90488" bIns="44450"/>
          <a:lstStyle/>
          <a:p>
            <a:pPr algn="ctr" eaLnBrk="1" hangingPunct="1">
              <a:lnSpc>
                <a:spcPct val="90000"/>
              </a:lnSpc>
              <a:buFont typeface="Times" pitchFamily="34" charset="0"/>
              <a:buNone/>
            </a:pPr>
            <a:r>
              <a:rPr lang="en-US" sz="2800" smtClean="0"/>
              <a:t>The contribution margin </a:t>
            </a:r>
            <a:r>
              <a:rPr lang="en-US" sz="2800" b="1" smtClean="0">
                <a:solidFill>
                  <a:schemeClr val="accent1"/>
                </a:solidFill>
              </a:rPr>
              <a:t>ratio</a:t>
            </a:r>
            <a:r>
              <a:rPr lang="en-US" sz="2800" b="1" smtClean="0">
                <a:solidFill>
                  <a:srgbClr val="0000CC"/>
                </a:solidFill>
              </a:rPr>
              <a:t> </a:t>
            </a:r>
            <a:r>
              <a:rPr lang="en-US" sz="2800" smtClean="0"/>
              <a:t>is: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For Racing Bicycle Company the ratio is:</a:t>
            </a:r>
          </a:p>
        </p:txBody>
      </p:sp>
      <p:grpSp>
        <p:nvGrpSpPr>
          <p:cNvPr id="2" name="Group 4"/>
          <p:cNvGrpSpPr>
            <a:grpSpLocks/>
          </p:cNvGrpSpPr>
          <p:nvPr/>
        </p:nvGrpSpPr>
        <p:grpSpPr bwMode="auto">
          <a:xfrm>
            <a:off x="2590800" y="2209800"/>
            <a:ext cx="3910013" cy="882650"/>
            <a:chOff x="1632" y="1652"/>
            <a:chExt cx="2463" cy="556"/>
          </a:xfrm>
        </p:grpSpPr>
        <p:grpSp>
          <p:nvGrpSpPr>
            <p:cNvPr id="32780" name="Group 5"/>
            <p:cNvGrpSpPr>
              <a:grpSpLocks/>
            </p:cNvGrpSpPr>
            <p:nvPr/>
          </p:nvGrpSpPr>
          <p:grpSpPr bwMode="auto">
            <a:xfrm>
              <a:off x="1632" y="1652"/>
              <a:ext cx="2463" cy="556"/>
              <a:chOff x="1224" y="1488"/>
              <a:chExt cx="2463" cy="556"/>
            </a:xfrm>
          </p:grpSpPr>
          <p:sp>
            <p:nvSpPr>
              <p:cNvPr id="32782" name="Rectangle 6"/>
              <p:cNvSpPr>
                <a:spLocks noChangeArrowheads="1"/>
              </p:cNvSpPr>
              <p:nvPr/>
            </p:nvSpPr>
            <p:spPr bwMode="auto">
              <a:xfrm>
                <a:off x="2496" y="1488"/>
                <a:ext cx="1191" cy="556"/>
              </a:xfrm>
              <a:prstGeom prst="rect">
                <a:avLst/>
              </a:prstGeom>
              <a:noFill/>
              <a:ln w="12700">
                <a:noFill/>
                <a:miter lim="800000"/>
                <a:headEnd/>
                <a:tailEnd/>
              </a:ln>
            </p:spPr>
            <p:txBody>
              <a:bodyPr wrap="none" lIns="90488" tIns="44450" rIns="90488" bIns="44450">
                <a:spAutoFit/>
              </a:bodyPr>
              <a:lstStyle/>
              <a:p>
                <a:r>
                  <a:rPr lang="en-US" sz="2600" b="1">
                    <a:solidFill>
                      <a:schemeClr val="accent1"/>
                    </a:solidFill>
                  </a:rPr>
                  <a:t>  Total CM</a:t>
                </a:r>
              </a:p>
              <a:p>
                <a:r>
                  <a:rPr lang="en-US" sz="2600" b="1">
                    <a:solidFill>
                      <a:schemeClr val="accent1"/>
                    </a:solidFill>
                  </a:rPr>
                  <a:t>Total sales</a:t>
                </a:r>
              </a:p>
            </p:txBody>
          </p:sp>
          <p:sp>
            <p:nvSpPr>
              <p:cNvPr id="32783" name="Rectangle 7"/>
              <p:cNvSpPr>
                <a:spLocks noChangeArrowheads="1"/>
              </p:cNvSpPr>
              <p:nvPr/>
            </p:nvSpPr>
            <p:spPr bwMode="auto">
              <a:xfrm>
                <a:off x="1224" y="1606"/>
                <a:ext cx="1381" cy="309"/>
              </a:xfrm>
              <a:prstGeom prst="rect">
                <a:avLst/>
              </a:prstGeom>
              <a:noFill/>
              <a:ln w="12700">
                <a:noFill/>
                <a:miter lim="800000"/>
                <a:headEnd/>
                <a:tailEnd/>
              </a:ln>
            </p:spPr>
            <p:txBody>
              <a:bodyPr wrap="none" lIns="90488" tIns="44450" rIns="90488" bIns="44450">
                <a:spAutoFit/>
              </a:bodyPr>
              <a:lstStyle/>
              <a:p>
                <a:r>
                  <a:rPr lang="en-US" sz="2600" b="1">
                    <a:solidFill>
                      <a:schemeClr val="accent1"/>
                    </a:solidFill>
                  </a:rPr>
                  <a:t>CM Ratio  =</a:t>
                </a:r>
                <a:r>
                  <a:rPr lang="en-US" sz="2600" b="1">
                    <a:solidFill>
                      <a:srgbClr val="CC9900"/>
                    </a:solidFill>
                  </a:rPr>
                  <a:t>  </a:t>
                </a:r>
              </a:p>
            </p:txBody>
          </p:sp>
        </p:grpSp>
        <p:sp>
          <p:nvSpPr>
            <p:cNvPr id="32781" name="Line 8"/>
            <p:cNvSpPr>
              <a:spLocks noChangeShapeType="1"/>
            </p:cNvSpPr>
            <p:nvPr/>
          </p:nvSpPr>
          <p:spPr bwMode="auto">
            <a:xfrm>
              <a:off x="2928" y="1920"/>
              <a:ext cx="1104" cy="0"/>
            </a:xfrm>
            <a:prstGeom prst="line">
              <a:avLst/>
            </a:prstGeom>
            <a:noFill/>
            <a:ln w="38100">
              <a:solidFill>
                <a:schemeClr val="accent1"/>
              </a:solidFill>
              <a:round/>
              <a:headEnd/>
              <a:tailEnd/>
            </a:ln>
          </p:spPr>
          <p:txBody>
            <a:bodyPr wrap="none"/>
            <a:lstStyle/>
            <a:p>
              <a:endParaRPr lang="en-US"/>
            </a:p>
          </p:txBody>
        </p:sp>
      </p:grpSp>
      <p:sp>
        <p:nvSpPr>
          <p:cNvPr id="32773" name="Text Box 9"/>
          <p:cNvSpPr txBox="1">
            <a:spLocks noChangeArrowheads="1"/>
          </p:cNvSpPr>
          <p:nvPr/>
        </p:nvSpPr>
        <p:spPr bwMode="auto">
          <a:xfrm>
            <a:off x="1143000" y="4800600"/>
            <a:ext cx="7010400" cy="946150"/>
          </a:xfrm>
          <a:prstGeom prst="rect">
            <a:avLst/>
          </a:prstGeom>
          <a:noFill/>
          <a:ln w="9525">
            <a:noFill/>
            <a:miter lim="800000"/>
            <a:headEnd/>
            <a:tailEnd/>
          </a:ln>
        </p:spPr>
        <p:txBody>
          <a:bodyPr>
            <a:spAutoFit/>
          </a:bodyPr>
          <a:lstStyle/>
          <a:p>
            <a:pPr algn="ctr" eaLnBrk="1" hangingPunct="1">
              <a:spcBef>
                <a:spcPct val="50000"/>
              </a:spcBef>
            </a:pPr>
            <a:r>
              <a:rPr lang="en-US" sz="2800"/>
              <a:t>Each $1.00 increase in sales results in a total contribution margin increase of 40</a:t>
            </a:r>
            <a:r>
              <a:rPr lang="en-US" sz="2800">
                <a:cs typeface="Times New Roman" pitchFamily="18" charset="0"/>
              </a:rPr>
              <a:t>¢.</a:t>
            </a:r>
          </a:p>
        </p:txBody>
      </p:sp>
      <p:pic>
        <p:nvPicPr>
          <p:cNvPr id="32774" name="Picture 10" descr="j0199044"/>
          <p:cNvPicPr>
            <a:picLocks noChangeAspect="1" noChangeArrowheads="1"/>
          </p:cNvPicPr>
          <p:nvPr/>
        </p:nvPicPr>
        <p:blipFill>
          <a:blip r:embed="rId3"/>
          <a:srcRect/>
          <a:stretch>
            <a:fillRect/>
          </a:stretch>
        </p:blipFill>
        <p:spPr bwMode="auto">
          <a:xfrm>
            <a:off x="4267200" y="5867400"/>
            <a:ext cx="993775" cy="819150"/>
          </a:xfrm>
          <a:prstGeom prst="rect">
            <a:avLst/>
          </a:prstGeom>
          <a:noFill/>
          <a:ln w="9525">
            <a:noFill/>
            <a:miter lim="800000"/>
            <a:headEnd/>
            <a:tailEnd/>
          </a:ln>
        </p:spPr>
      </p:pic>
      <p:grpSp>
        <p:nvGrpSpPr>
          <p:cNvPr id="32775" name="Group 11"/>
          <p:cNvGrpSpPr>
            <a:grpSpLocks/>
          </p:cNvGrpSpPr>
          <p:nvPr/>
        </p:nvGrpSpPr>
        <p:grpSpPr bwMode="auto">
          <a:xfrm>
            <a:off x="3192463" y="3810000"/>
            <a:ext cx="2746375" cy="890588"/>
            <a:chOff x="2011" y="2400"/>
            <a:chExt cx="1730" cy="561"/>
          </a:xfrm>
        </p:grpSpPr>
        <p:sp>
          <p:nvSpPr>
            <p:cNvPr id="32776" name="Rectangle 12"/>
            <p:cNvSpPr>
              <a:spLocks noChangeArrowheads="1"/>
            </p:cNvSpPr>
            <p:nvPr/>
          </p:nvSpPr>
          <p:spPr bwMode="auto">
            <a:xfrm>
              <a:off x="3024" y="2515"/>
              <a:ext cx="717" cy="309"/>
            </a:xfrm>
            <a:prstGeom prst="rect">
              <a:avLst/>
            </a:prstGeom>
            <a:noFill/>
            <a:ln w="12700">
              <a:noFill/>
              <a:miter lim="800000"/>
              <a:headEnd/>
              <a:tailEnd/>
            </a:ln>
          </p:spPr>
          <p:txBody>
            <a:bodyPr wrap="none" lIns="90488" tIns="44450" rIns="90488" bIns="44450">
              <a:spAutoFit/>
            </a:bodyPr>
            <a:lstStyle/>
            <a:p>
              <a:r>
                <a:rPr lang="en-US" sz="2600" b="1">
                  <a:solidFill>
                    <a:schemeClr val="accent1"/>
                  </a:solidFill>
                </a:rPr>
                <a:t>= 40%</a:t>
              </a:r>
            </a:p>
          </p:txBody>
        </p:sp>
        <p:grpSp>
          <p:nvGrpSpPr>
            <p:cNvPr id="32777" name="Group 13"/>
            <p:cNvGrpSpPr>
              <a:grpSpLocks/>
            </p:cNvGrpSpPr>
            <p:nvPr/>
          </p:nvGrpSpPr>
          <p:grpSpPr bwMode="auto">
            <a:xfrm>
              <a:off x="2011" y="2400"/>
              <a:ext cx="994" cy="561"/>
              <a:chOff x="2011" y="2400"/>
              <a:chExt cx="994" cy="561"/>
            </a:xfrm>
          </p:grpSpPr>
          <p:sp>
            <p:nvSpPr>
              <p:cNvPr id="32778" name="Rectangle 14"/>
              <p:cNvSpPr>
                <a:spLocks noChangeArrowheads="1"/>
              </p:cNvSpPr>
              <p:nvPr/>
            </p:nvSpPr>
            <p:spPr bwMode="auto">
              <a:xfrm>
                <a:off x="2011" y="2400"/>
                <a:ext cx="994" cy="561"/>
              </a:xfrm>
              <a:prstGeom prst="rect">
                <a:avLst/>
              </a:prstGeom>
              <a:noFill/>
              <a:ln w="12700">
                <a:noFill/>
                <a:miter lim="800000"/>
                <a:headEnd/>
                <a:tailEnd/>
              </a:ln>
            </p:spPr>
            <p:txBody>
              <a:bodyPr wrap="none" lIns="90488" tIns="44450" rIns="90488" bIns="44450">
                <a:spAutoFit/>
              </a:bodyPr>
              <a:lstStyle/>
              <a:p>
                <a:pPr algn="ctr"/>
                <a:r>
                  <a:rPr lang="en-US" sz="2600" b="1">
                    <a:solidFill>
                      <a:schemeClr val="accent1"/>
                    </a:solidFill>
                  </a:rPr>
                  <a:t>$80,000</a:t>
                </a:r>
              </a:p>
              <a:p>
                <a:pPr algn="ctr"/>
                <a:r>
                  <a:rPr lang="en-US" sz="2600" b="1">
                    <a:solidFill>
                      <a:schemeClr val="accent1"/>
                    </a:solidFill>
                  </a:rPr>
                  <a:t>$200,000</a:t>
                </a:r>
              </a:p>
            </p:txBody>
          </p:sp>
          <p:sp>
            <p:nvSpPr>
              <p:cNvPr id="32779" name="Line 15"/>
              <p:cNvSpPr>
                <a:spLocks noChangeShapeType="1"/>
              </p:cNvSpPr>
              <p:nvPr/>
            </p:nvSpPr>
            <p:spPr bwMode="auto">
              <a:xfrm>
                <a:off x="2048" y="2680"/>
                <a:ext cx="912" cy="0"/>
              </a:xfrm>
              <a:prstGeom prst="line">
                <a:avLst/>
              </a:prstGeom>
              <a:noFill/>
              <a:ln w="28575">
                <a:solidFill>
                  <a:schemeClr val="accent1"/>
                </a:solidFill>
                <a:round/>
                <a:headEnd/>
                <a:tailEnd/>
              </a:ln>
            </p:spPr>
            <p:txBody>
              <a:bodyPr/>
              <a:lstStyle/>
              <a:p>
                <a:endParaRPr lang="en-US"/>
              </a:p>
            </p:txBody>
          </p:sp>
        </p:gr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lIns="90488" tIns="44450" rIns="90488" bIns="44450"/>
          <a:lstStyle/>
          <a:p>
            <a:pPr eaLnBrk="1" hangingPunct="1"/>
            <a:r>
              <a:rPr lang="en-US" smtClean="0"/>
              <a:t>Contribution Margin Ratio</a:t>
            </a:r>
          </a:p>
        </p:txBody>
      </p:sp>
      <p:sp>
        <p:nvSpPr>
          <p:cNvPr id="33795" name="Rectangle 3"/>
          <p:cNvSpPr>
            <a:spLocks noGrp="1" noChangeArrowheads="1"/>
          </p:cNvSpPr>
          <p:nvPr>
            <p:ph type="body" idx="1"/>
          </p:nvPr>
        </p:nvSpPr>
        <p:spPr>
          <a:xfrm>
            <a:off x="228600" y="1600200"/>
            <a:ext cx="8686800" cy="2057400"/>
          </a:xfrm>
          <a:noFill/>
        </p:spPr>
        <p:txBody>
          <a:bodyPr lIns="90488" tIns="44450" rIns="90488" bIns="44450"/>
          <a:lstStyle/>
          <a:p>
            <a:pPr algn="ctr" eaLnBrk="1" hangingPunct="1">
              <a:lnSpc>
                <a:spcPct val="90000"/>
              </a:lnSpc>
              <a:buFont typeface="Times" pitchFamily="34" charset="0"/>
              <a:buNone/>
            </a:pPr>
            <a:r>
              <a:rPr lang="en-US" sz="2800" smtClean="0"/>
              <a:t>Or, in terms of </a:t>
            </a:r>
            <a:r>
              <a:rPr lang="en-US" sz="2800" b="1" smtClean="0">
                <a:solidFill>
                  <a:schemeClr val="accent1"/>
                </a:solidFill>
              </a:rPr>
              <a:t>units</a:t>
            </a:r>
            <a:r>
              <a:rPr lang="en-US" sz="2800" smtClean="0"/>
              <a:t>, the contribution margin </a:t>
            </a:r>
            <a:r>
              <a:rPr lang="en-US" sz="2800" b="1" smtClean="0">
                <a:solidFill>
                  <a:schemeClr val="accent1"/>
                </a:solidFill>
              </a:rPr>
              <a:t>ratio</a:t>
            </a:r>
            <a:r>
              <a:rPr lang="en-US" sz="2800" b="1" smtClean="0">
                <a:solidFill>
                  <a:schemeClr val="accent2"/>
                </a:solidFill>
              </a:rPr>
              <a:t> </a:t>
            </a:r>
            <a:r>
              <a:rPr lang="en-US" sz="2800" smtClean="0"/>
              <a:t>is: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For Racing Bicycle Company the ratio is:</a:t>
            </a:r>
          </a:p>
        </p:txBody>
      </p:sp>
      <p:grpSp>
        <p:nvGrpSpPr>
          <p:cNvPr id="2" name="Group 4"/>
          <p:cNvGrpSpPr>
            <a:grpSpLocks/>
          </p:cNvGrpSpPr>
          <p:nvPr/>
        </p:nvGrpSpPr>
        <p:grpSpPr bwMode="auto">
          <a:xfrm>
            <a:off x="3825875" y="4070350"/>
            <a:ext cx="2052638" cy="890588"/>
            <a:chOff x="2208" y="2976"/>
            <a:chExt cx="1293" cy="561"/>
          </a:xfrm>
        </p:grpSpPr>
        <p:sp>
          <p:nvSpPr>
            <p:cNvPr id="33803" name="Rectangle 5"/>
            <p:cNvSpPr>
              <a:spLocks noChangeArrowheads="1"/>
            </p:cNvSpPr>
            <p:nvPr/>
          </p:nvSpPr>
          <p:spPr bwMode="auto">
            <a:xfrm>
              <a:off x="2208" y="2976"/>
              <a:ext cx="584" cy="561"/>
            </a:xfrm>
            <a:prstGeom prst="rect">
              <a:avLst/>
            </a:prstGeom>
            <a:noFill/>
            <a:ln w="12700">
              <a:noFill/>
              <a:miter lim="800000"/>
              <a:headEnd/>
              <a:tailEnd/>
            </a:ln>
          </p:spPr>
          <p:txBody>
            <a:bodyPr wrap="none" lIns="90488" tIns="44450" rIns="90488" bIns="44450">
              <a:spAutoFit/>
            </a:bodyPr>
            <a:lstStyle/>
            <a:p>
              <a:r>
                <a:rPr lang="en-US" sz="2600" b="1" u="sng">
                  <a:solidFill>
                    <a:schemeClr val="accent1"/>
                  </a:solidFill>
                </a:rPr>
                <a:t>$200</a:t>
              </a:r>
              <a:endParaRPr lang="en-US" sz="2600" b="1">
                <a:solidFill>
                  <a:schemeClr val="accent1"/>
                </a:solidFill>
              </a:endParaRPr>
            </a:p>
            <a:p>
              <a:r>
                <a:rPr lang="en-US" sz="2600" b="1">
                  <a:solidFill>
                    <a:schemeClr val="accent1"/>
                  </a:solidFill>
                </a:rPr>
                <a:t>$500</a:t>
              </a:r>
            </a:p>
          </p:txBody>
        </p:sp>
        <p:sp>
          <p:nvSpPr>
            <p:cNvPr id="33804" name="Rectangle 6"/>
            <p:cNvSpPr>
              <a:spLocks noChangeArrowheads="1"/>
            </p:cNvSpPr>
            <p:nvPr/>
          </p:nvSpPr>
          <p:spPr bwMode="auto">
            <a:xfrm>
              <a:off x="2784" y="3072"/>
              <a:ext cx="717" cy="309"/>
            </a:xfrm>
            <a:prstGeom prst="rect">
              <a:avLst/>
            </a:prstGeom>
            <a:noFill/>
            <a:ln w="12700">
              <a:noFill/>
              <a:miter lim="800000"/>
              <a:headEnd/>
              <a:tailEnd/>
            </a:ln>
          </p:spPr>
          <p:txBody>
            <a:bodyPr wrap="none" lIns="90488" tIns="44450" rIns="90488" bIns="44450">
              <a:spAutoFit/>
            </a:bodyPr>
            <a:lstStyle/>
            <a:p>
              <a:r>
                <a:rPr lang="en-US" sz="2600" b="1">
                  <a:solidFill>
                    <a:schemeClr val="accent1"/>
                  </a:solidFill>
                </a:rPr>
                <a:t>= 40%</a:t>
              </a:r>
            </a:p>
          </p:txBody>
        </p:sp>
      </p:grpSp>
      <p:grpSp>
        <p:nvGrpSpPr>
          <p:cNvPr id="3" name="Group 7"/>
          <p:cNvGrpSpPr>
            <a:grpSpLocks/>
          </p:cNvGrpSpPr>
          <p:nvPr/>
        </p:nvGrpSpPr>
        <p:grpSpPr bwMode="auto">
          <a:xfrm>
            <a:off x="1981200" y="2462213"/>
            <a:ext cx="4892675" cy="890587"/>
            <a:chOff x="1248" y="1776"/>
            <a:chExt cx="3082" cy="561"/>
          </a:xfrm>
        </p:grpSpPr>
        <p:grpSp>
          <p:nvGrpSpPr>
            <p:cNvPr id="33799" name="Group 8"/>
            <p:cNvGrpSpPr>
              <a:grpSpLocks/>
            </p:cNvGrpSpPr>
            <p:nvPr/>
          </p:nvGrpSpPr>
          <p:grpSpPr bwMode="auto">
            <a:xfrm>
              <a:off x="1248" y="1776"/>
              <a:ext cx="3082" cy="561"/>
              <a:chOff x="1224" y="1488"/>
              <a:chExt cx="3082" cy="561"/>
            </a:xfrm>
          </p:grpSpPr>
          <p:sp>
            <p:nvSpPr>
              <p:cNvPr id="33801" name="Rectangle 9"/>
              <p:cNvSpPr>
                <a:spLocks noChangeArrowheads="1"/>
              </p:cNvSpPr>
              <p:nvPr/>
            </p:nvSpPr>
            <p:spPr bwMode="auto">
              <a:xfrm>
                <a:off x="2496" y="1488"/>
                <a:ext cx="1810" cy="561"/>
              </a:xfrm>
              <a:prstGeom prst="rect">
                <a:avLst/>
              </a:prstGeom>
              <a:noFill/>
              <a:ln w="12700">
                <a:noFill/>
                <a:miter lim="800000"/>
                <a:headEnd/>
                <a:tailEnd/>
              </a:ln>
            </p:spPr>
            <p:txBody>
              <a:bodyPr wrap="none" lIns="90488" tIns="44450" rIns="90488" bIns="44450">
                <a:spAutoFit/>
              </a:bodyPr>
              <a:lstStyle/>
              <a:p>
                <a:r>
                  <a:rPr lang="en-US" sz="2600" b="1">
                    <a:solidFill>
                      <a:schemeClr val="accent1"/>
                    </a:solidFill>
                  </a:rPr>
                  <a:t>        Unit CM</a:t>
                </a:r>
              </a:p>
              <a:p>
                <a:r>
                  <a:rPr lang="en-US" sz="2600" b="1">
                    <a:solidFill>
                      <a:schemeClr val="accent1"/>
                    </a:solidFill>
                  </a:rPr>
                  <a:t>Unit selling price</a:t>
                </a:r>
              </a:p>
            </p:txBody>
          </p:sp>
          <p:sp>
            <p:nvSpPr>
              <p:cNvPr id="33802" name="Rectangle 10"/>
              <p:cNvSpPr>
                <a:spLocks noChangeArrowheads="1"/>
              </p:cNvSpPr>
              <p:nvPr/>
            </p:nvSpPr>
            <p:spPr bwMode="auto">
              <a:xfrm>
                <a:off x="1224" y="1606"/>
                <a:ext cx="1381" cy="309"/>
              </a:xfrm>
              <a:prstGeom prst="rect">
                <a:avLst/>
              </a:prstGeom>
              <a:noFill/>
              <a:ln w="12700">
                <a:noFill/>
                <a:miter lim="800000"/>
                <a:headEnd/>
                <a:tailEnd/>
              </a:ln>
            </p:spPr>
            <p:txBody>
              <a:bodyPr wrap="none" lIns="90488" tIns="44450" rIns="90488" bIns="44450">
                <a:spAutoFit/>
              </a:bodyPr>
              <a:lstStyle/>
              <a:p>
                <a:r>
                  <a:rPr lang="en-US" sz="2600" b="1">
                    <a:solidFill>
                      <a:schemeClr val="accent1"/>
                    </a:solidFill>
                  </a:rPr>
                  <a:t>CM Ratio  =  </a:t>
                </a:r>
              </a:p>
            </p:txBody>
          </p:sp>
        </p:grpSp>
        <p:sp>
          <p:nvSpPr>
            <p:cNvPr id="33800" name="Line 11"/>
            <p:cNvSpPr>
              <a:spLocks noChangeShapeType="1"/>
            </p:cNvSpPr>
            <p:nvPr/>
          </p:nvSpPr>
          <p:spPr bwMode="auto">
            <a:xfrm>
              <a:off x="2592" y="2055"/>
              <a:ext cx="1680" cy="0"/>
            </a:xfrm>
            <a:prstGeom prst="line">
              <a:avLst/>
            </a:prstGeom>
            <a:noFill/>
            <a:ln w="38100">
              <a:solidFill>
                <a:schemeClr val="accent1"/>
              </a:solidFill>
              <a:round/>
              <a:headEnd/>
              <a:tailEnd/>
            </a:ln>
          </p:spPr>
          <p:txBody>
            <a:bodyPr wrap="none"/>
            <a:lstStyle/>
            <a:p>
              <a:endParaRPr lang="en-US"/>
            </a:p>
          </p:txBody>
        </p:sp>
      </p:grpSp>
      <p:pic>
        <p:nvPicPr>
          <p:cNvPr id="33798" name="Picture 12" descr="j0199044"/>
          <p:cNvPicPr>
            <a:picLocks noChangeAspect="1" noChangeArrowheads="1"/>
          </p:cNvPicPr>
          <p:nvPr/>
        </p:nvPicPr>
        <p:blipFill>
          <a:blip r:embed="rId3"/>
          <a:srcRect/>
          <a:stretch>
            <a:fillRect/>
          </a:stretch>
        </p:blipFill>
        <p:spPr bwMode="auto">
          <a:xfrm>
            <a:off x="4267200" y="586740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22531" name="Rectangle 4"/>
          <p:cNvSpPr>
            <a:spLocks noGrp="1" noChangeArrowheads="1"/>
          </p:cNvSpPr>
          <p:nvPr>
            <p:ph type="title"/>
          </p:nvPr>
        </p:nvSpPr>
        <p:spPr>
          <a:noFill/>
        </p:spPr>
        <p:txBody>
          <a:bodyPr lIns="90488" tIns="44450" rIns="90488" bIns="44450"/>
          <a:lstStyle/>
          <a:p>
            <a:pPr eaLnBrk="1" hangingPunct="1"/>
            <a:r>
              <a:rPr lang="en-US" smtClean="0"/>
              <a:t>Learning Objective 1</a:t>
            </a:r>
          </a:p>
        </p:txBody>
      </p:sp>
      <p:sp>
        <p:nvSpPr>
          <p:cNvPr id="35853" name="Text Box 13"/>
          <p:cNvSpPr txBox="1">
            <a:spLocks noChangeArrowheads="1"/>
          </p:cNvSpPr>
          <p:nvPr/>
        </p:nvSpPr>
        <p:spPr bwMode="auto">
          <a:xfrm>
            <a:off x="1905000" y="2562225"/>
            <a:ext cx="5334000" cy="2708275"/>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Explain how changes in activity affect contribution margin and net operating income.</a:t>
            </a:r>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381000" y="1817688"/>
          <a:ext cx="8391525" cy="2514600"/>
        </p:xfrm>
        <a:graphic>
          <a:graphicData uri="http://schemas.openxmlformats.org/presentationml/2006/ole">
            <p:oleObj spid="_x0000_s7170" name="Worksheet" r:id="rId4" imgW="3362551" imgH="1086212" progId="Excel.Sheet.8">
              <p:embed/>
            </p:oleObj>
          </a:graphicData>
        </a:graphic>
      </p:graphicFrame>
      <p:sp>
        <p:nvSpPr>
          <p:cNvPr id="7171" name="Rectangle 3"/>
          <p:cNvSpPr>
            <a:spLocks noGrp="1" noChangeArrowheads="1"/>
          </p:cNvSpPr>
          <p:nvPr>
            <p:ph type="title"/>
          </p:nvPr>
        </p:nvSpPr>
        <p:spPr>
          <a:noFill/>
        </p:spPr>
        <p:txBody>
          <a:bodyPr lIns="90488" tIns="44450" rIns="90488" bIns="44450"/>
          <a:lstStyle/>
          <a:p>
            <a:pPr eaLnBrk="1" hangingPunct="1"/>
            <a:r>
              <a:rPr lang="en-US" smtClean="0"/>
              <a:t>Contribution Margin Ratio</a:t>
            </a:r>
          </a:p>
        </p:txBody>
      </p:sp>
      <p:sp>
        <p:nvSpPr>
          <p:cNvPr id="335877" name="Line 5"/>
          <p:cNvSpPr>
            <a:spLocks noChangeShapeType="1"/>
          </p:cNvSpPr>
          <p:nvPr/>
        </p:nvSpPr>
        <p:spPr bwMode="auto">
          <a:xfrm flipH="1" flipV="1">
            <a:off x="6096000" y="3200400"/>
            <a:ext cx="457200" cy="1544638"/>
          </a:xfrm>
          <a:prstGeom prst="line">
            <a:avLst/>
          </a:prstGeom>
          <a:noFill/>
          <a:ln w="38100">
            <a:solidFill>
              <a:srgbClr val="FC0128"/>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335878" name="Line 6"/>
          <p:cNvSpPr>
            <a:spLocks noChangeShapeType="1"/>
          </p:cNvSpPr>
          <p:nvPr/>
        </p:nvSpPr>
        <p:spPr bwMode="auto">
          <a:xfrm flipV="1">
            <a:off x="6400800" y="3200400"/>
            <a:ext cx="685800" cy="1524000"/>
          </a:xfrm>
          <a:prstGeom prst="line">
            <a:avLst/>
          </a:prstGeom>
          <a:noFill/>
          <a:ln w="38100">
            <a:solidFill>
              <a:srgbClr val="FC0128"/>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7174" name="Rectangle 7"/>
          <p:cNvSpPr>
            <a:spLocks noChangeArrowheads="1"/>
          </p:cNvSpPr>
          <p:nvPr/>
        </p:nvSpPr>
        <p:spPr bwMode="auto">
          <a:xfrm>
            <a:off x="3657600" y="4533900"/>
            <a:ext cx="5381625" cy="1196975"/>
          </a:xfrm>
          <a:prstGeom prst="rect">
            <a:avLst/>
          </a:prstGeom>
          <a:solidFill>
            <a:srgbClr val="FF9218"/>
          </a:solidFill>
          <a:ln w="12700">
            <a:noFill/>
            <a:miter lim="800000"/>
            <a:headEnd/>
            <a:tailEnd/>
          </a:ln>
        </p:spPr>
        <p:txBody>
          <a:bodyPr lIns="90488" tIns="44450" rIns="90488" bIns="44450">
            <a:spAutoFit/>
          </a:bodyPr>
          <a:lstStyle/>
          <a:p>
            <a:pPr algn="ctr"/>
            <a:r>
              <a:rPr lang="en-US" sz="2400">
                <a:solidFill>
                  <a:srgbClr val="FFFFFF"/>
                </a:solidFill>
              </a:rPr>
              <a:t>A $50,000 increase in sales revenue </a:t>
            </a:r>
            <a:br>
              <a:rPr lang="en-US" sz="2400">
                <a:solidFill>
                  <a:srgbClr val="FFFFFF"/>
                </a:solidFill>
              </a:rPr>
            </a:br>
            <a:r>
              <a:rPr lang="en-US" sz="2400">
                <a:solidFill>
                  <a:srgbClr val="FFFFFF"/>
                </a:solidFill>
              </a:rPr>
              <a:t>results in a $20,000 increase in CM.</a:t>
            </a:r>
          </a:p>
          <a:p>
            <a:pPr algn="ctr"/>
            <a:r>
              <a:rPr lang="en-US" sz="2400">
                <a:solidFill>
                  <a:srgbClr val="FFFFFF"/>
                </a:solidFill>
              </a:rPr>
              <a:t>($50,000 × 40% = $20,000)</a:t>
            </a:r>
          </a:p>
        </p:txBody>
      </p:sp>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34819" name="Rectangle 3"/>
          <p:cNvSpPr>
            <a:spLocks noGrp="1" noChangeArrowheads="1"/>
          </p:cNvSpPr>
          <p:nvPr>
            <p:ph type="body" idx="1"/>
          </p:nvPr>
        </p:nvSpPr>
        <p:spPr>
          <a:xfrm>
            <a:off x="533400" y="1333500"/>
            <a:ext cx="8153400" cy="5143500"/>
          </a:xfrm>
          <a:solidFill>
            <a:srgbClr val="CCCCCC"/>
          </a:solidFill>
        </p:spPr>
        <p:txBody>
          <a:bodyPr lIns="90488" tIns="44450" rIns="90488" bIns="44450"/>
          <a:lstStyle/>
          <a:p>
            <a:pPr eaLnBrk="1" hangingPunct="1">
              <a:buFont typeface="Times" pitchFamily="34" charset="0"/>
              <a:buNone/>
            </a:pPr>
            <a:r>
              <a:rPr lang="en-US" sz="2200" smtClean="0"/>
              <a:t> 	</a:t>
            </a:r>
          </a:p>
          <a:p>
            <a:pPr eaLnBrk="1" hangingPunct="1">
              <a:buFont typeface="Times" pitchFamily="34" charset="0"/>
              <a:buNone/>
            </a:pPr>
            <a:r>
              <a:rPr lang="en-US" sz="2200" smtClean="0"/>
              <a:t>	Coffee Klatch is an espresso stand in a downtown office building. The average selling price of a cup of coffee is $1.49 and the average variable expense per cup is $0.36. The average fixed expense per month is $1,300. 2,100 cups are sold each month on average. What is the CM Ratio for Coffee Klatch?</a:t>
            </a:r>
          </a:p>
          <a:p>
            <a:pPr eaLnBrk="1" hangingPunct="1">
              <a:buFont typeface="Times" pitchFamily="34" charset="0"/>
              <a:buNone/>
            </a:pPr>
            <a:endParaRPr lang="en-US" sz="2200" smtClean="0"/>
          </a:p>
          <a:p>
            <a:pPr lvl="1" eaLnBrk="1" hangingPunct="1">
              <a:buFont typeface="Wingdings" pitchFamily="2" charset="2"/>
              <a:buNone/>
            </a:pPr>
            <a:r>
              <a:rPr lang="en-US" b="1" smtClean="0"/>
              <a:t>a. </a:t>
            </a:r>
            <a:r>
              <a:rPr lang="en-US" smtClean="0"/>
              <a:t>1.319</a:t>
            </a:r>
          </a:p>
          <a:p>
            <a:pPr lvl="1" eaLnBrk="1" hangingPunct="1">
              <a:buFont typeface="Wingdings" pitchFamily="2" charset="2"/>
              <a:buNone/>
            </a:pPr>
            <a:r>
              <a:rPr lang="en-US" b="1" smtClean="0"/>
              <a:t>b.</a:t>
            </a:r>
            <a:r>
              <a:rPr lang="en-US" smtClean="0"/>
              <a:t> 0.758</a:t>
            </a:r>
          </a:p>
          <a:p>
            <a:pPr lvl="1" eaLnBrk="1" hangingPunct="1">
              <a:buFont typeface="Wingdings" pitchFamily="2" charset="2"/>
              <a:buNone/>
            </a:pPr>
            <a:r>
              <a:rPr lang="en-US" b="1" smtClean="0"/>
              <a:t>c.</a:t>
            </a:r>
            <a:r>
              <a:rPr lang="en-US" smtClean="0"/>
              <a:t> 0.242</a:t>
            </a:r>
          </a:p>
          <a:p>
            <a:pPr lvl="1" eaLnBrk="1" hangingPunct="1">
              <a:buFont typeface="Wingdings" pitchFamily="2" charset="2"/>
              <a:buNone/>
            </a:pPr>
            <a:r>
              <a:rPr lang="en-US" b="1" smtClean="0"/>
              <a:t>d.</a:t>
            </a:r>
            <a:r>
              <a:rPr lang="en-US" smtClean="0"/>
              <a:t> 4.139</a:t>
            </a:r>
          </a:p>
        </p:txBody>
      </p:sp>
    </p:spTree>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33400" y="1333500"/>
            <a:ext cx="8153400" cy="5143500"/>
          </a:xfrm>
          <a:prstGeom prst="rect">
            <a:avLst/>
          </a:prstGeom>
          <a:solidFill>
            <a:srgbClr val="CCCCCC"/>
          </a:solidFill>
          <a:ln w="12699">
            <a:noFill/>
            <a:miter lim="800000"/>
            <a:headEnd/>
            <a:tailEnd/>
          </a:ln>
        </p:spPr>
        <p:txBody>
          <a:bodyPr lIns="90488" tIns="44450" rIns="90488" bIns="44450"/>
          <a:lstStyle/>
          <a:p>
            <a:pPr marL="342900" indent="-3429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a:t>
            </a:r>
          </a:p>
          <a:p>
            <a:pPr marL="342900" indent="-3429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Coffee Klatch is an espresso stand in a downtown office building. The average selling price of a cup of coffee is $1.49 and the average variable expense per cup is $0.36. The average fixed expense per month is $1,300. 2,100 cups are sold each month on average. What is the CM Ratio for Coffee Klatch?’</a:t>
            </a:r>
          </a:p>
          <a:p>
            <a:pPr marL="342900" indent="-342900" eaLnBrk="1" hangingPunct="1">
              <a:spcBef>
                <a:spcPct val="20000"/>
              </a:spcBef>
              <a:buClr>
                <a:schemeClr val="accent1"/>
              </a:buClr>
              <a:buFont typeface="Times" pitchFamily="34" charset="0"/>
              <a:buNone/>
            </a:pPr>
            <a:endParaRPr lang="en-US" sz="2200">
              <a:latin typeface="Verdana" pitchFamily="34" charset="0"/>
              <a:ea typeface="Verdana" pitchFamily="34" charset="0"/>
              <a:cs typeface="Verdana" pitchFamily="34" charset="0"/>
            </a:endParaRPr>
          </a:p>
          <a:p>
            <a:pPr marL="742950" lvl="1" indent="-285750" eaLnBrk="1" hangingPunct="1">
              <a:spcBef>
                <a:spcPct val="20000"/>
              </a:spcBef>
              <a:buClr>
                <a:schemeClr val="accent2"/>
              </a:buClr>
              <a:buFont typeface="Wingdings" pitchFamily="2" charset="2"/>
              <a:buNone/>
            </a:pPr>
            <a:r>
              <a:rPr lang="en-US" sz="2200">
                <a:solidFill>
                  <a:schemeClr val="accent1"/>
                </a:solidFill>
                <a:latin typeface="Verdana" pitchFamily="34" charset="0"/>
                <a:ea typeface="Verdana" pitchFamily="34" charset="0"/>
                <a:cs typeface="Verdana" pitchFamily="34" charset="0"/>
              </a:rPr>
              <a:t>a. 1.319</a:t>
            </a:r>
          </a:p>
          <a:p>
            <a:pPr marL="742950" lvl="1" indent="-285750" eaLnBrk="1" hangingPunct="1">
              <a:spcBef>
                <a:spcPct val="20000"/>
              </a:spcBef>
              <a:buClr>
                <a:schemeClr val="accent2"/>
              </a:buClr>
              <a:buFont typeface="Wingdings" pitchFamily="2" charset="2"/>
              <a:buNone/>
            </a:pPr>
            <a:r>
              <a:rPr lang="en-US" sz="2200">
                <a:latin typeface="Verdana" pitchFamily="34" charset="0"/>
                <a:ea typeface="Verdana" pitchFamily="34" charset="0"/>
                <a:cs typeface="Verdana" pitchFamily="34" charset="0"/>
              </a:rPr>
              <a:t>b. 0.758</a:t>
            </a:r>
          </a:p>
          <a:p>
            <a:pPr marL="742950" lvl="1" indent="-285750" eaLnBrk="1" hangingPunct="1">
              <a:spcBef>
                <a:spcPct val="20000"/>
              </a:spcBef>
              <a:buClr>
                <a:schemeClr val="accent2"/>
              </a:buClr>
              <a:buFont typeface="Wingdings" pitchFamily="2" charset="2"/>
              <a:buNone/>
            </a:pPr>
            <a:r>
              <a:rPr lang="en-US" sz="2200">
                <a:solidFill>
                  <a:schemeClr val="accent1"/>
                </a:solidFill>
                <a:latin typeface="Verdana" pitchFamily="34" charset="0"/>
                <a:ea typeface="Verdana" pitchFamily="34" charset="0"/>
                <a:cs typeface="Verdana" pitchFamily="34" charset="0"/>
              </a:rPr>
              <a:t>c. 0.242</a:t>
            </a:r>
          </a:p>
          <a:p>
            <a:pPr marL="742950" lvl="1" indent="-285750" eaLnBrk="1" hangingPunct="1">
              <a:spcBef>
                <a:spcPct val="20000"/>
              </a:spcBef>
              <a:buClr>
                <a:schemeClr val="accent2"/>
              </a:buClr>
              <a:buFont typeface="Wingdings" pitchFamily="2" charset="2"/>
              <a:buNone/>
            </a:pPr>
            <a:r>
              <a:rPr lang="en-US" sz="2200">
                <a:solidFill>
                  <a:schemeClr val="accent1"/>
                </a:solidFill>
                <a:latin typeface="Verdana" pitchFamily="34" charset="0"/>
                <a:ea typeface="Verdana" pitchFamily="34" charset="0"/>
                <a:cs typeface="Verdana" pitchFamily="34" charset="0"/>
              </a:rPr>
              <a:t>d. 4.139</a:t>
            </a:r>
          </a:p>
        </p:txBody>
      </p:sp>
      <p:sp>
        <p:nvSpPr>
          <p:cNvPr id="35843"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35844" name="Oval 4"/>
          <p:cNvSpPr>
            <a:spLocks noChangeArrowheads="1"/>
          </p:cNvSpPr>
          <p:nvPr/>
        </p:nvSpPr>
        <p:spPr bwMode="auto">
          <a:xfrm>
            <a:off x="914400" y="4619625"/>
            <a:ext cx="482600" cy="485775"/>
          </a:xfrm>
          <a:prstGeom prst="ellipse">
            <a:avLst/>
          </a:prstGeom>
          <a:noFill/>
          <a:ln w="50799">
            <a:solidFill>
              <a:srgbClr val="FF0000"/>
            </a:solidFill>
            <a:round/>
            <a:headEnd/>
            <a:tailEnd/>
          </a:ln>
        </p:spPr>
        <p:txBody>
          <a:bodyPr wrap="none" anchor="ctr"/>
          <a:lstStyle/>
          <a:p>
            <a:endParaRPr lang="en-US"/>
          </a:p>
        </p:txBody>
      </p:sp>
      <p:grpSp>
        <p:nvGrpSpPr>
          <p:cNvPr id="35845" name="Group 5"/>
          <p:cNvGrpSpPr>
            <a:grpSpLocks/>
          </p:cNvGrpSpPr>
          <p:nvPr/>
        </p:nvGrpSpPr>
        <p:grpSpPr bwMode="auto">
          <a:xfrm>
            <a:off x="3200400" y="3886200"/>
            <a:ext cx="5638800" cy="2667000"/>
            <a:chOff x="2016" y="2544"/>
            <a:chExt cx="3552" cy="1680"/>
          </a:xfrm>
        </p:grpSpPr>
        <p:sp>
          <p:nvSpPr>
            <p:cNvPr id="35846" name="Rectangle 6"/>
            <p:cNvSpPr>
              <a:spLocks noChangeArrowheads="1"/>
            </p:cNvSpPr>
            <p:nvPr/>
          </p:nvSpPr>
          <p:spPr bwMode="auto">
            <a:xfrm>
              <a:off x="2016" y="2544"/>
              <a:ext cx="3552" cy="1680"/>
            </a:xfrm>
            <a:prstGeom prst="rect">
              <a:avLst/>
            </a:prstGeom>
            <a:solidFill>
              <a:schemeClr val="accent1"/>
            </a:solidFill>
            <a:ln w="9525">
              <a:noFill/>
              <a:miter lim="800000"/>
              <a:headEnd/>
              <a:tailEnd/>
            </a:ln>
          </p:spPr>
          <p:txBody>
            <a:bodyPr wrap="none" anchor="ctr"/>
            <a:lstStyle/>
            <a:p>
              <a:endParaRPr lang="en-US"/>
            </a:p>
          </p:txBody>
        </p:sp>
        <p:sp>
          <p:nvSpPr>
            <p:cNvPr id="35847" name="Text Box 7"/>
            <p:cNvSpPr txBox="1">
              <a:spLocks noChangeArrowheads="1"/>
            </p:cNvSpPr>
            <p:nvPr/>
          </p:nvSpPr>
          <p:spPr bwMode="auto">
            <a:xfrm>
              <a:off x="3120" y="2544"/>
              <a:ext cx="2400" cy="518"/>
            </a:xfrm>
            <a:prstGeom prst="rect">
              <a:avLst/>
            </a:prstGeom>
            <a:noFill/>
            <a:ln w="9525">
              <a:noFill/>
              <a:miter lim="800000"/>
              <a:headEnd/>
              <a:tailEnd/>
            </a:ln>
          </p:spPr>
          <p:txBody>
            <a:bodyPr>
              <a:spAutoFit/>
            </a:bodyPr>
            <a:lstStyle/>
            <a:p>
              <a:pPr algn="ctr" eaLnBrk="1" hangingPunct="1"/>
              <a:r>
                <a:rPr lang="en-US" sz="2400" b="1">
                  <a:solidFill>
                    <a:srgbClr val="FFFFFF"/>
                  </a:solidFill>
                </a:rPr>
                <a:t>Unit contribution margin</a:t>
              </a:r>
            </a:p>
            <a:p>
              <a:pPr algn="ctr" eaLnBrk="1" hangingPunct="1"/>
              <a:r>
                <a:rPr lang="en-US" sz="2400" b="1">
                  <a:solidFill>
                    <a:srgbClr val="FFFFFF"/>
                  </a:solidFill>
                </a:rPr>
                <a:t>Unit selling price</a:t>
              </a:r>
            </a:p>
          </p:txBody>
        </p:sp>
        <p:sp>
          <p:nvSpPr>
            <p:cNvPr id="35848" name="Line 8"/>
            <p:cNvSpPr>
              <a:spLocks noChangeShapeType="1"/>
            </p:cNvSpPr>
            <p:nvPr/>
          </p:nvSpPr>
          <p:spPr bwMode="auto">
            <a:xfrm>
              <a:off x="3216" y="2806"/>
              <a:ext cx="2208" cy="0"/>
            </a:xfrm>
            <a:prstGeom prst="line">
              <a:avLst/>
            </a:prstGeom>
            <a:noFill/>
            <a:ln w="38100">
              <a:noFill/>
              <a:round/>
              <a:headEnd/>
              <a:tailEnd/>
            </a:ln>
          </p:spPr>
          <p:txBody>
            <a:bodyPr wrap="none"/>
            <a:lstStyle/>
            <a:p>
              <a:endParaRPr lang="en-US"/>
            </a:p>
          </p:txBody>
        </p:sp>
        <p:sp>
          <p:nvSpPr>
            <p:cNvPr id="35849" name="Text Box 9"/>
            <p:cNvSpPr txBox="1">
              <a:spLocks noChangeArrowheads="1"/>
            </p:cNvSpPr>
            <p:nvPr/>
          </p:nvSpPr>
          <p:spPr bwMode="auto">
            <a:xfrm>
              <a:off x="2016" y="2651"/>
              <a:ext cx="1200"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CM Ratio =</a:t>
              </a:r>
            </a:p>
          </p:txBody>
        </p:sp>
        <p:sp>
          <p:nvSpPr>
            <p:cNvPr id="35850" name="Text Box 10"/>
            <p:cNvSpPr txBox="1">
              <a:spLocks noChangeArrowheads="1"/>
            </p:cNvSpPr>
            <p:nvPr/>
          </p:nvSpPr>
          <p:spPr bwMode="auto">
            <a:xfrm>
              <a:off x="2832" y="3202"/>
              <a:ext cx="384"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sp>
          <p:nvSpPr>
            <p:cNvPr id="35851" name="Text Box 11"/>
            <p:cNvSpPr txBox="1">
              <a:spLocks noChangeArrowheads="1"/>
            </p:cNvSpPr>
            <p:nvPr/>
          </p:nvSpPr>
          <p:spPr bwMode="auto">
            <a:xfrm>
              <a:off x="2976" y="3072"/>
              <a:ext cx="1632" cy="523"/>
            </a:xfrm>
            <a:prstGeom prst="rect">
              <a:avLst/>
            </a:prstGeom>
            <a:noFill/>
            <a:ln w="9525">
              <a:noFill/>
              <a:miter lim="800000"/>
              <a:headEnd/>
              <a:tailEnd/>
            </a:ln>
          </p:spPr>
          <p:txBody>
            <a:bodyPr>
              <a:spAutoFit/>
            </a:bodyPr>
            <a:lstStyle/>
            <a:p>
              <a:pPr algn="ctr" eaLnBrk="1" hangingPunct="1"/>
              <a:r>
                <a:rPr lang="en-US" sz="2400" b="1">
                  <a:solidFill>
                    <a:srgbClr val="FFFFFF"/>
                  </a:solidFill>
                </a:rPr>
                <a:t>($1.49-$0.36)/</a:t>
              </a:r>
            </a:p>
            <a:p>
              <a:pPr algn="ctr" eaLnBrk="1" hangingPunct="1"/>
              <a:r>
                <a:rPr lang="en-US" sz="2400" b="1">
                  <a:solidFill>
                    <a:srgbClr val="FFFFFF"/>
                  </a:solidFill>
                </a:rPr>
                <a:t>$1.49</a:t>
              </a:r>
            </a:p>
          </p:txBody>
        </p:sp>
        <p:sp>
          <p:nvSpPr>
            <p:cNvPr id="35852" name="Text Box 12"/>
            <p:cNvSpPr txBox="1">
              <a:spLocks noChangeArrowheads="1"/>
            </p:cNvSpPr>
            <p:nvPr/>
          </p:nvSpPr>
          <p:spPr bwMode="auto">
            <a:xfrm>
              <a:off x="2880" y="3766"/>
              <a:ext cx="336"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sp>
          <p:nvSpPr>
            <p:cNvPr id="35853" name="Text Box 13"/>
            <p:cNvSpPr txBox="1">
              <a:spLocks noChangeArrowheads="1"/>
            </p:cNvSpPr>
            <p:nvPr/>
          </p:nvSpPr>
          <p:spPr bwMode="auto">
            <a:xfrm>
              <a:off x="3024" y="3658"/>
              <a:ext cx="912" cy="523"/>
            </a:xfrm>
            <a:prstGeom prst="rect">
              <a:avLst/>
            </a:prstGeom>
            <a:solidFill>
              <a:srgbClr val="0070C0"/>
            </a:solidFill>
            <a:ln w="9525">
              <a:noFill/>
              <a:miter lim="800000"/>
              <a:headEnd/>
              <a:tailEnd/>
            </a:ln>
          </p:spPr>
          <p:txBody>
            <a:bodyPr>
              <a:spAutoFit/>
            </a:bodyPr>
            <a:lstStyle/>
            <a:p>
              <a:pPr algn="ctr" eaLnBrk="1" hangingPunct="1"/>
              <a:r>
                <a:rPr lang="en-US" sz="2400" b="1">
                  <a:solidFill>
                    <a:srgbClr val="FFFFFF"/>
                  </a:solidFill>
                </a:rPr>
                <a:t>$1.13/</a:t>
              </a:r>
            </a:p>
            <a:p>
              <a:pPr algn="ctr" eaLnBrk="1" hangingPunct="1"/>
              <a:r>
                <a:rPr lang="en-US" sz="2400" b="1">
                  <a:solidFill>
                    <a:srgbClr val="FFFFFF"/>
                  </a:solidFill>
                </a:rPr>
                <a:t>$1.49</a:t>
              </a:r>
            </a:p>
          </p:txBody>
        </p:sp>
        <p:sp>
          <p:nvSpPr>
            <p:cNvPr id="35854" name="Text Box 14"/>
            <p:cNvSpPr txBox="1">
              <a:spLocks noChangeArrowheads="1"/>
            </p:cNvSpPr>
            <p:nvPr/>
          </p:nvSpPr>
          <p:spPr bwMode="auto">
            <a:xfrm>
              <a:off x="3792" y="3766"/>
              <a:ext cx="960"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0.758</a:t>
              </a:r>
            </a:p>
          </p:txBody>
        </p:sp>
        <p:sp>
          <p:nvSpPr>
            <p:cNvPr id="35855" name="Line 15"/>
            <p:cNvSpPr>
              <a:spLocks noChangeShapeType="1"/>
            </p:cNvSpPr>
            <p:nvPr/>
          </p:nvSpPr>
          <p:spPr bwMode="auto">
            <a:xfrm>
              <a:off x="3216" y="3349"/>
              <a:ext cx="1152" cy="0"/>
            </a:xfrm>
            <a:prstGeom prst="line">
              <a:avLst/>
            </a:prstGeom>
            <a:noFill/>
            <a:ln w="38100">
              <a:noFill/>
              <a:round/>
              <a:headEnd/>
              <a:tailEnd/>
            </a:ln>
          </p:spPr>
          <p:txBody>
            <a:bodyPr wrap="none"/>
            <a:lstStyle/>
            <a:p>
              <a:endParaRPr lang="en-US"/>
            </a:p>
          </p:txBody>
        </p:sp>
        <p:sp>
          <p:nvSpPr>
            <p:cNvPr id="35856" name="Line 16"/>
            <p:cNvSpPr>
              <a:spLocks noChangeShapeType="1"/>
            </p:cNvSpPr>
            <p:nvPr/>
          </p:nvSpPr>
          <p:spPr bwMode="auto">
            <a:xfrm>
              <a:off x="3216" y="3921"/>
              <a:ext cx="528" cy="0"/>
            </a:xfrm>
            <a:prstGeom prst="line">
              <a:avLst/>
            </a:prstGeom>
            <a:noFill/>
            <a:ln w="38100">
              <a:noFill/>
              <a:round/>
              <a:headEnd/>
              <a:tailEnd/>
            </a:ln>
          </p:spPr>
          <p:txBody>
            <a:bodyPr wrap="none"/>
            <a:lstStyle/>
            <a:p>
              <a:endParaRPr lang="en-US"/>
            </a:p>
          </p:txBody>
        </p:sp>
      </p:grpSp>
    </p:spTree>
  </p:cSld>
  <p:clrMapOvr>
    <a:masterClrMapping/>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36867" name="Rectangle 1026"/>
          <p:cNvSpPr>
            <a:spLocks noGrp="1" noChangeArrowheads="1"/>
          </p:cNvSpPr>
          <p:nvPr>
            <p:ph type="title"/>
          </p:nvPr>
        </p:nvSpPr>
        <p:spPr>
          <a:noFill/>
        </p:spPr>
        <p:txBody>
          <a:bodyPr lIns="90488" tIns="44450" rIns="90488" bIns="44450"/>
          <a:lstStyle/>
          <a:p>
            <a:pPr eaLnBrk="1" hangingPunct="1"/>
            <a:r>
              <a:rPr lang="en-US" smtClean="0"/>
              <a:t>Learning Objective 4</a:t>
            </a:r>
          </a:p>
        </p:txBody>
      </p:sp>
      <p:sp>
        <p:nvSpPr>
          <p:cNvPr id="457732" name="Text Box 1028"/>
          <p:cNvSpPr txBox="1">
            <a:spLocks noChangeArrowheads="1"/>
          </p:cNvSpPr>
          <p:nvPr/>
        </p:nvSpPr>
        <p:spPr bwMode="auto">
          <a:xfrm>
            <a:off x="1905000" y="2101850"/>
            <a:ext cx="5334000" cy="3232150"/>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Show the effects on contribution margin of changes in variable costs, fixed costs, selling price, and volume.</a:t>
            </a:r>
          </a:p>
        </p:txBody>
      </p:sp>
    </p:spTree>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0488" tIns="44450" rIns="90488" bIns="44450"/>
          <a:lstStyle/>
          <a:p>
            <a:pPr eaLnBrk="1" hangingPunct="1"/>
            <a:r>
              <a:rPr lang="en-US" sz="3200" smtClean="0"/>
              <a:t>Changes in Fixed Costs and Sales Volume</a:t>
            </a:r>
          </a:p>
        </p:txBody>
      </p:sp>
      <p:sp>
        <p:nvSpPr>
          <p:cNvPr id="37891" name="Rectangle 3"/>
          <p:cNvSpPr>
            <a:spLocks noGrp="1" noChangeArrowheads="1"/>
          </p:cNvSpPr>
          <p:nvPr>
            <p:ph type="body" idx="1"/>
          </p:nvPr>
        </p:nvSpPr>
        <p:spPr>
          <a:xfrm>
            <a:off x="533400" y="1600200"/>
            <a:ext cx="8153400" cy="2819400"/>
          </a:xfrm>
          <a:solidFill>
            <a:srgbClr val="CCCCCC"/>
          </a:solidFill>
        </p:spPr>
        <p:txBody>
          <a:bodyPr lIns="90488" tIns="44450" rIns="90488" bIns="44450"/>
          <a:lstStyle/>
          <a:p>
            <a:pPr algn="ctr" eaLnBrk="1" hangingPunct="1">
              <a:buFont typeface="Times" pitchFamily="34" charset="0"/>
              <a:buNone/>
            </a:pPr>
            <a:endParaRPr lang="en-US" sz="2200" smtClean="0"/>
          </a:p>
          <a:p>
            <a:pPr algn="ctr" eaLnBrk="1" hangingPunct="1">
              <a:buFont typeface="Times" pitchFamily="34" charset="0"/>
              <a:buNone/>
            </a:pPr>
            <a:endParaRPr lang="en-US" sz="2200" smtClean="0"/>
          </a:p>
          <a:p>
            <a:pPr algn="ctr" eaLnBrk="1" hangingPunct="1">
              <a:buFont typeface="Times" pitchFamily="34" charset="0"/>
              <a:buNone/>
            </a:pPr>
            <a:r>
              <a:rPr lang="en-US" sz="2200" smtClean="0"/>
              <a:t>What is the profit impact if Racing can increase unit sales from 500 to 540 by increasing the monthly advertising budget by $10,000?</a:t>
            </a:r>
            <a:br>
              <a:rPr lang="en-US" sz="2200" smtClean="0"/>
            </a:br>
            <a:endParaRPr lang="en-US" sz="2200" smtClean="0"/>
          </a:p>
        </p:txBody>
      </p:sp>
      <p:pic>
        <p:nvPicPr>
          <p:cNvPr id="37892" name="Picture 12" descr="j0234467"/>
          <p:cNvPicPr>
            <a:picLocks noChangeAspect="1" noChangeArrowheads="1"/>
          </p:cNvPicPr>
          <p:nvPr/>
        </p:nvPicPr>
        <p:blipFill>
          <a:blip r:embed="rId3"/>
          <a:srcRect/>
          <a:stretch>
            <a:fillRect/>
          </a:stretch>
        </p:blipFill>
        <p:spPr bwMode="auto">
          <a:xfrm>
            <a:off x="3505200" y="4468813"/>
            <a:ext cx="2197100" cy="2236787"/>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0488" tIns="44450" rIns="90488" bIns="44450"/>
          <a:lstStyle/>
          <a:p>
            <a:pPr eaLnBrk="1" hangingPunct="1"/>
            <a:r>
              <a:rPr lang="en-US" sz="3200" smtClean="0"/>
              <a:t>Changes in Fixed Costs and Sales Volume</a:t>
            </a:r>
          </a:p>
        </p:txBody>
      </p:sp>
      <p:pic>
        <p:nvPicPr>
          <p:cNvPr id="38915" name="Picture 3" descr="C6IncreasedAdBudget"/>
          <p:cNvPicPr>
            <a:picLocks noChangeAspect="1" noChangeArrowheads="1"/>
          </p:cNvPicPr>
          <p:nvPr/>
        </p:nvPicPr>
        <p:blipFill>
          <a:blip r:embed="rId3"/>
          <a:srcRect/>
          <a:stretch>
            <a:fillRect/>
          </a:stretch>
        </p:blipFill>
        <p:spPr bwMode="auto">
          <a:xfrm>
            <a:off x="914400" y="1600200"/>
            <a:ext cx="7467600" cy="4406900"/>
          </a:xfrm>
          <a:prstGeom prst="rect">
            <a:avLst/>
          </a:prstGeom>
          <a:noFill/>
          <a:ln w="9525">
            <a:solidFill>
              <a:schemeClr val="tx1"/>
            </a:solidFill>
            <a:miter lim="800000"/>
            <a:headEnd/>
            <a:tailEnd/>
          </a:ln>
        </p:spPr>
      </p:pic>
      <p:sp>
        <p:nvSpPr>
          <p:cNvPr id="344070" name="Line 6"/>
          <p:cNvSpPr>
            <a:spLocks noChangeShapeType="1"/>
          </p:cNvSpPr>
          <p:nvPr/>
        </p:nvSpPr>
        <p:spPr bwMode="auto">
          <a:xfrm>
            <a:off x="4610100" y="1295400"/>
            <a:ext cx="1752600" cy="36576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pPr>
              <a:defRPr/>
            </a:pPr>
            <a:endParaRPr lang="en-US"/>
          </a:p>
        </p:txBody>
      </p:sp>
      <p:sp>
        <p:nvSpPr>
          <p:cNvPr id="344071" name="Rectangle 7"/>
          <p:cNvSpPr>
            <a:spLocks noChangeArrowheads="1"/>
          </p:cNvSpPr>
          <p:nvPr/>
        </p:nvSpPr>
        <p:spPr bwMode="auto">
          <a:xfrm>
            <a:off x="762000" y="5791200"/>
            <a:ext cx="7924800" cy="831850"/>
          </a:xfrm>
          <a:prstGeom prst="rect">
            <a:avLst/>
          </a:prstGeom>
          <a:solidFill>
            <a:srgbClr val="FF9218"/>
          </a:solidFill>
          <a:ln w="12700">
            <a:noFill/>
            <a:miter lim="800000"/>
            <a:headEnd/>
            <a:tailEnd/>
          </a:ln>
        </p:spPr>
        <p:txBody>
          <a:bodyPr lIns="90488" tIns="44450" rIns="90488" bIns="44450">
            <a:spAutoFit/>
          </a:bodyPr>
          <a:lstStyle/>
          <a:p>
            <a:pPr algn="ctr"/>
            <a:r>
              <a:rPr lang="en-US" sz="2400" b="1">
                <a:solidFill>
                  <a:srgbClr val="FFFFFF"/>
                </a:solidFill>
              </a:rPr>
              <a:t>Sales </a:t>
            </a:r>
            <a:r>
              <a:rPr lang="en-US" sz="2400" b="1" i="1">
                <a:solidFill>
                  <a:schemeClr val="accent1"/>
                </a:solidFill>
              </a:rPr>
              <a:t>increased</a:t>
            </a:r>
            <a:r>
              <a:rPr lang="en-US" sz="2400" b="1">
                <a:solidFill>
                  <a:srgbClr val="FFFFFF"/>
                </a:solidFill>
              </a:rPr>
              <a:t> by $20,000,  but net operating income </a:t>
            </a:r>
            <a:r>
              <a:rPr lang="en-US" sz="2400" b="1" i="1">
                <a:solidFill>
                  <a:schemeClr val="accent1"/>
                </a:solidFill>
              </a:rPr>
              <a:t>decreased</a:t>
            </a:r>
            <a:r>
              <a:rPr lang="en-US" sz="2400" b="1">
                <a:solidFill>
                  <a:srgbClr val="FFFFFF"/>
                </a:solidFill>
              </a:rPr>
              <a:t> by $2,000</a:t>
            </a:r>
            <a:r>
              <a:rPr lang="en-US" sz="2400">
                <a:solidFill>
                  <a:srgbClr val="FFFFFF"/>
                </a:solidFill>
              </a:rPr>
              <a:t>.</a:t>
            </a:r>
          </a:p>
        </p:txBody>
      </p:sp>
      <p:sp>
        <p:nvSpPr>
          <p:cNvPr id="344069" name="Rectangle 5"/>
          <p:cNvSpPr>
            <a:spLocks noChangeArrowheads="1"/>
          </p:cNvSpPr>
          <p:nvPr/>
        </p:nvSpPr>
        <p:spPr bwMode="auto">
          <a:xfrm>
            <a:off x="1231900" y="990600"/>
            <a:ext cx="6848475" cy="428625"/>
          </a:xfrm>
          <a:prstGeom prst="rect">
            <a:avLst/>
          </a:prstGeom>
          <a:solidFill>
            <a:schemeClr val="accent1"/>
          </a:solidFill>
          <a:ln w="12700">
            <a:noFill/>
            <a:miter lim="800000"/>
            <a:headEnd/>
            <a:tailEnd/>
          </a:ln>
          <a:effectLst/>
        </p:spPr>
        <p:txBody>
          <a:bodyPr wrap="none" lIns="90488" tIns="44450" rIns="90488" bIns="44450">
            <a:spAutoFit/>
          </a:bodyPr>
          <a:lstStyle/>
          <a:p>
            <a:pPr>
              <a:defRPr/>
            </a:pPr>
            <a:r>
              <a:rPr lang="en-US" sz="2200" b="1"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rPr>
              <a:t>$80,000 + $10,000 advertising = $90,000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4071"/>
                                        </p:tgtEl>
                                        <p:attrNameLst>
                                          <p:attrName>style.visibility</p:attrName>
                                        </p:attrNameLst>
                                      </p:cBhvr>
                                      <p:to>
                                        <p:strVal val="visible"/>
                                      </p:to>
                                    </p:set>
                                    <p:anim calcmode="lin" valueType="num">
                                      <p:cBhvr>
                                        <p:cTn id="7" dur="500" fill="hold"/>
                                        <p:tgtEl>
                                          <p:spTgt spid="344071"/>
                                        </p:tgtEl>
                                        <p:attrNameLst>
                                          <p:attrName>ppt_w</p:attrName>
                                        </p:attrNameLst>
                                      </p:cBhvr>
                                      <p:tavLst>
                                        <p:tav tm="0">
                                          <p:val>
                                            <p:fltVal val="0"/>
                                          </p:val>
                                        </p:tav>
                                        <p:tav tm="100000">
                                          <p:val>
                                            <p:strVal val="#ppt_w"/>
                                          </p:val>
                                        </p:tav>
                                      </p:tavLst>
                                    </p:anim>
                                    <p:anim calcmode="lin" valueType="num">
                                      <p:cBhvr>
                                        <p:cTn id="8" dur="500" fill="hold"/>
                                        <p:tgtEl>
                                          <p:spTgt spid="3440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lIns="90488" tIns="44450" rIns="90488" bIns="44450"/>
          <a:lstStyle/>
          <a:p>
            <a:pPr eaLnBrk="1" hangingPunct="1"/>
            <a:r>
              <a:rPr lang="en-US" sz="3200" smtClean="0"/>
              <a:t>Changes in Fixed Costs and Sales Volume</a:t>
            </a:r>
          </a:p>
        </p:txBody>
      </p:sp>
      <p:sp>
        <p:nvSpPr>
          <p:cNvPr id="8196" name="Rectangle 3"/>
          <p:cNvSpPr>
            <a:spLocks noGrp="1" noChangeArrowheads="1"/>
          </p:cNvSpPr>
          <p:nvPr>
            <p:ph type="body" idx="1"/>
          </p:nvPr>
        </p:nvSpPr>
        <p:spPr>
          <a:xfrm>
            <a:off x="685800" y="1600200"/>
            <a:ext cx="7772400" cy="457200"/>
          </a:xfrm>
          <a:noFill/>
        </p:spPr>
        <p:txBody>
          <a:bodyPr lIns="90488" tIns="44450" rIns="90488" bIns="44450"/>
          <a:lstStyle/>
          <a:p>
            <a:pPr algn="ctr" eaLnBrk="1" hangingPunct="1">
              <a:lnSpc>
                <a:spcPct val="90000"/>
              </a:lnSpc>
              <a:buFont typeface="Times" pitchFamily="34" charset="0"/>
              <a:buNone/>
            </a:pPr>
            <a:r>
              <a:rPr lang="en-US" sz="2200" smtClean="0">
                <a:solidFill>
                  <a:schemeClr val="accent1"/>
                </a:solidFill>
              </a:rPr>
              <a:t>The Shortcut Solution</a:t>
            </a:r>
          </a:p>
        </p:txBody>
      </p:sp>
      <p:graphicFrame>
        <p:nvGraphicFramePr>
          <p:cNvPr id="8194" name="Object 4"/>
          <p:cNvGraphicFramePr>
            <a:graphicFrameLocks noChangeAspect="1"/>
          </p:cNvGraphicFramePr>
          <p:nvPr/>
        </p:nvGraphicFramePr>
        <p:xfrm>
          <a:off x="685800" y="2362200"/>
          <a:ext cx="7721600" cy="1574800"/>
        </p:xfrm>
        <a:graphic>
          <a:graphicData uri="http://schemas.openxmlformats.org/presentationml/2006/ole">
            <p:oleObj spid="_x0000_s8194" name="Worksheet" r:id="rId4" imgW="2905033" imgH="600099" progId="Excel.Sheet.8">
              <p:embed/>
            </p:oleObj>
          </a:graphicData>
        </a:graphic>
      </p:graphicFrame>
      <p:pic>
        <p:nvPicPr>
          <p:cNvPr id="346117" name="Picture 5" descr="j0299995"/>
          <p:cNvPicPr>
            <a:picLocks noChangeAspect="1" noChangeArrowheads="1"/>
          </p:cNvPicPr>
          <p:nvPr/>
        </p:nvPicPr>
        <p:blipFill>
          <a:blip r:embed="rId5"/>
          <a:srcRect/>
          <a:stretch>
            <a:fillRect/>
          </a:stretch>
        </p:blipFill>
        <p:spPr bwMode="auto">
          <a:xfrm>
            <a:off x="3505200" y="4267200"/>
            <a:ext cx="2286000" cy="2286000"/>
          </a:xfrm>
          <a:prstGeom prst="rect">
            <a:avLst/>
          </a:prstGeom>
          <a:noFill/>
          <a:effectLst>
            <a:outerShdw dist="35921" dir="2700000" algn="ctr" rotWithShape="0">
              <a:schemeClr val="bg2"/>
            </a:outerShdw>
          </a:effectLst>
        </p:spPr>
      </p:pic>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smtClean="0"/>
              <a:t>Change in Variable Costs and Sales Volume</a:t>
            </a:r>
          </a:p>
        </p:txBody>
      </p:sp>
      <p:sp>
        <p:nvSpPr>
          <p:cNvPr id="39939" name="Text Box 3"/>
          <p:cNvSpPr txBox="1">
            <a:spLocks noChangeArrowheads="1"/>
          </p:cNvSpPr>
          <p:nvPr/>
        </p:nvSpPr>
        <p:spPr bwMode="auto">
          <a:xfrm>
            <a:off x="304800" y="1447800"/>
            <a:ext cx="8534400" cy="2462213"/>
          </a:xfrm>
          <a:prstGeom prst="rect">
            <a:avLst/>
          </a:prstGeom>
          <a:solidFill>
            <a:srgbClr val="CCCCCC"/>
          </a:solidFill>
          <a:ln w="9525">
            <a:noFill/>
            <a:miter lim="800000"/>
            <a:headEnd/>
            <a:tailEnd/>
          </a:ln>
        </p:spPr>
        <p:txBody>
          <a:bodyPr>
            <a:spAutoFit/>
          </a:bodyPr>
          <a:lstStyle/>
          <a:p>
            <a:pPr algn="ctr">
              <a:spcBef>
                <a:spcPct val="50000"/>
              </a:spcBef>
            </a:pPr>
            <a:endParaRPr lang="en-US" sz="2200">
              <a:latin typeface="Verdana" pitchFamily="34" charset="0"/>
              <a:ea typeface="Verdana" pitchFamily="34" charset="0"/>
              <a:cs typeface="Verdana" pitchFamily="34" charset="0"/>
            </a:endParaRPr>
          </a:p>
          <a:p>
            <a:pPr algn="ctr">
              <a:spcBef>
                <a:spcPct val="50000"/>
              </a:spcBef>
            </a:pPr>
            <a:r>
              <a:rPr lang="en-US" sz="2200">
                <a:latin typeface="Verdana" pitchFamily="34" charset="0"/>
                <a:ea typeface="Verdana" pitchFamily="34" charset="0"/>
                <a:cs typeface="Verdana" pitchFamily="34" charset="0"/>
              </a:rPr>
              <a:t>What is the profit impact if Racing can use higher quality raw materials, thus increasing variable costs per unit by $10, to generate an increase in unit sales from 500 to 580?</a:t>
            </a:r>
          </a:p>
          <a:p>
            <a:pPr algn="ctr">
              <a:spcBef>
                <a:spcPct val="50000"/>
              </a:spcBef>
            </a:pPr>
            <a:endParaRPr lang="en-US" sz="2200">
              <a:latin typeface="Verdana" pitchFamily="34" charset="0"/>
              <a:ea typeface="Verdana" pitchFamily="34" charset="0"/>
              <a:cs typeface="Verdana" pitchFamily="34" charset="0"/>
            </a:endParaRPr>
          </a:p>
        </p:txBody>
      </p:sp>
      <p:pic>
        <p:nvPicPr>
          <p:cNvPr id="39940" name="Picture 4" descr="j0234467"/>
          <p:cNvPicPr>
            <a:picLocks noChangeAspect="1" noChangeArrowheads="1"/>
          </p:cNvPicPr>
          <p:nvPr/>
        </p:nvPicPr>
        <p:blipFill>
          <a:blip r:embed="rId3"/>
          <a:srcRect/>
          <a:stretch>
            <a:fillRect/>
          </a:stretch>
        </p:blipFill>
        <p:spPr bwMode="auto">
          <a:xfrm>
            <a:off x="3733800" y="4316413"/>
            <a:ext cx="2197100" cy="2236787"/>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smtClean="0"/>
              <a:t>Change in Variable Costs and Sales Volume</a:t>
            </a:r>
          </a:p>
        </p:txBody>
      </p:sp>
      <p:pic>
        <p:nvPicPr>
          <p:cNvPr id="40963" name="Picture 3" descr="C6CMIncreae in Variable Costs"/>
          <p:cNvPicPr>
            <a:picLocks noChangeAspect="1" noChangeArrowheads="1"/>
          </p:cNvPicPr>
          <p:nvPr/>
        </p:nvPicPr>
        <p:blipFill>
          <a:blip r:embed="rId3"/>
          <a:srcRect/>
          <a:stretch>
            <a:fillRect/>
          </a:stretch>
        </p:blipFill>
        <p:spPr bwMode="auto">
          <a:xfrm>
            <a:off x="914400" y="1828800"/>
            <a:ext cx="7391400" cy="4418013"/>
          </a:xfrm>
          <a:prstGeom prst="rect">
            <a:avLst/>
          </a:prstGeom>
          <a:noFill/>
          <a:ln w="9525">
            <a:solidFill>
              <a:schemeClr val="tx1"/>
            </a:solidFill>
            <a:miter lim="800000"/>
            <a:headEnd/>
            <a:tailEnd/>
          </a:ln>
        </p:spPr>
      </p:pic>
      <p:sp>
        <p:nvSpPr>
          <p:cNvPr id="350213" name="Rectangle 5"/>
          <p:cNvSpPr>
            <a:spLocks noChangeArrowheads="1"/>
          </p:cNvSpPr>
          <p:nvPr/>
        </p:nvSpPr>
        <p:spPr bwMode="auto">
          <a:xfrm>
            <a:off x="735013" y="1219200"/>
            <a:ext cx="7799387" cy="428625"/>
          </a:xfrm>
          <a:prstGeom prst="rect">
            <a:avLst/>
          </a:prstGeom>
          <a:solidFill>
            <a:schemeClr val="accent1"/>
          </a:solidFill>
          <a:ln w="12700">
            <a:noFill/>
            <a:miter lim="800000"/>
            <a:headEnd/>
            <a:tailEnd/>
          </a:ln>
          <a:effectLst/>
        </p:spPr>
        <p:txBody>
          <a:bodyPr wrap="none" lIns="90488" tIns="44450" rIns="90488" bIns="44450">
            <a:spAutoFit/>
          </a:bodyPr>
          <a:lstStyle/>
          <a:p>
            <a:r>
              <a:rPr lang="en-US" sz="2200" b="1">
                <a:solidFill>
                  <a:srgbClr val="FFFFFF"/>
                </a:solidFill>
                <a:effectLst>
                  <a:outerShdw blurRad="38100" dist="38100" dir="2700000" algn="tl">
                    <a:srgbClr val="000000"/>
                  </a:outerShdw>
                </a:effectLst>
                <a:latin typeface="Verdana" pitchFamily="34" charset="0"/>
                <a:ea typeface="Verdana" pitchFamily="34" charset="0"/>
                <a:cs typeface="Verdana" pitchFamily="34" charset="0"/>
              </a:rPr>
              <a:t>580 units × $310 variable cost/unit = $179,800</a:t>
            </a:r>
          </a:p>
        </p:txBody>
      </p:sp>
      <p:sp>
        <p:nvSpPr>
          <p:cNvPr id="350214" name="Line 6"/>
          <p:cNvSpPr>
            <a:spLocks noChangeShapeType="1"/>
          </p:cNvSpPr>
          <p:nvPr/>
        </p:nvSpPr>
        <p:spPr bwMode="auto">
          <a:xfrm>
            <a:off x="4038600" y="1676400"/>
            <a:ext cx="2286000" cy="32766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pPr>
              <a:defRPr/>
            </a:pPr>
            <a:endParaRPr lang="en-US"/>
          </a:p>
        </p:txBody>
      </p:sp>
      <p:sp>
        <p:nvSpPr>
          <p:cNvPr id="350215" name="Rectangle 7"/>
          <p:cNvSpPr>
            <a:spLocks noChangeArrowheads="1"/>
          </p:cNvSpPr>
          <p:nvPr/>
        </p:nvSpPr>
        <p:spPr bwMode="auto">
          <a:xfrm>
            <a:off x="1066800" y="5949950"/>
            <a:ext cx="7924800" cy="831850"/>
          </a:xfrm>
          <a:prstGeom prst="rect">
            <a:avLst/>
          </a:prstGeom>
          <a:solidFill>
            <a:srgbClr val="FF9218"/>
          </a:solidFill>
          <a:ln w="12700">
            <a:noFill/>
            <a:miter lim="800000"/>
            <a:headEnd/>
            <a:tailEnd/>
          </a:ln>
        </p:spPr>
        <p:txBody>
          <a:bodyPr lIns="90488" tIns="44450" rIns="90488" bIns="44450">
            <a:spAutoFit/>
          </a:bodyPr>
          <a:lstStyle/>
          <a:p>
            <a:pPr algn="ctr"/>
            <a:r>
              <a:rPr lang="en-US" sz="2400" b="1">
                <a:solidFill>
                  <a:srgbClr val="FFFFFF"/>
                </a:solidFill>
              </a:rPr>
              <a:t>Sales </a:t>
            </a:r>
            <a:r>
              <a:rPr lang="en-US" sz="2400" b="1" i="1">
                <a:solidFill>
                  <a:schemeClr val="accent1"/>
                </a:solidFill>
              </a:rPr>
              <a:t>increase</a:t>
            </a:r>
            <a:r>
              <a:rPr lang="en-US" sz="2400" b="1">
                <a:solidFill>
                  <a:srgbClr val="FFFFFF"/>
                </a:solidFill>
              </a:rPr>
              <a:t> by $40,000,  and net operating income </a:t>
            </a:r>
            <a:r>
              <a:rPr lang="en-US" sz="2400" b="1" i="1">
                <a:solidFill>
                  <a:schemeClr val="accent1"/>
                </a:solidFill>
              </a:rPr>
              <a:t>increases</a:t>
            </a:r>
            <a:r>
              <a:rPr lang="en-US" sz="2400" b="1">
                <a:solidFill>
                  <a:srgbClr val="FFFFFF"/>
                </a:solidFill>
              </a:rPr>
              <a:t> by $10,200</a:t>
            </a:r>
            <a:r>
              <a:rPr lang="en-US" sz="2400">
                <a:solidFill>
                  <a:srgbClr val="FFFF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0215"/>
                                        </p:tgtEl>
                                        <p:attrNameLst>
                                          <p:attrName>style.visibility</p:attrName>
                                        </p:attrNameLst>
                                      </p:cBhvr>
                                      <p:to>
                                        <p:strVal val="visible"/>
                                      </p:to>
                                    </p:set>
                                    <p:anim calcmode="lin" valueType="num">
                                      <p:cBhvr>
                                        <p:cTn id="7" dur="500" fill="hold"/>
                                        <p:tgtEl>
                                          <p:spTgt spid="350215"/>
                                        </p:tgtEl>
                                        <p:attrNameLst>
                                          <p:attrName>ppt_w</p:attrName>
                                        </p:attrNameLst>
                                      </p:cBhvr>
                                      <p:tavLst>
                                        <p:tav tm="0">
                                          <p:val>
                                            <p:fltVal val="0"/>
                                          </p:val>
                                        </p:tav>
                                        <p:tav tm="100000">
                                          <p:val>
                                            <p:strVal val="#ppt_w"/>
                                          </p:val>
                                        </p:tav>
                                      </p:tavLst>
                                    </p:anim>
                                    <p:anim calcmode="lin" valueType="num">
                                      <p:cBhvr>
                                        <p:cTn id="8" dur="500" fill="hold"/>
                                        <p:tgtEl>
                                          <p:spTgt spid="3502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76200"/>
            <a:ext cx="9144000" cy="762000"/>
          </a:xfrm>
        </p:spPr>
        <p:txBody>
          <a:bodyPr/>
          <a:lstStyle/>
          <a:p>
            <a:pPr eaLnBrk="1" hangingPunct="1"/>
            <a:r>
              <a:rPr lang="en-US" sz="3000" smtClean="0"/>
              <a:t>Change in Fixed Cost, Sales Price and Volume</a:t>
            </a:r>
          </a:p>
        </p:txBody>
      </p:sp>
      <p:sp>
        <p:nvSpPr>
          <p:cNvPr id="41987" name="Text Box 3"/>
          <p:cNvSpPr txBox="1">
            <a:spLocks noChangeArrowheads="1"/>
          </p:cNvSpPr>
          <p:nvPr/>
        </p:nvSpPr>
        <p:spPr bwMode="auto">
          <a:xfrm>
            <a:off x="76200" y="1447800"/>
            <a:ext cx="8991600" cy="2678113"/>
          </a:xfrm>
          <a:prstGeom prst="rect">
            <a:avLst/>
          </a:prstGeom>
          <a:solidFill>
            <a:srgbClr val="CCCCCC"/>
          </a:solidFill>
          <a:ln w="9525">
            <a:noFill/>
            <a:miter lim="800000"/>
            <a:headEnd/>
            <a:tailEnd/>
          </a:ln>
        </p:spPr>
        <p:txBody>
          <a:bodyPr>
            <a:spAutoFit/>
          </a:bodyPr>
          <a:lstStyle/>
          <a:p>
            <a:pPr algn="ctr">
              <a:spcBef>
                <a:spcPct val="50000"/>
              </a:spcBef>
            </a:pPr>
            <a:endParaRPr lang="en-US" sz="2400">
              <a:latin typeface="Verdana" pitchFamily="34" charset="0"/>
              <a:ea typeface="Verdana" pitchFamily="34" charset="0"/>
              <a:cs typeface="Verdana" pitchFamily="34" charset="0"/>
            </a:endParaRPr>
          </a:p>
          <a:p>
            <a:pPr algn="ctr">
              <a:spcBef>
                <a:spcPct val="50000"/>
              </a:spcBef>
            </a:pPr>
            <a:r>
              <a:rPr lang="en-US" sz="2400">
                <a:latin typeface="Verdana" pitchFamily="34" charset="0"/>
                <a:ea typeface="Verdana" pitchFamily="34" charset="0"/>
                <a:cs typeface="Verdana" pitchFamily="34" charset="0"/>
              </a:rPr>
              <a:t>What is the profit impact if Racing (1) cuts its selling price $20 per unit, (2) increases its advertising budget by $15,000 per month, and (3) increases sales from 500  to 650 units per month? </a:t>
            </a:r>
          </a:p>
          <a:p>
            <a:pPr algn="ctr">
              <a:spcBef>
                <a:spcPct val="50000"/>
              </a:spcBef>
            </a:pPr>
            <a:endParaRPr lang="en-US" sz="2400">
              <a:latin typeface="Verdana" pitchFamily="34" charset="0"/>
              <a:ea typeface="Verdana" pitchFamily="34" charset="0"/>
              <a:cs typeface="Verdana" pitchFamily="34" charset="0"/>
            </a:endParaRPr>
          </a:p>
        </p:txBody>
      </p:sp>
      <p:pic>
        <p:nvPicPr>
          <p:cNvPr id="41988" name="Picture 4" descr="j0234467"/>
          <p:cNvPicPr>
            <a:picLocks noChangeAspect="1" noChangeArrowheads="1"/>
          </p:cNvPicPr>
          <p:nvPr/>
        </p:nvPicPr>
        <p:blipFill>
          <a:blip r:embed="rId3"/>
          <a:srcRect/>
          <a:stretch>
            <a:fillRect/>
          </a:stretch>
        </p:blipFill>
        <p:spPr bwMode="auto">
          <a:xfrm>
            <a:off x="3733800" y="4316413"/>
            <a:ext cx="2197100" cy="2236787"/>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6CMRacing01"/>
          <p:cNvPicPr>
            <a:picLocks noChangeAspect="1" noChangeArrowheads="1"/>
          </p:cNvPicPr>
          <p:nvPr/>
        </p:nvPicPr>
        <p:blipFill>
          <a:blip r:embed="rId3"/>
          <a:srcRect/>
          <a:stretch>
            <a:fillRect/>
          </a:stretch>
        </p:blipFill>
        <p:spPr bwMode="auto">
          <a:xfrm>
            <a:off x="1524000" y="1343025"/>
            <a:ext cx="6096000" cy="3990975"/>
          </a:xfrm>
          <a:prstGeom prst="rect">
            <a:avLst/>
          </a:prstGeom>
          <a:noFill/>
          <a:ln w="9525">
            <a:solidFill>
              <a:schemeClr val="tx1"/>
            </a:solidFill>
            <a:miter lim="800000"/>
            <a:headEnd/>
            <a:tailEnd/>
          </a:ln>
        </p:spPr>
      </p:pic>
      <p:sp>
        <p:nvSpPr>
          <p:cNvPr id="23555" name="Rectangle 3"/>
          <p:cNvSpPr>
            <a:spLocks noGrp="1" noChangeArrowheads="1"/>
          </p:cNvSpPr>
          <p:nvPr>
            <p:ph type="title"/>
          </p:nvPr>
        </p:nvSpPr>
        <p:spPr>
          <a:noFill/>
        </p:spPr>
        <p:txBody>
          <a:bodyPr lIns="90488" tIns="44450" rIns="90488" bIns="44450"/>
          <a:lstStyle/>
          <a:p>
            <a:pPr eaLnBrk="1" hangingPunct="1"/>
            <a:r>
              <a:rPr lang="en-US" smtClean="0"/>
              <a:t>Basics of Cost-Volume-Profit Analysis</a:t>
            </a:r>
          </a:p>
        </p:txBody>
      </p:sp>
      <p:sp>
        <p:nvSpPr>
          <p:cNvPr id="305156" name="Rectangle 4"/>
          <p:cNvSpPr>
            <a:spLocks noChangeArrowheads="1"/>
          </p:cNvSpPr>
          <p:nvPr/>
        </p:nvSpPr>
        <p:spPr bwMode="auto">
          <a:xfrm>
            <a:off x="990600" y="5257800"/>
            <a:ext cx="7239000" cy="1104900"/>
          </a:xfrm>
          <a:prstGeom prst="rect">
            <a:avLst/>
          </a:prstGeom>
          <a:solidFill>
            <a:srgbClr val="FF9218"/>
          </a:solidFill>
          <a:ln w="12700">
            <a:noFill/>
            <a:miter lim="800000"/>
            <a:headEnd/>
            <a:tailEnd/>
          </a:ln>
        </p:spPr>
        <p:txBody>
          <a:bodyPr lIns="90488" tIns="44450" rIns="90488" bIns="44450">
            <a:spAutoFit/>
          </a:bodyPr>
          <a:lstStyle/>
          <a:p>
            <a:pPr algn="ctr">
              <a:spcBef>
                <a:spcPct val="20000"/>
              </a:spcBef>
            </a:pPr>
            <a:r>
              <a:rPr lang="en-US" sz="2200" b="1">
                <a:solidFill>
                  <a:srgbClr val="FFFFFF"/>
                </a:solidFill>
                <a:latin typeface="Verdana" pitchFamily="34" charset="0"/>
                <a:ea typeface="Verdana" pitchFamily="34" charset="0"/>
                <a:cs typeface="Verdana" pitchFamily="34" charset="0"/>
              </a:rPr>
              <a:t>Contribution Margin (CM) is the amount remaining from sales revenue after variable expenses have been deducted.</a:t>
            </a:r>
          </a:p>
        </p:txBody>
      </p:sp>
      <p:pic>
        <p:nvPicPr>
          <p:cNvPr id="23557" name="Picture 5" descr="j0199044"/>
          <p:cNvPicPr>
            <a:picLocks noChangeAspect="1" noChangeArrowheads="1"/>
          </p:cNvPicPr>
          <p:nvPr/>
        </p:nvPicPr>
        <p:blipFill>
          <a:blip r:embed="rId4"/>
          <a:srcRect/>
          <a:stretch>
            <a:fillRect/>
          </a:stretch>
        </p:blipFill>
        <p:spPr bwMode="auto">
          <a:xfrm>
            <a:off x="228600" y="1371600"/>
            <a:ext cx="993775" cy="81915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5156"/>
                                        </p:tgtEl>
                                        <p:attrNameLst>
                                          <p:attrName>style.visibility</p:attrName>
                                        </p:attrNameLst>
                                      </p:cBhvr>
                                      <p:to>
                                        <p:strVal val="visible"/>
                                      </p:to>
                                    </p:set>
                                    <p:anim calcmode="lin" valueType="num">
                                      <p:cBhvr>
                                        <p:cTn id="7" dur="500" fill="hold"/>
                                        <p:tgtEl>
                                          <p:spTgt spid="305156"/>
                                        </p:tgtEl>
                                        <p:attrNameLst>
                                          <p:attrName>ppt_w</p:attrName>
                                        </p:attrNameLst>
                                      </p:cBhvr>
                                      <p:tavLst>
                                        <p:tav tm="0">
                                          <p:val>
                                            <p:fltVal val="0"/>
                                          </p:val>
                                        </p:tav>
                                        <p:tav tm="100000">
                                          <p:val>
                                            <p:strVal val="#ppt_w"/>
                                          </p:val>
                                        </p:tav>
                                      </p:tavLst>
                                    </p:anim>
                                    <p:anim calcmode="lin" valueType="num">
                                      <p:cBhvr>
                                        <p:cTn id="8" dur="500" fill="hold"/>
                                        <p:tgtEl>
                                          <p:spTgt spid="305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304800" y="5638800"/>
            <a:ext cx="8305800" cy="831850"/>
          </a:xfrm>
          <a:prstGeom prst="rect">
            <a:avLst/>
          </a:prstGeom>
          <a:solidFill>
            <a:srgbClr val="FF9218"/>
          </a:solidFill>
          <a:ln w="12700">
            <a:noFill/>
            <a:miter lim="800000"/>
            <a:headEnd/>
            <a:tailEnd/>
          </a:ln>
        </p:spPr>
        <p:txBody>
          <a:bodyPr lIns="90488" tIns="44450" rIns="90488" bIns="44450">
            <a:spAutoFit/>
          </a:bodyPr>
          <a:lstStyle/>
          <a:p>
            <a:pPr algn="ctr"/>
            <a:r>
              <a:rPr lang="en-US" sz="2400" b="1">
                <a:solidFill>
                  <a:srgbClr val="FFFFFF"/>
                </a:solidFill>
              </a:rPr>
              <a:t>Sales </a:t>
            </a:r>
            <a:r>
              <a:rPr lang="en-US" sz="2400" b="1" i="1">
                <a:solidFill>
                  <a:schemeClr val="accent1"/>
                </a:solidFill>
              </a:rPr>
              <a:t>increase</a:t>
            </a:r>
            <a:r>
              <a:rPr lang="en-US" sz="2400" b="1">
                <a:solidFill>
                  <a:srgbClr val="FFFFFF"/>
                </a:solidFill>
              </a:rPr>
              <a:t> by $62,000,  fixed costs increase by $15,000, and net operating income </a:t>
            </a:r>
            <a:r>
              <a:rPr lang="en-US" sz="2400" b="1" i="1">
                <a:solidFill>
                  <a:schemeClr val="accent1"/>
                </a:solidFill>
              </a:rPr>
              <a:t>increases</a:t>
            </a:r>
            <a:r>
              <a:rPr lang="en-US" sz="2400" b="1">
                <a:solidFill>
                  <a:srgbClr val="FFFFFF"/>
                </a:solidFill>
              </a:rPr>
              <a:t> by $2,000</a:t>
            </a:r>
            <a:r>
              <a:rPr lang="en-US" sz="2400">
                <a:solidFill>
                  <a:srgbClr val="FFFFFF"/>
                </a:solidFill>
              </a:rPr>
              <a:t>.</a:t>
            </a:r>
          </a:p>
        </p:txBody>
      </p:sp>
      <p:sp>
        <p:nvSpPr>
          <p:cNvPr id="43011" name="Rectangle 3"/>
          <p:cNvSpPr>
            <a:spLocks noGrp="1" noChangeArrowheads="1"/>
          </p:cNvSpPr>
          <p:nvPr>
            <p:ph type="title"/>
          </p:nvPr>
        </p:nvSpPr>
        <p:spPr/>
        <p:txBody>
          <a:bodyPr/>
          <a:lstStyle/>
          <a:p>
            <a:pPr eaLnBrk="1" hangingPunct="1"/>
            <a:r>
              <a:rPr lang="en-US" sz="3000" smtClean="0"/>
              <a:t>Change in Fixed Cost, Sales Price and Volume</a:t>
            </a:r>
          </a:p>
        </p:txBody>
      </p:sp>
      <p:pic>
        <p:nvPicPr>
          <p:cNvPr id="43012" name="Picture 4" descr="C6Change in Three Variables"/>
          <p:cNvPicPr>
            <a:picLocks noChangeAspect="1" noChangeArrowheads="1"/>
          </p:cNvPicPr>
          <p:nvPr/>
        </p:nvPicPr>
        <p:blipFill>
          <a:blip r:embed="rId3"/>
          <a:srcRect/>
          <a:stretch>
            <a:fillRect/>
          </a:stretch>
        </p:blipFill>
        <p:spPr bwMode="auto">
          <a:xfrm>
            <a:off x="914400" y="1371600"/>
            <a:ext cx="7072313" cy="41767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4306"/>
                                        </p:tgtEl>
                                        <p:attrNameLst>
                                          <p:attrName>style.visibility</p:attrName>
                                        </p:attrNameLst>
                                      </p:cBhvr>
                                      <p:to>
                                        <p:strVal val="visible"/>
                                      </p:to>
                                    </p:set>
                                    <p:anim calcmode="lin" valueType="num">
                                      <p:cBhvr>
                                        <p:cTn id="7" dur="500" fill="hold"/>
                                        <p:tgtEl>
                                          <p:spTgt spid="354306"/>
                                        </p:tgtEl>
                                        <p:attrNameLst>
                                          <p:attrName>ppt_w</p:attrName>
                                        </p:attrNameLst>
                                      </p:cBhvr>
                                      <p:tavLst>
                                        <p:tav tm="0">
                                          <p:val>
                                            <p:fltVal val="0"/>
                                          </p:val>
                                        </p:tav>
                                        <p:tav tm="100000">
                                          <p:val>
                                            <p:strVal val="#ppt_w"/>
                                          </p:val>
                                        </p:tav>
                                      </p:tavLst>
                                    </p:anim>
                                    <p:anim calcmode="lin" valueType="num">
                                      <p:cBhvr>
                                        <p:cTn id="8" dur="500" fill="hold"/>
                                        <p:tgtEl>
                                          <p:spTgt spid="3543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76200"/>
            <a:ext cx="9144000" cy="762000"/>
          </a:xfrm>
        </p:spPr>
        <p:txBody>
          <a:bodyPr/>
          <a:lstStyle/>
          <a:p>
            <a:pPr eaLnBrk="1" hangingPunct="1"/>
            <a:r>
              <a:rPr lang="en-US" sz="2600" smtClean="0"/>
              <a:t>Change in Variable Cost, Fixed Cost and Sales Volume</a:t>
            </a:r>
          </a:p>
        </p:txBody>
      </p:sp>
      <p:sp>
        <p:nvSpPr>
          <p:cNvPr id="44035" name="Text Box 3"/>
          <p:cNvSpPr txBox="1">
            <a:spLocks noChangeArrowheads="1"/>
          </p:cNvSpPr>
          <p:nvPr/>
        </p:nvSpPr>
        <p:spPr bwMode="auto">
          <a:xfrm>
            <a:off x="76200" y="1295400"/>
            <a:ext cx="8991600" cy="2462213"/>
          </a:xfrm>
          <a:prstGeom prst="rect">
            <a:avLst/>
          </a:prstGeom>
          <a:solidFill>
            <a:srgbClr val="CCCCCC"/>
          </a:solidFill>
          <a:ln w="9525">
            <a:noFill/>
            <a:miter lim="800000"/>
            <a:headEnd/>
            <a:tailEnd/>
          </a:ln>
        </p:spPr>
        <p:txBody>
          <a:bodyPr>
            <a:spAutoFit/>
          </a:bodyPr>
          <a:lstStyle/>
          <a:p>
            <a:pPr algn="ctr">
              <a:spcBef>
                <a:spcPct val="50000"/>
              </a:spcBef>
            </a:pPr>
            <a:endParaRPr lang="en-US" sz="2200">
              <a:latin typeface="Verdana" pitchFamily="34" charset="0"/>
              <a:ea typeface="Verdana" pitchFamily="34" charset="0"/>
              <a:cs typeface="Verdana" pitchFamily="34" charset="0"/>
            </a:endParaRPr>
          </a:p>
          <a:p>
            <a:pPr algn="ctr">
              <a:spcBef>
                <a:spcPct val="50000"/>
              </a:spcBef>
            </a:pPr>
            <a:r>
              <a:rPr lang="en-US" sz="2200">
                <a:latin typeface="Verdana" pitchFamily="34" charset="0"/>
                <a:ea typeface="Verdana" pitchFamily="34" charset="0"/>
                <a:cs typeface="Verdana" pitchFamily="34" charset="0"/>
              </a:rPr>
              <a:t>What is the profit impact if Racing (</a:t>
            </a:r>
            <a:r>
              <a:rPr lang="en-US" sz="2200">
                <a:solidFill>
                  <a:schemeClr val="accent1"/>
                </a:solidFill>
                <a:latin typeface="Verdana" pitchFamily="34" charset="0"/>
                <a:ea typeface="Verdana" pitchFamily="34" charset="0"/>
                <a:cs typeface="Verdana" pitchFamily="34" charset="0"/>
              </a:rPr>
              <a:t>1</a:t>
            </a:r>
            <a:r>
              <a:rPr lang="en-US" sz="2200">
                <a:latin typeface="Verdana" pitchFamily="34" charset="0"/>
                <a:ea typeface="Verdana" pitchFamily="34" charset="0"/>
                <a:cs typeface="Verdana" pitchFamily="34" charset="0"/>
              </a:rPr>
              <a:t>) pays a $15 sales commission per bike sold instead of paying salespersons flat salaries that currently total $6,000 per month, and (</a:t>
            </a:r>
            <a:r>
              <a:rPr lang="en-US" sz="2200">
                <a:solidFill>
                  <a:schemeClr val="accent1"/>
                </a:solidFill>
                <a:latin typeface="Verdana" pitchFamily="34" charset="0"/>
                <a:ea typeface="Verdana" pitchFamily="34" charset="0"/>
                <a:cs typeface="Verdana" pitchFamily="34" charset="0"/>
              </a:rPr>
              <a:t>2</a:t>
            </a:r>
            <a:r>
              <a:rPr lang="en-US" sz="2200">
                <a:latin typeface="Verdana" pitchFamily="34" charset="0"/>
                <a:ea typeface="Verdana" pitchFamily="34" charset="0"/>
                <a:cs typeface="Verdana" pitchFamily="34" charset="0"/>
              </a:rPr>
              <a:t>) increases unit sales from 500 to 575 bikes?</a:t>
            </a:r>
          </a:p>
          <a:p>
            <a:pPr algn="ctr">
              <a:spcBef>
                <a:spcPct val="50000"/>
              </a:spcBef>
            </a:pPr>
            <a:r>
              <a:rPr lang="en-US" sz="2200">
                <a:latin typeface="Verdana" pitchFamily="34" charset="0"/>
                <a:ea typeface="Verdana" pitchFamily="34" charset="0"/>
                <a:cs typeface="Verdana" pitchFamily="34" charset="0"/>
              </a:rPr>
              <a:t> </a:t>
            </a:r>
          </a:p>
        </p:txBody>
      </p:sp>
      <p:pic>
        <p:nvPicPr>
          <p:cNvPr id="44036" name="Picture 4" descr="j0234467"/>
          <p:cNvPicPr>
            <a:picLocks noChangeAspect="1" noChangeArrowheads="1"/>
          </p:cNvPicPr>
          <p:nvPr/>
        </p:nvPicPr>
        <p:blipFill>
          <a:blip r:embed="rId3"/>
          <a:srcRect/>
          <a:stretch>
            <a:fillRect/>
          </a:stretch>
        </p:blipFill>
        <p:spPr bwMode="auto">
          <a:xfrm>
            <a:off x="3505200" y="4495800"/>
            <a:ext cx="2197100" cy="2236788"/>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2600" smtClean="0"/>
              <a:t>Change in Variable Cost, Fixed Cost and Sales Volume</a:t>
            </a:r>
          </a:p>
        </p:txBody>
      </p:sp>
      <p:pic>
        <p:nvPicPr>
          <p:cNvPr id="45059" name="Picture 3" descr="C6SalesCommission"/>
          <p:cNvPicPr>
            <a:picLocks noChangeAspect="1" noChangeArrowheads="1"/>
          </p:cNvPicPr>
          <p:nvPr/>
        </p:nvPicPr>
        <p:blipFill>
          <a:blip r:embed="rId3"/>
          <a:srcRect/>
          <a:stretch>
            <a:fillRect/>
          </a:stretch>
        </p:blipFill>
        <p:spPr bwMode="auto">
          <a:xfrm>
            <a:off x="685800" y="1371600"/>
            <a:ext cx="7696200" cy="4508500"/>
          </a:xfrm>
          <a:prstGeom prst="rect">
            <a:avLst/>
          </a:prstGeom>
          <a:noFill/>
          <a:ln w="9525">
            <a:solidFill>
              <a:schemeClr val="tx1"/>
            </a:solidFill>
            <a:miter lim="800000"/>
            <a:headEnd/>
            <a:tailEnd/>
          </a:ln>
        </p:spPr>
      </p:pic>
      <p:sp>
        <p:nvSpPr>
          <p:cNvPr id="358404" name="Rectangle 4"/>
          <p:cNvSpPr>
            <a:spLocks noChangeArrowheads="1"/>
          </p:cNvSpPr>
          <p:nvPr/>
        </p:nvSpPr>
        <p:spPr bwMode="auto">
          <a:xfrm>
            <a:off x="304800" y="5638800"/>
            <a:ext cx="8305800" cy="1104900"/>
          </a:xfrm>
          <a:prstGeom prst="rect">
            <a:avLst/>
          </a:prstGeom>
          <a:solidFill>
            <a:srgbClr val="FF9218"/>
          </a:solidFill>
          <a:ln w="12700">
            <a:noFill/>
            <a:miter lim="800000"/>
            <a:headEnd/>
            <a:tailEnd/>
          </a:ln>
        </p:spPr>
        <p:txBody>
          <a:bodyPr lIns="90488" tIns="44450" rIns="90488" bIns="44450">
            <a:spAutoFit/>
          </a:bodyPr>
          <a:lstStyle/>
          <a:p>
            <a:pPr algn="ctr"/>
            <a:r>
              <a:rPr lang="en-US" sz="2200" b="1">
                <a:solidFill>
                  <a:srgbClr val="FFFFFF"/>
                </a:solidFill>
                <a:latin typeface="Verdana" pitchFamily="34" charset="0"/>
                <a:ea typeface="Verdana" pitchFamily="34" charset="0"/>
                <a:cs typeface="Verdana" pitchFamily="34" charset="0"/>
              </a:rPr>
              <a:t>Sales </a:t>
            </a:r>
            <a:r>
              <a:rPr lang="en-US" sz="2200" b="1" i="1">
                <a:solidFill>
                  <a:schemeClr val="accent1"/>
                </a:solidFill>
                <a:latin typeface="Verdana" pitchFamily="34" charset="0"/>
                <a:ea typeface="Verdana" pitchFamily="34" charset="0"/>
                <a:cs typeface="Verdana" pitchFamily="34" charset="0"/>
              </a:rPr>
              <a:t>increase</a:t>
            </a:r>
            <a:r>
              <a:rPr lang="en-US" sz="2200" b="1">
                <a:solidFill>
                  <a:srgbClr val="FFFFFF"/>
                </a:solidFill>
                <a:latin typeface="Verdana" pitchFamily="34" charset="0"/>
                <a:ea typeface="Verdana" pitchFamily="34" charset="0"/>
                <a:cs typeface="Verdana" pitchFamily="34" charset="0"/>
              </a:rPr>
              <a:t> by $37,500,  variable costs </a:t>
            </a:r>
            <a:r>
              <a:rPr lang="en-US" sz="2200" b="1" i="1">
                <a:solidFill>
                  <a:schemeClr val="accent1"/>
                </a:solidFill>
                <a:latin typeface="Verdana" pitchFamily="34" charset="0"/>
                <a:ea typeface="Verdana" pitchFamily="34" charset="0"/>
                <a:cs typeface="Verdana" pitchFamily="34" charset="0"/>
              </a:rPr>
              <a:t>increase</a:t>
            </a:r>
            <a:r>
              <a:rPr lang="en-US" sz="2200" b="1">
                <a:solidFill>
                  <a:srgbClr val="FFFFFF"/>
                </a:solidFill>
                <a:latin typeface="Verdana" pitchFamily="34" charset="0"/>
                <a:ea typeface="Verdana" pitchFamily="34" charset="0"/>
                <a:cs typeface="Verdana" pitchFamily="34" charset="0"/>
              </a:rPr>
              <a:t> by $31,125, but fixed expenses </a:t>
            </a:r>
            <a:r>
              <a:rPr lang="en-US" sz="2200" b="1" i="1">
                <a:solidFill>
                  <a:schemeClr val="accent1"/>
                </a:solidFill>
                <a:latin typeface="Verdana" pitchFamily="34" charset="0"/>
                <a:ea typeface="Verdana" pitchFamily="34" charset="0"/>
                <a:cs typeface="Verdana" pitchFamily="34" charset="0"/>
              </a:rPr>
              <a:t>decrease</a:t>
            </a:r>
            <a:r>
              <a:rPr lang="en-US" sz="2200" b="1">
                <a:solidFill>
                  <a:schemeClr val="accent1"/>
                </a:solidFill>
                <a:latin typeface="Verdana" pitchFamily="34" charset="0"/>
                <a:ea typeface="Verdana" pitchFamily="34" charset="0"/>
                <a:cs typeface="Verdana" pitchFamily="34" charset="0"/>
              </a:rPr>
              <a:t> </a:t>
            </a:r>
            <a:r>
              <a:rPr lang="en-US" sz="2200" b="1">
                <a:solidFill>
                  <a:srgbClr val="FFFFFF"/>
                </a:solidFill>
                <a:latin typeface="Verdana" pitchFamily="34" charset="0"/>
                <a:ea typeface="Verdana" pitchFamily="34" charset="0"/>
                <a:cs typeface="Verdana" pitchFamily="34" charset="0"/>
              </a:rPr>
              <a:t>by $6,000</a:t>
            </a:r>
            <a:r>
              <a:rPr lang="en-US" sz="2200">
                <a:solidFill>
                  <a:srgbClr val="FFFFFF"/>
                </a:solidFill>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p:cTn id="7" dur="500" fill="hold"/>
                                        <p:tgtEl>
                                          <p:spTgt spid="358404"/>
                                        </p:tgtEl>
                                        <p:attrNameLst>
                                          <p:attrName>ppt_w</p:attrName>
                                        </p:attrNameLst>
                                      </p:cBhvr>
                                      <p:tavLst>
                                        <p:tav tm="0">
                                          <p:val>
                                            <p:fltVal val="0"/>
                                          </p:val>
                                        </p:tav>
                                        <p:tav tm="100000">
                                          <p:val>
                                            <p:strVal val="#ppt_w"/>
                                          </p:val>
                                        </p:tav>
                                      </p:tavLst>
                                    </p:anim>
                                    <p:anim calcmode="lin" valueType="num">
                                      <p:cBhvr>
                                        <p:cTn id="8" dur="500" fill="hold"/>
                                        <p:tgtEl>
                                          <p:spTgt spid="3584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76200"/>
            <a:ext cx="9144000" cy="762000"/>
          </a:xfrm>
        </p:spPr>
        <p:txBody>
          <a:bodyPr/>
          <a:lstStyle/>
          <a:p>
            <a:pPr eaLnBrk="1" hangingPunct="1"/>
            <a:r>
              <a:rPr lang="en-US" smtClean="0"/>
              <a:t>Change in Regular Sales Price</a:t>
            </a:r>
          </a:p>
        </p:txBody>
      </p:sp>
      <p:sp>
        <p:nvSpPr>
          <p:cNvPr id="46083" name="Text Box 3"/>
          <p:cNvSpPr txBox="1">
            <a:spLocks noChangeArrowheads="1"/>
          </p:cNvSpPr>
          <p:nvPr/>
        </p:nvSpPr>
        <p:spPr bwMode="auto">
          <a:xfrm>
            <a:off x="76200" y="1295400"/>
            <a:ext cx="8991600" cy="2462213"/>
          </a:xfrm>
          <a:prstGeom prst="rect">
            <a:avLst/>
          </a:prstGeom>
          <a:solidFill>
            <a:srgbClr val="CCCCCC"/>
          </a:solidFill>
          <a:ln w="9525">
            <a:noFill/>
            <a:miter lim="800000"/>
            <a:headEnd/>
            <a:tailEnd/>
          </a:ln>
        </p:spPr>
        <p:txBody>
          <a:bodyPr>
            <a:spAutoFit/>
          </a:bodyPr>
          <a:lstStyle/>
          <a:p>
            <a:pPr algn="ctr">
              <a:spcBef>
                <a:spcPct val="50000"/>
              </a:spcBef>
            </a:pPr>
            <a:endParaRPr lang="en-US" sz="2200">
              <a:latin typeface="Verdana" pitchFamily="34" charset="0"/>
              <a:ea typeface="Verdana" pitchFamily="34" charset="0"/>
              <a:cs typeface="Verdana" pitchFamily="34" charset="0"/>
            </a:endParaRPr>
          </a:p>
          <a:p>
            <a:pPr algn="ctr">
              <a:spcBef>
                <a:spcPct val="50000"/>
              </a:spcBef>
            </a:pPr>
            <a:r>
              <a:rPr lang="en-US" sz="2200">
                <a:latin typeface="Verdana" pitchFamily="34" charset="0"/>
                <a:ea typeface="Verdana" pitchFamily="34" charset="0"/>
                <a:cs typeface="Verdana" pitchFamily="34" charset="0"/>
              </a:rPr>
              <a:t>If Racing has an opportunity to sell 150 bikes to a wholesaler without disturbing sales to other customers or fixed expenses, what price would it quote to the wholesaler if it wants to increase monthly profits by $3,000?</a:t>
            </a:r>
          </a:p>
          <a:p>
            <a:pPr algn="ctr">
              <a:spcBef>
                <a:spcPct val="50000"/>
              </a:spcBef>
            </a:pPr>
            <a:r>
              <a:rPr lang="en-US" sz="2200">
                <a:latin typeface="Verdana" pitchFamily="34" charset="0"/>
                <a:ea typeface="Verdana" pitchFamily="34" charset="0"/>
                <a:cs typeface="Verdana" pitchFamily="34" charset="0"/>
              </a:rPr>
              <a:t> </a:t>
            </a:r>
          </a:p>
        </p:txBody>
      </p:sp>
      <p:pic>
        <p:nvPicPr>
          <p:cNvPr id="46084" name="Picture 4" descr="j0234467"/>
          <p:cNvPicPr>
            <a:picLocks noChangeAspect="1" noChangeArrowheads="1"/>
          </p:cNvPicPr>
          <p:nvPr/>
        </p:nvPicPr>
        <p:blipFill>
          <a:blip r:embed="rId3"/>
          <a:srcRect/>
          <a:stretch>
            <a:fillRect/>
          </a:stretch>
        </p:blipFill>
        <p:spPr bwMode="auto">
          <a:xfrm>
            <a:off x="3681413" y="4648200"/>
            <a:ext cx="2020887" cy="20574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z="4000" smtClean="0"/>
              <a:t>Change in Regular Sales Price</a:t>
            </a:r>
          </a:p>
        </p:txBody>
      </p:sp>
      <p:graphicFrame>
        <p:nvGraphicFramePr>
          <p:cNvPr id="9218" name="Object 3"/>
          <p:cNvGraphicFramePr>
            <a:graphicFrameLocks noChangeAspect="1"/>
          </p:cNvGraphicFramePr>
          <p:nvPr/>
        </p:nvGraphicFramePr>
        <p:xfrm>
          <a:off x="309563" y="1519238"/>
          <a:ext cx="7153275" cy="1600200"/>
        </p:xfrm>
        <a:graphic>
          <a:graphicData uri="http://schemas.openxmlformats.org/presentationml/2006/ole">
            <p:oleObj spid="_x0000_s9218" name="Worksheet" r:id="rId4" imgW="2953138" imgH="676497" progId="Excel.Sheet.8">
              <p:embed/>
            </p:oleObj>
          </a:graphicData>
        </a:graphic>
      </p:graphicFrame>
      <p:graphicFrame>
        <p:nvGraphicFramePr>
          <p:cNvPr id="9219" name="Object 4"/>
          <p:cNvGraphicFramePr>
            <a:graphicFrameLocks noChangeAspect="1"/>
          </p:cNvGraphicFramePr>
          <p:nvPr/>
        </p:nvGraphicFramePr>
        <p:xfrm>
          <a:off x="1639888" y="3559175"/>
          <a:ext cx="7046912" cy="1774825"/>
        </p:xfrm>
        <a:graphic>
          <a:graphicData uri="http://schemas.openxmlformats.org/presentationml/2006/ole">
            <p:oleObj spid="_x0000_s9219" name="Worksheet" r:id="rId5" imgW="2638529" imgH="676386" progId="Excel.Sheet.8">
              <p:embed/>
            </p:oleObj>
          </a:graphicData>
        </a:graphic>
      </p:graphicFrame>
      <p:pic>
        <p:nvPicPr>
          <p:cNvPr id="9221" name="Picture 5" descr="j0282470"/>
          <p:cNvPicPr>
            <a:picLocks noChangeAspect="1" noChangeArrowheads="1"/>
          </p:cNvPicPr>
          <p:nvPr/>
        </p:nvPicPr>
        <p:blipFill>
          <a:blip r:embed="rId6"/>
          <a:srcRect/>
          <a:stretch>
            <a:fillRect/>
          </a:stretch>
        </p:blipFill>
        <p:spPr bwMode="auto">
          <a:xfrm>
            <a:off x="304800" y="4648200"/>
            <a:ext cx="1533525" cy="18256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47107" name="Rectangle 1026"/>
          <p:cNvSpPr>
            <a:spLocks noGrp="1" noChangeArrowheads="1"/>
          </p:cNvSpPr>
          <p:nvPr>
            <p:ph type="title"/>
          </p:nvPr>
        </p:nvSpPr>
        <p:spPr>
          <a:noFill/>
        </p:spPr>
        <p:txBody>
          <a:bodyPr lIns="90488" tIns="44450" rIns="90488" bIns="44450"/>
          <a:lstStyle/>
          <a:p>
            <a:pPr eaLnBrk="1" hangingPunct="1"/>
            <a:r>
              <a:rPr lang="en-US" smtClean="0"/>
              <a:t>Learning Objective 5</a:t>
            </a:r>
          </a:p>
        </p:txBody>
      </p:sp>
      <p:sp>
        <p:nvSpPr>
          <p:cNvPr id="459780" name="Text Box 1028"/>
          <p:cNvSpPr txBox="1">
            <a:spLocks noChangeArrowheads="1"/>
          </p:cNvSpPr>
          <p:nvPr/>
        </p:nvSpPr>
        <p:spPr bwMode="auto">
          <a:xfrm>
            <a:off x="1905000" y="2698750"/>
            <a:ext cx="5334000" cy="2308225"/>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Compute the break-even point in unit sales and sales dollars.</a:t>
            </a:r>
          </a:p>
        </p:txBody>
      </p:sp>
    </p:spTree>
  </p:cSld>
  <p:clrMapOvr>
    <a:masterClrMapping/>
  </p:clrMapOvr>
  <p:transition>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p:spPr>
        <p:txBody>
          <a:bodyPr lIns="90488" tIns="44450" rIns="90488" bIns="44450"/>
          <a:lstStyle/>
          <a:p>
            <a:pPr eaLnBrk="1" hangingPunct="1"/>
            <a:r>
              <a:rPr lang="en-US" smtClean="0"/>
              <a:t>Break-Even Analysis</a:t>
            </a:r>
          </a:p>
        </p:txBody>
      </p:sp>
      <p:sp>
        <p:nvSpPr>
          <p:cNvPr id="48131" name="Rectangle 3"/>
          <p:cNvSpPr>
            <a:spLocks noGrp="1" noChangeArrowheads="1"/>
          </p:cNvSpPr>
          <p:nvPr>
            <p:ph type="body" idx="1"/>
          </p:nvPr>
        </p:nvSpPr>
        <p:spPr>
          <a:xfrm>
            <a:off x="228600" y="1219200"/>
            <a:ext cx="8686800" cy="1981200"/>
          </a:xfrm>
          <a:solidFill>
            <a:srgbClr val="CCCCCC"/>
          </a:solidFill>
        </p:spPr>
        <p:txBody>
          <a:bodyPr/>
          <a:lstStyle/>
          <a:p>
            <a:pPr marL="609600" indent="-609600" algn="ctr" eaLnBrk="1" hangingPunct="1">
              <a:buFont typeface="Times" pitchFamily="34" charset="0"/>
              <a:buNone/>
            </a:pPr>
            <a:endParaRPr lang="en-US" sz="2200" smtClean="0"/>
          </a:p>
          <a:p>
            <a:pPr marL="609600" indent="-609600" algn="ctr" eaLnBrk="1" hangingPunct="1">
              <a:buFont typeface="Times" pitchFamily="34" charset="0"/>
              <a:buNone/>
            </a:pPr>
            <a:r>
              <a:rPr lang="en-US" sz="2200" smtClean="0"/>
              <a:t>Break-even analysis can be approached in two ways:</a:t>
            </a:r>
          </a:p>
          <a:p>
            <a:pPr marL="990600" lvl="1" indent="-533400" eaLnBrk="1" hangingPunct="1">
              <a:buClr>
                <a:schemeClr val="accent1"/>
              </a:buClr>
              <a:buFont typeface="Wingdings" pitchFamily="2" charset="2"/>
              <a:buAutoNum type="arabicPeriod"/>
            </a:pPr>
            <a:r>
              <a:rPr lang="en-US" smtClean="0"/>
              <a:t>Equation method</a:t>
            </a:r>
          </a:p>
          <a:p>
            <a:pPr marL="990600" lvl="1" indent="-533400" eaLnBrk="1" hangingPunct="1">
              <a:buClr>
                <a:schemeClr val="accent1"/>
              </a:buClr>
              <a:buFont typeface="Wingdings" pitchFamily="2" charset="2"/>
              <a:buAutoNum type="arabicPeriod"/>
            </a:pPr>
            <a:r>
              <a:rPr lang="en-US" smtClean="0"/>
              <a:t>Contribution margin method</a:t>
            </a:r>
          </a:p>
        </p:txBody>
      </p:sp>
      <p:pic>
        <p:nvPicPr>
          <p:cNvPr id="364548" name="Picture 4" descr="j0240981"/>
          <p:cNvPicPr>
            <a:picLocks noChangeAspect="1" noChangeArrowheads="1"/>
          </p:cNvPicPr>
          <p:nvPr/>
        </p:nvPicPr>
        <p:blipFill>
          <a:blip r:embed="rId3"/>
          <a:srcRect/>
          <a:stretch>
            <a:fillRect/>
          </a:stretch>
        </p:blipFill>
        <p:spPr bwMode="auto">
          <a:xfrm>
            <a:off x="3810000" y="4343400"/>
            <a:ext cx="1816100" cy="2057400"/>
          </a:xfrm>
          <a:prstGeom prst="rect">
            <a:avLst/>
          </a:prstGeom>
          <a:noFill/>
          <a:effectLst>
            <a:outerShdw dist="35921" dir="2700000" algn="ctr" rotWithShape="0">
              <a:schemeClr val="bg2"/>
            </a:outerShdw>
          </a:effectLst>
        </p:spPr>
      </p:pic>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488" tIns="44450" rIns="90488" bIns="44450"/>
          <a:lstStyle/>
          <a:p>
            <a:pPr eaLnBrk="1" hangingPunct="1"/>
            <a:r>
              <a:rPr lang="en-US" smtClean="0"/>
              <a:t>Equation Method</a:t>
            </a:r>
          </a:p>
        </p:txBody>
      </p:sp>
      <p:sp>
        <p:nvSpPr>
          <p:cNvPr id="49155" name="Rectangle 3"/>
          <p:cNvSpPr>
            <a:spLocks noChangeArrowheads="1"/>
          </p:cNvSpPr>
          <p:nvPr/>
        </p:nvSpPr>
        <p:spPr bwMode="auto">
          <a:xfrm>
            <a:off x="504825" y="1662113"/>
            <a:ext cx="8320088" cy="396875"/>
          </a:xfrm>
          <a:prstGeom prst="rect">
            <a:avLst/>
          </a:prstGeom>
          <a:solidFill>
            <a:srgbClr val="CCCCCC"/>
          </a:solidFill>
          <a:ln w="12700">
            <a:noFill/>
            <a:miter lim="800000"/>
            <a:headEnd/>
            <a:tailEnd/>
          </a:ln>
        </p:spPr>
        <p:txBody>
          <a:bodyPr wrap="none" lIns="90488" tIns="44450" rIns="90488" bIns="44450">
            <a:spAutoFit/>
          </a:bodyPr>
          <a:lstStyle/>
          <a:p>
            <a:r>
              <a:rPr lang="en-US" sz="2000" b="1">
                <a:latin typeface="Verdana" pitchFamily="34" charset="0"/>
                <a:ea typeface="Verdana" pitchFamily="34" charset="0"/>
                <a:cs typeface="Verdana" pitchFamily="34" charset="0"/>
              </a:rPr>
              <a:t>Profits  =  (Sales – Variable expenses) – Fixed expenses</a:t>
            </a:r>
          </a:p>
        </p:txBody>
      </p:sp>
      <p:sp>
        <p:nvSpPr>
          <p:cNvPr id="49156" name="Rectangle 4"/>
          <p:cNvSpPr>
            <a:spLocks noChangeArrowheads="1"/>
          </p:cNvSpPr>
          <p:nvPr/>
        </p:nvSpPr>
        <p:spPr bwMode="auto">
          <a:xfrm>
            <a:off x="620713" y="3109913"/>
            <a:ext cx="8120062" cy="396875"/>
          </a:xfrm>
          <a:prstGeom prst="rect">
            <a:avLst/>
          </a:prstGeom>
          <a:solidFill>
            <a:srgbClr val="CCCCCC"/>
          </a:solidFill>
          <a:ln w="12700">
            <a:noFill/>
            <a:miter lim="800000"/>
            <a:headEnd/>
            <a:tailEnd/>
          </a:ln>
        </p:spPr>
        <p:txBody>
          <a:bodyPr wrap="none" lIns="90488" tIns="44450" rIns="90488" bIns="44450">
            <a:spAutoFit/>
          </a:bodyPr>
          <a:lstStyle/>
          <a:p>
            <a:r>
              <a:rPr lang="en-US" sz="2000" b="1">
                <a:latin typeface="Verdana" pitchFamily="34" charset="0"/>
                <a:ea typeface="Verdana" pitchFamily="34" charset="0"/>
                <a:cs typeface="Verdana" pitchFamily="34" charset="0"/>
              </a:rPr>
              <a:t>Sales  =  Variable expenses + Fixed expenses + Profits</a:t>
            </a:r>
          </a:p>
        </p:txBody>
      </p:sp>
      <p:sp>
        <p:nvSpPr>
          <p:cNvPr id="49157" name="Rectangle 5"/>
          <p:cNvSpPr>
            <a:spLocks noChangeArrowheads="1"/>
          </p:cNvSpPr>
          <p:nvPr/>
        </p:nvSpPr>
        <p:spPr bwMode="auto">
          <a:xfrm>
            <a:off x="4341813" y="2379663"/>
            <a:ext cx="601662" cy="396875"/>
          </a:xfrm>
          <a:prstGeom prst="rect">
            <a:avLst/>
          </a:prstGeom>
          <a:noFill/>
          <a:ln w="12700">
            <a:noFill/>
            <a:miter lim="800000"/>
            <a:headEnd/>
            <a:tailEnd/>
          </a:ln>
        </p:spPr>
        <p:txBody>
          <a:bodyPr wrap="none" lIns="90488" tIns="44450" rIns="90488" bIns="44450">
            <a:spAutoFit/>
          </a:bodyPr>
          <a:lstStyle/>
          <a:p>
            <a:r>
              <a:rPr lang="en-US" sz="2000" b="1">
                <a:solidFill>
                  <a:schemeClr val="accent1"/>
                </a:solidFill>
                <a:latin typeface="Verdana" pitchFamily="34" charset="0"/>
                <a:ea typeface="Verdana" pitchFamily="34" charset="0"/>
                <a:cs typeface="Verdana" pitchFamily="34" charset="0"/>
              </a:rPr>
              <a:t>OR</a:t>
            </a:r>
          </a:p>
        </p:txBody>
      </p:sp>
      <p:sp>
        <p:nvSpPr>
          <p:cNvPr id="49158" name="Rectangle 7"/>
          <p:cNvSpPr>
            <a:spLocks noChangeArrowheads="1"/>
          </p:cNvSpPr>
          <p:nvPr/>
        </p:nvSpPr>
        <p:spPr bwMode="auto">
          <a:xfrm>
            <a:off x="3322638" y="4092575"/>
            <a:ext cx="3698875" cy="704850"/>
          </a:xfrm>
          <a:prstGeom prst="rect">
            <a:avLst/>
          </a:prstGeom>
          <a:solidFill>
            <a:schemeClr val="accent1"/>
          </a:solidFill>
          <a:ln w="12700">
            <a:noFill/>
            <a:miter lim="800000"/>
            <a:headEnd/>
            <a:tailEnd/>
          </a:ln>
        </p:spPr>
        <p:txBody>
          <a:bodyPr wrap="none" lIns="90488" tIns="44450" rIns="90488" bIns="44450">
            <a:spAutoFit/>
          </a:bodyPr>
          <a:lstStyle/>
          <a:p>
            <a:pPr algn="ctr"/>
            <a:r>
              <a:rPr lang="en-US" sz="2000" b="1">
                <a:solidFill>
                  <a:srgbClr val="FFFFFF"/>
                </a:solidFill>
                <a:latin typeface="Verdana" pitchFamily="34" charset="0"/>
                <a:ea typeface="Verdana" pitchFamily="34" charset="0"/>
                <a:cs typeface="Verdana" pitchFamily="34" charset="0"/>
              </a:rPr>
              <a:t>At the break-even point </a:t>
            </a:r>
          </a:p>
          <a:p>
            <a:pPr algn="ctr"/>
            <a:r>
              <a:rPr lang="en-US" sz="2000" b="1">
                <a:solidFill>
                  <a:srgbClr val="FFFFFF"/>
                </a:solidFill>
                <a:latin typeface="Verdana" pitchFamily="34" charset="0"/>
                <a:ea typeface="Verdana" pitchFamily="34" charset="0"/>
                <a:cs typeface="Verdana" pitchFamily="34" charset="0"/>
              </a:rPr>
              <a:t>profits equal zero</a:t>
            </a:r>
          </a:p>
        </p:txBody>
      </p:sp>
      <p:sp>
        <p:nvSpPr>
          <p:cNvPr id="366600" name="Line 8"/>
          <p:cNvSpPr>
            <a:spLocks noChangeShapeType="1"/>
          </p:cNvSpPr>
          <p:nvPr/>
        </p:nvSpPr>
        <p:spPr bwMode="auto">
          <a:xfrm flipV="1">
            <a:off x="7251700" y="3505200"/>
            <a:ext cx="673100" cy="6985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pPr>
              <a:defRPr/>
            </a:pPr>
            <a:endParaRPr lang="en-US" sz="2000">
              <a:latin typeface="Verdana" pitchFamily="34" charset="0"/>
              <a:ea typeface="Verdana" pitchFamily="34" charset="0"/>
              <a:cs typeface="Verdana" pitchFamily="34" charset="0"/>
            </a:endParaRPr>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noFill/>
        </p:spPr>
        <p:txBody>
          <a:bodyPr lIns="90488" tIns="44450" rIns="90488" bIns="44450"/>
          <a:lstStyle/>
          <a:p>
            <a:pPr eaLnBrk="1" hangingPunct="1"/>
            <a:r>
              <a:rPr lang="en-US" smtClean="0"/>
              <a:t>Break-Even Analysis</a:t>
            </a:r>
          </a:p>
        </p:txBody>
      </p:sp>
      <p:sp>
        <p:nvSpPr>
          <p:cNvPr id="10244" name="Rectangle 3"/>
          <p:cNvSpPr>
            <a:spLocks noGrp="1" noChangeArrowheads="1"/>
          </p:cNvSpPr>
          <p:nvPr>
            <p:ph type="body" idx="1"/>
          </p:nvPr>
        </p:nvSpPr>
        <p:spPr>
          <a:xfrm>
            <a:off x="152400" y="1600200"/>
            <a:ext cx="8839200" cy="609600"/>
          </a:xfrm>
          <a:noFill/>
        </p:spPr>
        <p:txBody>
          <a:bodyPr lIns="90488" tIns="44450" rIns="90488" bIns="44450"/>
          <a:lstStyle/>
          <a:p>
            <a:pPr algn="ctr" eaLnBrk="1" hangingPunct="1">
              <a:buFont typeface="Times" pitchFamily="34" charset="0"/>
              <a:buNone/>
            </a:pPr>
            <a:r>
              <a:rPr lang="en-US" sz="2200" smtClean="0"/>
              <a:t>Here is the information from Racing Bicycle Company:</a:t>
            </a:r>
          </a:p>
        </p:txBody>
      </p:sp>
      <p:graphicFrame>
        <p:nvGraphicFramePr>
          <p:cNvPr id="368644" name="Object 4"/>
          <p:cNvGraphicFramePr>
            <a:graphicFrameLocks/>
          </p:cNvGraphicFramePr>
          <p:nvPr/>
        </p:nvGraphicFramePr>
        <p:xfrm>
          <a:off x="457200" y="2362200"/>
          <a:ext cx="8305800" cy="2638425"/>
        </p:xfrm>
        <a:graphic>
          <a:graphicData uri="http://schemas.openxmlformats.org/presentationml/2006/ole">
            <p:oleObj spid="_x0000_s10242" name="Worksheet" r:id="rId4" imgW="4115297" imgH="1343402" progId="Excel.Sheet.8">
              <p:embed/>
            </p:oleObj>
          </a:graphicData>
        </a:graphic>
      </p:graphicFrame>
      <p:pic>
        <p:nvPicPr>
          <p:cNvPr id="10245" name="Picture 5" descr="j0199044"/>
          <p:cNvPicPr>
            <a:picLocks noChangeAspect="1" noChangeArrowheads="1"/>
          </p:cNvPicPr>
          <p:nvPr/>
        </p:nvPicPr>
        <p:blipFill>
          <a:blip r:embed="rId5"/>
          <a:srcRect/>
          <a:stretch>
            <a:fillRect/>
          </a:stretch>
        </p:blipFill>
        <p:spPr bwMode="auto">
          <a:xfrm>
            <a:off x="4267200" y="5867400"/>
            <a:ext cx="993775" cy="8191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68644"/>
                                        </p:tgtEl>
                                        <p:attrNameLst>
                                          <p:attrName>style.visibility</p:attrName>
                                        </p:attrNameLst>
                                      </p:cBhvr>
                                      <p:to>
                                        <p:strVal val="visible"/>
                                      </p:to>
                                    </p:set>
                                    <p:animEffect transition="in" filter="wipe(up)">
                                      <p:cBhvr>
                                        <p:cTn id="7" dur="500"/>
                                        <p:tgtEl>
                                          <p:spTgt spid="368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lIns="90488" tIns="44450" rIns="90488" bIns="44450"/>
          <a:lstStyle/>
          <a:p>
            <a:pPr eaLnBrk="1" hangingPunct="1"/>
            <a:r>
              <a:rPr lang="en-US" smtClean="0"/>
              <a:t>Equation Method</a:t>
            </a:r>
          </a:p>
        </p:txBody>
      </p:sp>
      <p:sp>
        <p:nvSpPr>
          <p:cNvPr id="50179" name="Rectangle 3"/>
          <p:cNvSpPr>
            <a:spLocks noGrp="1" noChangeArrowheads="1"/>
          </p:cNvSpPr>
          <p:nvPr>
            <p:ph type="body" idx="1"/>
          </p:nvPr>
        </p:nvSpPr>
        <p:spPr>
          <a:xfrm>
            <a:off x="76200" y="1447800"/>
            <a:ext cx="8991600" cy="685800"/>
          </a:xfrm>
          <a:noFill/>
        </p:spPr>
        <p:txBody>
          <a:bodyPr lIns="90488" tIns="44450" rIns="90488" bIns="44450"/>
          <a:lstStyle/>
          <a:p>
            <a:pPr algn="ctr" eaLnBrk="1" hangingPunct="1">
              <a:buSzPct val="25000"/>
              <a:buFont typeface="Monotype Sorts" pitchFamily="2" charset="2"/>
              <a:buChar char=" "/>
            </a:pPr>
            <a:r>
              <a:rPr lang="en-US" sz="2200" smtClean="0"/>
              <a:t>We calculate the break-even point as follows:</a:t>
            </a:r>
          </a:p>
        </p:txBody>
      </p:sp>
      <p:sp>
        <p:nvSpPr>
          <p:cNvPr id="370692" name="Rectangle 4"/>
          <p:cNvSpPr>
            <a:spLocks noChangeArrowheads="1"/>
          </p:cNvSpPr>
          <p:nvPr/>
        </p:nvSpPr>
        <p:spPr bwMode="auto">
          <a:xfrm>
            <a:off x="671513" y="2195513"/>
            <a:ext cx="7943850" cy="396875"/>
          </a:xfrm>
          <a:prstGeom prst="rect">
            <a:avLst/>
          </a:prstGeom>
          <a:solidFill>
            <a:srgbClr val="FF9218"/>
          </a:solidFill>
          <a:ln w="12700">
            <a:noFill/>
            <a:miter lim="800000"/>
            <a:headEnd/>
            <a:tailEnd/>
          </a:ln>
          <a:effectLst/>
        </p:spPr>
        <p:txBody>
          <a:bodyPr wrap="none" lIns="90488" tIns="44450" rIns="90488" bIns="44450">
            <a:spAutoFit/>
          </a:bodyPr>
          <a:lstStyle/>
          <a:p>
            <a:pPr>
              <a:defRPr/>
            </a:pPr>
            <a:r>
              <a:rPr lang="en-US" sz="2000" b="1" dirty="0">
                <a:solidFill>
                  <a:srgbClr val="FFFFFF"/>
                </a:solidFill>
                <a:latin typeface="Verdana" pitchFamily="34" charset="0"/>
                <a:ea typeface="Verdana" pitchFamily="34" charset="0"/>
                <a:cs typeface="Verdana" pitchFamily="34" charset="0"/>
              </a:rPr>
              <a:t>Sales = Variable expenses + Fixed expenses + Profits</a:t>
            </a:r>
            <a:endParaRPr lang="en-US" sz="20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370693" name="Rectangle 5"/>
          <p:cNvSpPr>
            <a:spLocks noChangeArrowheads="1"/>
          </p:cNvSpPr>
          <p:nvPr/>
        </p:nvSpPr>
        <p:spPr bwMode="auto">
          <a:xfrm>
            <a:off x="1651000" y="3048000"/>
            <a:ext cx="6362700" cy="2459038"/>
          </a:xfrm>
          <a:prstGeom prst="rect">
            <a:avLst/>
          </a:prstGeom>
          <a:solidFill>
            <a:srgbClr val="CCCCCC"/>
          </a:solidFill>
          <a:ln w="12700">
            <a:noFill/>
            <a:miter lim="800000"/>
            <a:headEnd/>
            <a:tailEnd/>
          </a:ln>
          <a:effectLst/>
        </p:spPr>
        <p:txBody>
          <a:bodyPr wrap="none" lIns="90488" tIns="44450" rIns="90488" bIns="44450">
            <a:spAutoFit/>
          </a:bodyPr>
          <a:lstStyle/>
          <a:p>
            <a:pPr>
              <a:defRPr/>
            </a:pPr>
            <a:r>
              <a:rPr lang="en-US" sz="2200" b="1" dirty="0">
                <a:solidFill>
                  <a:schemeClr val="accent1"/>
                </a:solidFill>
                <a:latin typeface="Verdana" pitchFamily="34" charset="0"/>
                <a:ea typeface="Verdana" pitchFamily="34" charset="0"/>
                <a:cs typeface="Verdana" pitchFamily="34" charset="0"/>
              </a:rPr>
              <a:t>$500Q = $300Q + $80,000 + $0</a:t>
            </a:r>
          </a:p>
          <a:p>
            <a:pPr>
              <a:defRPr/>
            </a:pPr>
            <a:endParaRPr lang="en-US" sz="2200" dirty="0">
              <a:effectLst>
                <a:outerShdw blurRad="38100" dist="38100" dir="2700000" algn="tl">
                  <a:srgbClr val="FFFFFF"/>
                </a:outerShdw>
              </a:effectLst>
              <a:latin typeface="Verdana" pitchFamily="34" charset="0"/>
              <a:ea typeface="Verdana" pitchFamily="34" charset="0"/>
              <a:cs typeface="Verdana" pitchFamily="34" charset="0"/>
            </a:endParaRPr>
          </a:p>
          <a:p>
            <a:pPr>
              <a:defRPr/>
            </a:pPr>
            <a:r>
              <a:rPr lang="en-US" sz="2200" b="1" dirty="0">
                <a:latin typeface="Verdana" pitchFamily="34" charset="0"/>
                <a:ea typeface="Verdana" pitchFamily="34" charset="0"/>
                <a:cs typeface="Verdana" pitchFamily="34" charset="0"/>
              </a:rPr>
              <a:t>Where:</a:t>
            </a:r>
          </a:p>
          <a:p>
            <a:pPr>
              <a:defRPr/>
            </a:pPr>
            <a:r>
              <a:rPr lang="en-US" sz="2200" b="1" dirty="0">
                <a:latin typeface="Verdana" pitchFamily="34" charset="0"/>
                <a:ea typeface="Verdana" pitchFamily="34" charset="0"/>
                <a:cs typeface="Verdana" pitchFamily="34" charset="0"/>
              </a:rPr>
              <a:t>	           Q = Number of bikes sold</a:t>
            </a:r>
          </a:p>
          <a:p>
            <a:pPr>
              <a:defRPr/>
            </a:pPr>
            <a:r>
              <a:rPr lang="en-US" sz="2200" b="1" dirty="0">
                <a:latin typeface="Verdana" pitchFamily="34" charset="0"/>
                <a:ea typeface="Verdana" pitchFamily="34" charset="0"/>
                <a:cs typeface="Verdana" pitchFamily="34" charset="0"/>
              </a:rPr>
              <a:t>	      $500 = Unit selling price</a:t>
            </a:r>
          </a:p>
          <a:p>
            <a:pPr>
              <a:defRPr/>
            </a:pPr>
            <a:r>
              <a:rPr lang="en-US" sz="2200" b="1" dirty="0">
                <a:latin typeface="Verdana" pitchFamily="34" charset="0"/>
                <a:ea typeface="Verdana" pitchFamily="34" charset="0"/>
                <a:cs typeface="Verdana" pitchFamily="34" charset="0"/>
              </a:rPr>
              <a:t>	      $300 = Unit variable expense</a:t>
            </a:r>
          </a:p>
          <a:p>
            <a:pPr>
              <a:defRPr/>
            </a:pPr>
            <a:r>
              <a:rPr lang="en-US" sz="2200" b="1" dirty="0">
                <a:latin typeface="Verdana" pitchFamily="34" charset="0"/>
                <a:ea typeface="Verdana" pitchFamily="34" charset="0"/>
                <a:cs typeface="Verdana" pitchFamily="34" charset="0"/>
              </a:rPr>
              <a:t>	 $80,000 = Total fixed expense</a:t>
            </a:r>
          </a:p>
        </p:txBody>
      </p:sp>
      <p:pic>
        <p:nvPicPr>
          <p:cNvPr id="50182" name="Picture 6" descr="j0199044"/>
          <p:cNvPicPr>
            <a:picLocks noChangeAspect="1" noChangeArrowheads="1"/>
          </p:cNvPicPr>
          <p:nvPr/>
        </p:nvPicPr>
        <p:blipFill>
          <a:blip r:embed="rId3"/>
          <a:srcRect/>
          <a:stretch>
            <a:fillRect/>
          </a:stretch>
        </p:blipFill>
        <p:spPr bwMode="auto">
          <a:xfrm>
            <a:off x="4267200" y="5867400"/>
            <a:ext cx="993775" cy="819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0488" tIns="44450" rIns="90488" bIns="44450"/>
          <a:lstStyle/>
          <a:p>
            <a:pPr eaLnBrk="1" hangingPunct="1"/>
            <a:r>
              <a:rPr lang="en-US" smtClean="0"/>
              <a:t>Basics of Cost-Volume-Profit Analysis</a:t>
            </a:r>
          </a:p>
        </p:txBody>
      </p:sp>
      <p:pic>
        <p:nvPicPr>
          <p:cNvPr id="24579" name="Picture 3" descr="C6CMRacing01"/>
          <p:cNvPicPr>
            <a:picLocks noChangeAspect="1" noChangeArrowheads="1"/>
          </p:cNvPicPr>
          <p:nvPr/>
        </p:nvPicPr>
        <p:blipFill>
          <a:blip r:embed="rId3"/>
          <a:srcRect/>
          <a:stretch>
            <a:fillRect/>
          </a:stretch>
        </p:blipFill>
        <p:spPr bwMode="auto">
          <a:xfrm>
            <a:off x="1524000" y="1343025"/>
            <a:ext cx="6096000" cy="3990975"/>
          </a:xfrm>
          <a:prstGeom prst="rect">
            <a:avLst/>
          </a:prstGeom>
          <a:noFill/>
          <a:ln w="9525">
            <a:solidFill>
              <a:schemeClr val="tx1"/>
            </a:solidFill>
            <a:miter lim="800000"/>
            <a:headEnd/>
            <a:tailEnd/>
          </a:ln>
        </p:spPr>
      </p:pic>
      <p:pic>
        <p:nvPicPr>
          <p:cNvPr id="24580" name="Picture 4" descr="j0199044"/>
          <p:cNvPicPr>
            <a:picLocks noChangeAspect="1" noChangeArrowheads="1"/>
          </p:cNvPicPr>
          <p:nvPr/>
        </p:nvPicPr>
        <p:blipFill>
          <a:blip r:embed="rId4"/>
          <a:srcRect/>
          <a:stretch>
            <a:fillRect/>
          </a:stretch>
        </p:blipFill>
        <p:spPr bwMode="auto">
          <a:xfrm>
            <a:off x="228600" y="1371600"/>
            <a:ext cx="993775" cy="819150"/>
          </a:xfrm>
          <a:prstGeom prst="rect">
            <a:avLst/>
          </a:prstGeom>
          <a:noFill/>
          <a:ln w="9525">
            <a:noFill/>
            <a:miter lim="800000"/>
            <a:headEnd/>
            <a:tailEnd/>
          </a:ln>
        </p:spPr>
      </p:pic>
      <p:sp>
        <p:nvSpPr>
          <p:cNvPr id="307205" name="Rectangle 5"/>
          <p:cNvSpPr>
            <a:spLocks noChangeArrowheads="1"/>
          </p:cNvSpPr>
          <p:nvPr/>
        </p:nvSpPr>
        <p:spPr bwMode="auto">
          <a:xfrm>
            <a:off x="1905000" y="5203825"/>
            <a:ext cx="5562600" cy="1241425"/>
          </a:xfrm>
          <a:prstGeom prst="rect">
            <a:avLst/>
          </a:prstGeom>
          <a:solidFill>
            <a:srgbClr val="FF9218"/>
          </a:solidFill>
          <a:ln w="57150" cmpd="thinThick">
            <a:noFill/>
            <a:miter lim="800000"/>
            <a:headEnd/>
            <a:tailEnd/>
          </a:ln>
        </p:spPr>
        <p:txBody>
          <a:bodyPr lIns="90488" tIns="44450" rIns="90488" bIns="44450">
            <a:spAutoFit/>
          </a:bodyPr>
          <a:lstStyle/>
          <a:p>
            <a:pPr algn="ctr">
              <a:spcBef>
                <a:spcPct val="20000"/>
              </a:spcBef>
            </a:pPr>
            <a:r>
              <a:rPr lang="en-US" sz="2400" b="1">
                <a:solidFill>
                  <a:srgbClr val="FFFFFF"/>
                </a:solidFill>
              </a:rPr>
              <a:t>CM is used first to cover fixed expenses.  Any remaining CM contributes to net operating income.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205"/>
                                        </p:tgtEl>
                                        <p:attrNameLst>
                                          <p:attrName>style.visibility</p:attrName>
                                        </p:attrNameLst>
                                      </p:cBhvr>
                                      <p:to>
                                        <p:strVal val="visible"/>
                                      </p:to>
                                    </p:set>
                                    <p:anim calcmode="lin" valueType="num">
                                      <p:cBhvr>
                                        <p:cTn id="7" dur="500" fill="hold"/>
                                        <p:tgtEl>
                                          <p:spTgt spid="307205"/>
                                        </p:tgtEl>
                                        <p:attrNameLst>
                                          <p:attrName>ppt_w</p:attrName>
                                        </p:attrNameLst>
                                      </p:cBhvr>
                                      <p:tavLst>
                                        <p:tav tm="0">
                                          <p:val>
                                            <p:fltVal val="0"/>
                                          </p:val>
                                        </p:tav>
                                        <p:tav tm="100000">
                                          <p:val>
                                            <p:strVal val="#ppt_w"/>
                                          </p:val>
                                        </p:tav>
                                      </p:tavLst>
                                    </p:anim>
                                    <p:anim calcmode="lin" valueType="num">
                                      <p:cBhvr>
                                        <p:cTn id="8" dur="500" fill="hold"/>
                                        <p:tgtEl>
                                          <p:spTgt spid="3072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lIns="90488" tIns="44450" rIns="90488" bIns="44450"/>
          <a:lstStyle/>
          <a:p>
            <a:pPr eaLnBrk="1" hangingPunct="1"/>
            <a:r>
              <a:rPr lang="en-US" smtClean="0"/>
              <a:t>Equation Method</a:t>
            </a:r>
          </a:p>
        </p:txBody>
      </p:sp>
      <p:sp>
        <p:nvSpPr>
          <p:cNvPr id="51203" name="Rectangle 3"/>
          <p:cNvSpPr>
            <a:spLocks noChangeArrowheads="1"/>
          </p:cNvSpPr>
          <p:nvPr/>
        </p:nvSpPr>
        <p:spPr bwMode="auto">
          <a:xfrm>
            <a:off x="1371600" y="2914650"/>
            <a:ext cx="5561013" cy="1444625"/>
          </a:xfrm>
          <a:prstGeom prst="rect">
            <a:avLst/>
          </a:prstGeom>
          <a:solidFill>
            <a:srgbClr val="CCCCCC"/>
          </a:solidFill>
          <a:ln w="12700">
            <a:noFill/>
            <a:miter lim="800000"/>
            <a:headEnd/>
            <a:tailEnd/>
          </a:ln>
        </p:spPr>
        <p:txBody>
          <a:bodyPr wrap="none" lIns="90488" tIns="44450" rIns="90488" bIns="44450">
            <a:spAutoFit/>
          </a:bodyPr>
          <a:lstStyle/>
          <a:p>
            <a:r>
              <a:rPr lang="en-US" sz="2200" b="1">
                <a:solidFill>
                  <a:schemeClr val="bg2"/>
                </a:solidFill>
                <a:latin typeface="Verdana" pitchFamily="34" charset="0"/>
                <a:ea typeface="Verdana" pitchFamily="34" charset="0"/>
                <a:cs typeface="Verdana" pitchFamily="34" charset="0"/>
              </a:rPr>
              <a:t>$500Q = $300Q + $80,000 + </a:t>
            </a:r>
            <a:r>
              <a:rPr lang="en-US" sz="2200" b="1">
                <a:solidFill>
                  <a:schemeClr val="accent1"/>
                </a:solidFill>
                <a:latin typeface="Verdana" pitchFamily="34" charset="0"/>
                <a:ea typeface="Verdana" pitchFamily="34" charset="0"/>
                <a:cs typeface="Verdana" pitchFamily="34" charset="0"/>
              </a:rPr>
              <a:t>$0</a:t>
            </a:r>
          </a:p>
          <a:p>
            <a:r>
              <a:rPr lang="en-US" sz="2200" b="1">
                <a:solidFill>
                  <a:schemeClr val="bg2"/>
                </a:solidFill>
                <a:latin typeface="Verdana" pitchFamily="34" charset="0"/>
                <a:ea typeface="Verdana" pitchFamily="34" charset="0"/>
                <a:cs typeface="Verdana" pitchFamily="34" charset="0"/>
              </a:rPr>
              <a:t>$200Q = $80,000</a:t>
            </a:r>
          </a:p>
          <a:p>
            <a:r>
              <a:rPr lang="en-US" sz="2200" b="1">
                <a:solidFill>
                  <a:schemeClr val="bg2"/>
                </a:solidFill>
                <a:latin typeface="Verdana" pitchFamily="34" charset="0"/>
                <a:ea typeface="Verdana" pitchFamily="34" charset="0"/>
                <a:cs typeface="Verdana" pitchFamily="34" charset="0"/>
              </a:rPr>
              <a:t>        Q = $80,000 ÷ $200 per bike</a:t>
            </a:r>
          </a:p>
          <a:p>
            <a:r>
              <a:rPr lang="en-US" sz="2200" b="1">
                <a:solidFill>
                  <a:schemeClr val="bg2"/>
                </a:solidFill>
                <a:latin typeface="Verdana" pitchFamily="34" charset="0"/>
                <a:ea typeface="Verdana" pitchFamily="34" charset="0"/>
                <a:cs typeface="Verdana" pitchFamily="34" charset="0"/>
              </a:rPr>
              <a:t>        Q = 400 bikes</a:t>
            </a:r>
          </a:p>
        </p:txBody>
      </p:sp>
      <p:sp>
        <p:nvSpPr>
          <p:cNvPr id="51204" name="Rectangle 4"/>
          <p:cNvSpPr>
            <a:spLocks noGrp="1" noChangeArrowheads="1"/>
          </p:cNvSpPr>
          <p:nvPr>
            <p:ph type="body" idx="1"/>
          </p:nvPr>
        </p:nvSpPr>
        <p:spPr>
          <a:xfrm>
            <a:off x="76200" y="1447800"/>
            <a:ext cx="8991600" cy="685800"/>
          </a:xfrm>
          <a:noFill/>
        </p:spPr>
        <p:txBody>
          <a:bodyPr lIns="90488" tIns="44450" rIns="90488" bIns="44450"/>
          <a:lstStyle/>
          <a:p>
            <a:pPr algn="ctr" eaLnBrk="1" hangingPunct="1">
              <a:buSzPct val="25000"/>
              <a:buFont typeface="Monotype Sorts" pitchFamily="2" charset="2"/>
              <a:buChar char=" "/>
            </a:pPr>
            <a:r>
              <a:rPr lang="en-US" sz="2200" smtClean="0"/>
              <a:t>We calculate the break-even point as follows:</a:t>
            </a:r>
          </a:p>
        </p:txBody>
      </p:sp>
      <p:sp>
        <p:nvSpPr>
          <p:cNvPr id="372741" name="Rectangle 5"/>
          <p:cNvSpPr>
            <a:spLocks noChangeArrowheads="1"/>
          </p:cNvSpPr>
          <p:nvPr/>
        </p:nvSpPr>
        <p:spPr bwMode="auto">
          <a:xfrm>
            <a:off x="671513" y="2195513"/>
            <a:ext cx="7943850" cy="396875"/>
          </a:xfrm>
          <a:prstGeom prst="rect">
            <a:avLst/>
          </a:prstGeom>
          <a:solidFill>
            <a:srgbClr val="FF9218"/>
          </a:solidFill>
          <a:ln w="12700">
            <a:noFill/>
            <a:miter lim="800000"/>
            <a:headEnd/>
            <a:tailEnd/>
          </a:ln>
          <a:effectLst/>
        </p:spPr>
        <p:txBody>
          <a:bodyPr wrap="none" lIns="90488" tIns="44450" rIns="90488" bIns="44450">
            <a:spAutoFit/>
          </a:bodyPr>
          <a:lstStyle/>
          <a:p>
            <a:pPr>
              <a:defRPr/>
            </a:pPr>
            <a:r>
              <a:rPr lang="en-US" sz="2000" b="1" dirty="0">
                <a:solidFill>
                  <a:srgbClr val="FFFFFF"/>
                </a:solidFill>
                <a:latin typeface="Verdana" pitchFamily="34" charset="0"/>
                <a:ea typeface="Verdana" pitchFamily="34" charset="0"/>
                <a:cs typeface="Verdana" pitchFamily="34" charset="0"/>
              </a:rPr>
              <a:t>Sales = Variable expenses + Fixed expenses + Profits</a:t>
            </a:r>
            <a:endParaRPr lang="en-US" sz="20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51206" name="Picture 6" descr="j0199044"/>
          <p:cNvPicPr>
            <a:picLocks noChangeAspect="1" noChangeArrowheads="1"/>
          </p:cNvPicPr>
          <p:nvPr/>
        </p:nvPicPr>
        <p:blipFill>
          <a:blip r:embed="rId3"/>
          <a:srcRect/>
          <a:stretch>
            <a:fillRect/>
          </a:stretch>
        </p:blipFill>
        <p:spPr bwMode="auto">
          <a:xfrm>
            <a:off x="4267200" y="5867400"/>
            <a:ext cx="993775" cy="819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lIns="90488" tIns="44450" rIns="90488" bIns="44450"/>
          <a:lstStyle/>
          <a:p>
            <a:pPr eaLnBrk="1" hangingPunct="1"/>
            <a:r>
              <a:rPr lang="en-US" smtClean="0"/>
              <a:t>Equation Method</a:t>
            </a:r>
          </a:p>
        </p:txBody>
      </p:sp>
      <p:sp>
        <p:nvSpPr>
          <p:cNvPr id="52227" name="Rectangle 3"/>
          <p:cNvSpPr>
            <a:spLocks noGrp="1" noChangeArrowheads="1"/>
          </p:cNvSpPr>
          <p:nvPr>
            <p:ph type="body" idx="1"/>
          </p:nvPr>
        </p:nvSpPr>
        <p:spPr>
          <a:xfrm>
            <a:off x="609600" y="1447800"/>
            <a:ext cx="8001000" cy="876300"/>
          </a:xfrm>
          <a:noFill/>
        </p:spPr>
        <p:txBody>
          <a:bodyPr lIns="90488" tIns="44450" rIns="90488" bIns="44450"/>
          <a:lstStyle/>
          <a:p>
            <a:pPr algn="ctr" eaLnBrk="1" hangingPunct="1">
              <a:buSzPct val="25000"/>
              <a:buFont typeface="Monotype Sorts" pitchFamily="2" charset="2"/>
              <a:buChar char=" "/>
            </a:pPr>
            <a:r>
              <a:rPr lang="en-US" sz="2200" b="1" smtClean="0"/>
              <a:t>The equation can be modified to calculate the break-even point in sales dollars.</a:t>
            </a:r>
          </a:p>
        </p:txBody>
      </p:sp>
      <p:sp>
        <p:nvSpPr>
          <p:cNvPr id="52228" name="Rectangle 4"/>
          <p:cNvSpPr>
            <a:spLocks noChangeArrowheads="1"/>
          </p:cNvSpPr>
          <p:nvPr/>
        </p:nvSpPr>
        <p:spPr bwMode="auto">
          <a:xfrm>
            <a:off x="590550" y="2593975"/>
            <a:ext cx="7943850" cy="396875"/>
          </a:xfrm>
          <a:prstGeom prst="rect">
            <a:avLst/>
          </a:prstGeom>
          <a:solidFill>
            <a:srgbClr val="FF9218"/>
          </a:solidFill>
          <a:ln w="12700">
            <a:noFill/>
            <a:miter lim="800000"/>
            <a:headEnd/>
            <a:tailEnd/>
          </a:ln>
        </p:spPr>
        <p:txBody>
          <a:bodyPr wrap="none" lIns="90488" tIns="44450" rIns="90488" bIns="44450">
            <a:spAutoFit/>
          </a:bodyPr>
          <a:lstStyle/>
          <a:p>
            <a:r>
              <a:rPr lang="en-US" sz="2000" b="1">
                <a:solidFill>
                  <a:srgbClr val="FFFFFF"/>
                </a:solidFill>
                <a:latin typeface="Verdana" pitchFamily="34" charset="0"/>
                <a:ea typeface="Verdana" pitchFamily="34" charset="0"/>
                <a:cs typeface="Verdana" pitchFamily="34" charset="0"/>
              </a:rPr>
              <a:t>Sales = Variable expenses + Fixed expenses + Profits</a:t>
            </a:r>
          </a:p>
        </p:txBody>
      </p:sp>
      <p:sp>
        <p:nvSpPr>
          <p:cNvPr id="374789" name="Rectangle 5"/>
          <p:cNvSpPr>
            <a:spLocks noChangeArrowheads="1"/>
          </p:cNvSpPr>
          <p:nvPr/>
        </p:nvSpPr>
        <p:spPr bwMode="auto">
          <a:xfrm>
            <a:off x="612775" y="3433763"/>
            <a:ext cx="8226425" cy="2120900"/>
          </a:xfrm>
          <a:prstGeom prst="rect">
            <a:avLst/>
          </a:prstGeom>
          <a:solidFill>
            <a:srgbClr val="CCCCCC"/>
          </a:solidFill>
          <a:ln w="12700">
            <a:noFill/>
            <a:miter lim="800000"/>
            <a:headEnd/>
            <a:tailEnd/>
          </a:ln>
          <a:effectLst/>
        </p:spPr>
        <p:txBody>
          <a:bodyPr lIns="90488" tIns="44450" rIns="90488" bIns="44450">
            <a:spAutoFit/>
          </a:bodyPr>
          <a:lstStyle/>
          <a:p>
            <a:pPr>
              <a:defRPr/>
            </a:pPr>
            <a:r>
              <a:rPr lang="en-US" sz="2200" b="1" dirty="0">
                <a:solidFill>
                  <a:schemeClr val="tx2"/>
                </a:solidFill>
                <a:effectLst>
                  <a:outerShdw blurRad="38100" dist="38100" dir="2700000" algn="tl">
                    <a:srgbClr val="000000"/>
                  </a:outerShdw>
                </a:effectLst>
                <a:latin typeface="Verdana" pitchFamily="34" charset="0"/>
                <a:ea typeface="Verdana" pitchFamily="34" charset="0"/>
                <a:cs typeface="Verdana" pitchFamily="34" charset="0"/>
              </a:rPr>
              <a:t>           </a:t>
            </a:r>
            <a:r>
              <a:rPr lang="en-US" sz="2200" b="1" dirty="0">
                <a:solidFill>
                  <a:schemeClr val="bg2"/>
                </a:solidFill>
                <a:effectLst>
                  <a:outerShdw blurRad="38100" dist="38100" dir="2700000" algn="tl">
                    <a:srgbClr val="000000"/>
                  </a:outerShdw>
                </a:effectLst>
                <a:latin typeface="Verdana" pitchFamily="34" charset="0"/>
                <a:ea typeface="Verdana" pitchFamily="34" charset="0"/>
                <a:cs typeface="Verdana" pitchFamily="34" charset="0"/>
              </a:rPr>
              <a:t>X  =  0.60X  +  $80,000  +</a:t>
            </a:r>
            <a:r>
              <a:rPr lang="en-US" sz="2200" b="1" dirty="0">
                <a:solidFill>
                  <a:srgbClr val="CC9900"/>
                </a:solidFill>
                <a:effectLst>
                  <a:outerShdw blurRad="38100" dist="38100" dir="2700000" algn="tl">
                    <a:srgbClr val="000000"/>
                  </a:outerShdw>
                </a:effectLst>
                <a:latin typeface="Verdana" pitchFamily="34" charset="0"/>
                <a:ea typeface="Verdana" pitchFamily="34" charset="0"/>
                <a:cs typeface="Verdana" pitchFamily="34" charset="0"/>
              </a:rPr>
              <a:t>  </a:t>
            </a:r>
            <a:r>
              <a:rPr lang="en-US" sz="2200" b="1" dirty="0">
                <a:solidFill>
                  <a:schemeClr val="accent1"/>
                </a:solidFill>
                <a:effectLst>
                  <a:outerShdw blurRad="38100" dist="38100" dir="2700000" algn="tl">
                    <a:srgbClr val="000000"/>
                  </a:outerShdw>
                </a:effectLst>
                <a:latin typeface="Verdana" pitchFamily="34" charset="0"/>
                <a:ea typeface="Verdana" pitchFamily="34" charset="0"/>
                <a:cs typeface="Verdana" pitchFamily="34" charset="0"/>
              </a:rPr>
              <a:t>$0</a:t>
            </a:r>
            <a:r>
              <a:rPr lang="en-US" sz="2200" b="1" dirty="0">
                <a:solidFill>
                  <a:srgbClr val="FF0000"/>
                </a:solidFill>
                <a:effectLst>
                  <a:outerShdw blurRad="38100" dist="38100" dir="2700000" algn="tl">
                    <a:srgbClr val="000000"/>
                  </a:outerShdw>
                </a:effectLst>
                <a:latin typeface="Verdana" pitchFamily="34" charset="0"/>
                <a:ea typeface="Verdana" pitchFamily="34" charset="0"/>
                <a:cs typeface="Verdana" pitchFamily="34" charset="0"/>
              </a:rPr>
              <a:t/>
            </a:r>
            <a:br>
              <a:rPr lang="en-US" sz="2200" b="1" dirty="0">
                <a:solidFill>
                  <a:srgbClr val="FF0000"/>
                </a:solidFill>
                <a:effectLst>
                  <a:outerShdw blurRad="38100" dist="38100" dir="2700000" algn="tl">
                    <a:srgbClr val="000000"/>
                  </a:outerShdw>
                </a:effectLst>
                <a:latin typeface="Verdana" pitchFamily="34" charset="0"/>
                <a:ea typeface="Verdana" pitchFamily="34" charset="0"/>
                <a:cs typeface="Verdana" pitchFamily="34" charset="0"/>
              </a:rPr>
            </a:br>
            <a:endParaRPr lang="en-US" sz="2200" b="1" dirty="0">
              <a:solidFill>
                <a:srgbClr val="FF0000"/>
              </a:solidFill>
              <a:effectLst>
                <a:outerShdw blurRad="38100" dist="38100" dir="2700000" algn="tl">
                  <a:srgbClr val="000000"/>
                </a:outerShdw>
              </a:effectLst>
              <a:latin typeface="Verdana" pitchFamily="34" charset="0"/>
              <a:ea typeface="Verdana" pitchFamily="34" charset="0"/>
              <a:cs typeface="Verdana" pitchFamily="34" charset="0"/>
            </a:endParaRPr>
          </a:p>
          <a:p>
            <a:pPr>
              <a:defRPr/>
            </a:pPr>
            <a:r>
              <a:rPr lang="en-US" sz="2200" b="1" dirty="0">
                <a:solidFill>
                  <a:srgbClr val="CC9900"/>
                </a:solidFill>
                <a:effectLst>
                  <a:outerShdw blurRad="38100" dist="38100" dir="2700000" algn="tl">
                    <a:srgbClr val="000000"/>
                  </a:outerShdw>
                </a:effectLst>
                <a:latin typeface="Verdana" pitchFamily="34" charset="0"/>
                <a:ea typeface="Verdana" pitchFamily="34" charset="0"/>
                <a:cs typeface="Verdana" pitchFamily="34" charset="0"/>
              </a:rPr>
              <a:t>	</a:t>
            </a:r>
            <a:r>
              <a:rPr lang="en-US" sz="2200" b="1" dirty="0">
                <a:latin typeface="Verdana" pitchFamily="34" charset="0"/>
                <a:ea typeface="Verdana" pitchFamily="34" charset="0"/>
                <a:cs typeface="Verdana" pitchFamily="34" charset="0"/>
              </a:rPr>
              <a:t>Where:</a:t>
            </a:r>
          </a:p>
          <a:p>
            <a:pPr>
              <a:defRPr/>
            </a:pPr>
            <a:r>
              <a:rPr lang="en-US" sz="2200" b="1" dirty="0">
                <a:latin typeface="Verdana" pitchFamily="34" charset="0"/>
                <a:ea typeface="Verdana" pitchFamily="34" charset="0"/>
                <a:cs typeface="Verdana" pitchFamily="34" charset="0"/>
              </a:rPr>
              <a:t>	X = Total</a:t>
            </a:r>
            <a:r>
              <a:rPr lang="en-US" sz="2200" b="1" dirty="0">
                <a:solidFill>
                  <a:srgbClr val="CC9900"/>
                </a:solidFill>
                <a:latin typeface="Verdana" pitchFamily="34" charset="0"/>
                <a:ea typeface="Verdana" pitchFamily="34" charset="0"/>
                <a:cs typeface="Verdana" pitchFamily="34" charset="0"/>
              </a:rPr>
              <a:t> </a:t>
            </a:r>
            <a:r>
              <a:rPr lang="en-US" sz="2200" b="1" dirty="0">
                <a:solidFill>
                  <a:srgbClr val="FF0000"/>
                </a:solidFill>
                <a:latin typeface="Verdana" pitchFamily="34" charset="0"/>
                <a:ea typeface="Verdana" pitchFamily="34" charset="0"/>
                <a:cs typeface="Verdana" pitchFamily="34" charset="0"/>
              </a:rPr>
              <a:t>sales dollars</a:t>
            </a:r>
          </a:p>
          <a:p>
            <a:pPr>
              <a:defRPr/>
            </a:pPr>
            <a:r>
              <a:rPr lang="en-US" sz="2200" b="1" dirty="0">
                <a:solidFill>
                  <a:srgbClr val="CC9900"/>
                </a:solidFill>
                <a:latin typeface="Verdana" pitchFamily="34" charset="0"/>
                <a:ea typeface="Verdana" pitchFamily="34" charset="0"/>
                <a:cs typeface="Verdana" pitchFamily="34" charset="0"/>
              </a:rPr>
              <a:t>	</a:t>
            </a:r>
            <a:r>
              <a:rPr lang="en-US" sz="2200" b="1" dirty="0">
                <a:latin typeface="Verdana" pitchFamily="34" charset="0"/>
                <a:ea typeface="Verdana" pitchFamily="34" charset="0"/>
                <a:cs typeface="Verdana" pitchFamily="34" charset="0"/>
              </a:rPr>
              <a:t>0.60 =  Variable expenses as a % of sales 	$80,000 = Total fixed expenses</a:t>
            </a:r>
          </a:p>
        </p:txBody>
      </p:sp>
      <p:pic>
        <p:nvPicPr>
          <p:cNvPr id="52230" name="Picture 6"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0488" tIns="44450" rIns="90488" bIns="44450"/>
          <a:lstStyle/>
          <a:p>
            <a:pPr eaLnBrk="1" hangingPunct="1"/>
            <a:r>
              <a:rPr lang="en-US" smtClean="0"/>
              <a:t>Equation Method</a:t>
            </a:r>
          </a:p>
        </p:txBody>
      </p:sp>
      <p:sp>
        <p:nvSpPr>
          <p:cNvPr id="53251" name="Rectangle 3"/>
          <p:cNvSpPr>
            <a:spLocks noChangeArrowheads="1"/>
          </p:cNvSpPr>
          <p:nvPr/>
        </p:nvSpPr>
        <p:spPr bwMode="auto">
          <a:xfrm>
            <a:off x="612775" y="3429000"/>
            <a:ext cx="8226425" cy="1444625"/>
          </a:xfrm>
          <a:prstGeom prst="rect">
            <a:avLst/>
          </a:prstGeom>
          <a:solidFill>
            <a:srgbClr val="CCCCCC"/>
          </a:solidFill>
          <a:ln w="12700">
            <a:noFill/>
            <a:miter lim="800000"/>
            <a:headEnd/>
            <a:tailEnd/>
          </a:ln>
        </p:spPr>
        <p:txBody>
          <a:bodyPr lIns="90488" tIns="44450" rIns="90488" bIns="44450">
            <a:spAutoFit/>
          </a:bodyPr>
          <a:lstStyle/>
          <a:p>
            <a:r>
              <a:rPr lang="en-US" sz="2200" b="1">
                <a:latin typeface="Verdana" pitchFamily="34" charset="0"/>
                <a:ea typeface="Verdana" pitchFamily="34" charset="0"/>
                <a:cs typeface="Verdana" pitchFamily="34" charset="0"/>
              </a:rPr>
              <a:t>            X =  0.60X  +  $80,000  +  $0</a:t>
            </a:r>
          </a:p>
          <a:p>
            <a:r>
              <a:rPr lang="en-US" sz="2200" b="1">
                <a:latin typeface="Verdana" pitchFamily="34" charset="0"/>
                <a:ea typeface="Verdana" pitchFamily="34" charset="0"/>
                <a:cs typeface="Verdana" pitchFamily="34" charset="0"/>
              </a:rPr>
              <a:t>    0.40 X = $80,000</a:t>
            </a:r>
          </a:p>
          <a:p>
            <a:r>
              <a:rPr lang="en-US" sz="2200" b="1">
                <a:latin typeface="Verdana" pitchFamily="34" charset="0"/>
                <a:ea typeface="Verdana" pitchFamily="34" charset="0"/>
                <a:cs typeface="Verdana" pitchFamily="34" charset="0"/>
              </a:rPr>
              <a:t>            X = $80,000 ÷ 0.40</a:t>
            </a:r>
          </a:p>
          <a:p>
            <a:r>
              <a:rPr lang="en-US" sz="2200" b="1">
                <a:latin typeface="Verdana" pitchFamily="34" charset="0"/>
                <a:ea typeface="Verdana" pitchFamily="34" charset="0"/>
                <a:cs typeface="Verdana" pitchFamily="34" charset="0"/>
              </a:rPr>
              <a:t>            X =  $200,000</a:t>
            </a:r>
          </a:p>
        </p:txBody>
      </p:sp>
      <p:sp>
        <p:nvSpPr>
          <p:cNvPr id="53252" name="Rectangle 4"/>
          <p:cNvSpPr>
            <a:spLocks noChangeArrowheads="1"/>
          </p:cNvSpPr>
          <p:nvPr/>
        </p:nvSpPr>
        <p:spPr bwMode="auto">
          <a:xfrm>
            <a:off x="609600" y="2593975"/>
            <a:ext cx="7943850" cy="396875"/>
          </a:xfrm>
          <a:prstGeom prst="rect">
            <a:avLst/>
          </a:prstGeom>
          <a:solidFill>
            <a:srgbClr val="FF9218"/>
          </a:solidFill>
          <a:ln w="12700">
            <a:noFill/>
            <a:miter lim="800000"/>
            <a:headEnd/>
            <a:tailEnd/>
          </a:ln>
        </p:spPr>
        <p:txBody>
          <a:bodyPr wrap="none" lIns="90488" tIns="44450" rIns="90488" bIns="44450">
            <a:spAutoFit/>
          </a:bodyPr>
          <a:lstStyle/>
          <a:p>
            <a:r>
              <a:rPr lang="en-US" sz="2000" b="1">
                <a:solidFill>
                  <a:srgbClr val="FFFFFF"/>
                </a:solidFill>
                <a:latin typeface="Verdana" pitchFamily="34" charset="0"/>
                <a:ea typeface="Verdana" pitchFamily="34" charset="0"/>
                <a:cs typeface="Verdana" pitchFamily="34" charset="0"/>
              </a:rPr>
              <a:t>Sales = Variable expenses + Fixed expenses + Profits</a:t>
            </a:r>
          </a:p>
        </p:txBody>
      </p:sp>
      <p:sp>
        <p:nvSpPr>
          <p:cNvPr id="53253" name="Rectangle 5"/>
          <p:cNvSpPr>
            <a:spLocks noChangeArrowheads="1"/>
          </p:cNvSpPr>
          <p:nvPr/>
        </p:nvSpPr>
        <p:spPr bwMode="auto">
          <a:xfrm>
            <a:off x="609600" y="1447800"/>
            <a:ext cx="8001000" cy="876300"/>
          </a:xfrm>
          <a:prstGeom prst="rect">
            <a:avLst/>
          </a:prstGeom>
          <a:noFill/>
          <a:ln w="12700">
            <a:noFill/>
            <a:miter lim="800000"/>
            <a:headEnd/>
            <a:tailEnd/>
          </a:ln>
        </p:spPr>
        <p:txBody>
          <a:bodyPr lIns="90488" tIns="44450" rIns="90488" bIns="44450"/>
          <a:lstStyle/>
          <a:p>
            <a:pPr marL="342900" indent="-342900" algn="ctr" eaLnBrk="1" hangingPunct="1">
              <a:spcBef>
                <a:spcPct val="20000"/>
              </a:spcBef>
              <a:buClr>
                <a:schemeClr val="accent1"/>
              </a:buClr>
              <a:buSzPct val="25000"/>
              <a:buFont typeface="Monotype Sorts" pitchFamily="2" charset="2"/>
              <a:buChar char=" "/>
            </a:pPr>
            <a:r>
              <a:rPr lang="en-US" sz="2200" b="1">
                <a:latin typeface="Verdana" pitchFamily="34" charset="0"/>
                <a:ea typeface="Verdana" pitchFamily="34" charset="0"/>
                <a:cs typeface="Verdana" pitchFamily="34" charset="0"/>
              </a:rPr>
              <a:t>The equation can be modified to calculate the break-even point in sales dollars.</a:t>
            </a:r>
          </a:p>
        </p:txBody>
      </p:sp>
      <p:pic>
        <p:nvPicPr>
          <p:cNvPr id="53254" name="Picture 6"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lIns="90488" tIns="44450" rIns="90488" bIns="44450"/>
          <a:lstStyle/>
          <a:p>
            <a:pPr eaLnBrk="1" hangingPunct="1"/>
            <a:r>
              <a:rPr lang="en-US" smtClean="0"/>
              <a:t>Contribution Margin Method</a:t>
            </a:r>
          </a:p>
        </p:txBody>
      </p:sp>
      <p:sp>
        <p:nvSpPr>
          <p:cNvPr id="54275" name="Rectangle 3"/>
          <p:cNvSpPr>
            <a:spLocks noGrp="1" noChangeArrowheads="1"/>
          </p:cNvSpPr>
          <p:nvPr>
            <p:ph type="body" idx="1"/>
          </p:nvPr>
        </p:nvSpPr>
        <p:spPr>
          <a:xfrm>
            <a:off x="228600" y="1414463"/>
            <a:ext cx="8686800" cy="642937"/>
          </a:xfrm>
          <a:noFill/>
        </p:spPr>
        <p:txBody>
          <a:bodyPr lIns="90488" tIns="44450" rIns="90488" bIns="44450"/>
          <a:lstStyle/>
          <a:p>
            <a:pPr algn="ctr" eaLnBrk="1" hangingPunct="1">
              <a:buFont typeface="Times" pitchFamily="34" charset="0"/>
              <a:buNone/>
            </a:pPr>
            <a:r>
              <a:rPr lang="en-US" sz="2200" smtClean="0"/>
              <a:t>The contribution margin method has two key equations.</a:t>
            </a:r>
          </a:p>
        </p:txBody>
      </p:sp>
      <p:grpSp>
        <p:nvGrpSpPr>
          <p:cNvPr id="54276" name="Group 16"/>
          <p:cNvGrpSpPr>
            <a:grpSpLocks/>
          </p:cNvGrpSpPr>
          <p:nvPr/>
        </p:nvGrpSpPr>
        <p:grpSpPr bwMode="auto">
          <a:xfrm>
            <a:off x="1146175" y="3302000"/>
            <a:ext cx="6184900" cy="812800"/>
            <a:chOff x="722" y="2080"/>
            <a:chExt cx="3896" cy="512"/>
          </a:xfrm>
        </p:grpSpPr>
        <p:sp>
          <p:nvSpPr>
            <p:cNvPr id="54283" name="Rectangle 6"/>
            <p:cNvSpPr>
              <a:spLocks noChangeArrowheads="1"/>
            </p:cNvSpPr>
            <p:nvPr/>
          </p:nvSpPr>
          <p:spPr bwMode="auto">
            <a:xfrm>
              <a:off x="2971" y="2109"/>
              <a:ext cx="1647" cy="483"/>
            </a:xfrm>
            <a:prstGeom prst="rect">
              <a:avLst/>
            </a:prstGeom>
            <a:noFill/>
            <a:ln w="12700">
              <a:noFill/>
              <a:miter lim="800000"/>
              <a:headEnd/>
              <a:tailEnd/>
            </a:ln>
          </p:spPr>
          <p:txBody>
            <a:bodyPr wrap="none" lIns="90488" tIns="44450" rIns="90488" bIns="44450">
              <a:spAutoFit/>
            </a:bodyPr>
            <a:lstStyle/>
            <a:p>
              <a:pPr algn="ctr"/>
              <a:r>
                <a:rPr lang="en-US" sz="2200" b="1">
                  <a:latin typeface="Verdana" pitchFamily="34" charset="0"/>
                  <a:ea typeface="Verdana" pitchFamily="34" charset="0"/>
                  <a:cs typeface="Verdana" pitchFamily="34" charset="0"/>
                </a:rPr>
                <a:t>Fixed expenses</a:t>
              </a:r>
              <a:br>
                <a:rPr lang="en-US" sz="2200" b="1">
                  <a:latin typeface="Verdana" pitchFamily="34" charset="0"/>
                  <a:ea typeface="Verdana" pitchFamily="34" charset="0"/>
                  <a:cs typeface="Verdana" pitchFamily="34" charset="0"/>
                </a:rPr>
              </a:br>
              <a:r>
                <a:rPr lang="en-US" sz="2200" b="1">
                  <a:latin typeface="Verdana" pitchFamily="34" charset="0"/>
                  <a:ea typeface="Verdana" pitchFamily="34" charset="0"/>
                  <a:cs typeface="Verdana" pitchFamily="34" charset="0"/>
                </a:rPr>
                <a:t>CM per unit   </a:t>
              </a:r>
            </a:p>
          </p:txBody>
        </p:sp>
        <p:sp>
          <p:nvSpPr>
            <p:cNvPr id="54284" name="Rectangle 7"/>
            <p:cNvSpPr>
              <a:spLocks noChangeArrowheads="1"/>
            </p:cNvSpPr>
            <p:nvPr/>
          </p:nvSpPr>
          <p:spPr bwMode="auto">
            <a:xfrm>
              <a:off x="2508" y="2195"/>
              <a:ext cx="270" cy="270"/>
            </a:xfrm>
            <a:prstGeom prst="rect">
              <a:avLst/>
            </a:prstGeom>
            <a:noFill/>
            <a:ln w="12700">
              <a:noFill/>
              <a:miter lim="800000"/>
              <a:headEnd/>
              <a:tailEnd/>
            </a:ln>
          </p:spPr>
          <p:txBody>
            <a:bodyPr wrap="none" lIns="90488" tIns="44450" rIns="90488" bIns="44450">
              <a:spAutoFit/>
            </a:bodyPr>
            <a:lstStyle/>
            <a:p>
              <a:pPr algn="ctr"/>
              <a:r>
                <a:rPr lang="en-US" sz="2200" b="1">
                  <a:latin typeface="Verdana" pitchFamily="34" charset="0"/>
                  <a:ea typeface="Verdana" pitchFamily="34" charset="0"/>
                  <a:cs typeface="Verdana" pitchFamily="34" charset="0"/>
                </a:rPr>
                <a:t>=</a:t>
              </a:r>
            </a:p>
          </p:txBody>
        </p:sp>
        <p:sp>
          <p:nvSpPr>
            <p:cNvPr id="54285" name="Rectangle 8"/>
            <p:cNvSpPr>
              <a:spLocks noChangeArrowheads="1"/>
            </p:cNvSpPr>
            <p:nvPr/>
          </p:nvSpPr>
          <p:spPr bwMode="auto">
            <a:xfrm>
              <a:off x="722" y="2080"/>
              <a:ext cx="1832" cy="483"/>
            </a:xfrm>
            <a:prstGeom prst="rect">
              <a:avLst/>
            </a:prstGeom>
            <a:noFill/>
            <a:ln w="12700">
              <a:noFill/>
              <a:miter lim="800000"/>
              <a:headEnd/>
              <a:tailEnd/>
            </a:ln>
          </p:spPr>
          <p:txBody>
            <a:bodyPr wrap="none" lIns="90488" tIns="44450" rIns="90488" bIns="44450">
              <a:spAutoFit/>
            </a:bodyPr>
            <a:lstStyle/>
            <a:p>
              <a:pPr algn="ctr"/>
              <a:r>
                <a:rPr lang="en-US" sz="2200" b="1">
                  <a:latin typeface="Verdana" pitchFamily="34" charset="0"/>
                  <a:ea typeface="Verdana" pitchFamily="34" charset="0"/>
                  <a:cs typeface="Verdana" pitchFamily="34" charset="0"/>
                </a:rPr>
                <a:t>Break-even point</a:t>
              </a:r>
            </a:p>
            <a:p>
              <a:pPr algn="ctr"/>
              <a:r>
                <a:rPr lang="en-US" sz="2200" b="1">
                  <a:solidFill>
                    <a:schemeClr val="accent1"/>
                  </a:solidFill>
                  <a:latin typeface="Verdana" pitchFamily="34" charset="0"/>
                  <a:ea typeface="Verdana" pitchFamily="34" charset="0"/>
                  <a:cs typeface="Verdana" pitchFamily="34" charset="0"/>
                </a:rPr>
                <a:t>in units sold</a:t>
              </a:r>
            </a:p>
          </p:txBody>
        </p:sp>
        <p:sp>
          <p:nvSpPr>
            <p:cNvPr id="54286" name="Line 9"/>
            <p:cNvSpPr>
              <a:spLocks noChangeShapeType="1"/>
            </p:cNvSpPr>
            <p:nvPr/>
          </p:nvSpPr>
          <p:spPr bwMode="auto">
            <a:xfrm>
              <a:off x="2914" y="2350"/>
              <a:ext cx="1694" cy="0"/>
            </a:xfrm>
            <a:prstGeom prst="line">
              <a:avLst/>
            </a:prstGeom>
            <a:noFill/>
            <a:ln w="38100">
              <a:solidFill>
                <a:schemeClr val="accent1"/>
              </a:solidFill>
              <a:round/>
              <a:headEnd/>
              <a:tailEnd/>
            </a:ln>
          </p:spPr>
          <p:txBody>
            <a:bodyPr wrap="none"/>
            <a:lstStyle/>
            <a:p>
              <a:endParaRPr lang="en-US"/>
            </a:p>
          </p:txBody>
        </p:sp>
      </p:grpSp>
      <p:grpSp>
        <p:nvGrpSpPr>
          <p:cNvPr id="54277" name="Group 10"/>
          <p:cNvGrpSpPr>
            <a:grpSpLocks/>
          </p:cNvGrpSpPr>
          <p:nvPr/>
        </p:nvGrpSpPr>
        <p:grpSpPr bwMode="auto">
          <a:xfrm>
            <a:off x="795338" y="4419600"/>
            <a:ext cx="6342062" cy="842963"/>
            <a:chOff x="484" y="2928"/>
            <a:chExt cx="3995" cy="531"/>
          </a:xfrm>
        </p:grpSpPr>
        <p:sp>
          <p:nvSpPr>
            <p:cNvPr id="54279" name="Rectangle 11"/>
            <p:cNvSpPr>
              <a:spLocks noChangeArrowheads="1"/>
            </p:cNvSpPr>
            <p:nvPr/>
          </p:nvSpPr>
          <p:spPr bwMode="auto">
            <a:xfrm>
              <a:off x="2832" y="2976"/>
              <a:ext cx="1647" cy="483"/>
            </a:xfrm>
            <a:prstGeom prst="rect">
              <a:avLst/>
            </a:prstGeom>
            <a:noFill/>
            <a:ln w="12700">
              <a:noFill/>
              <a:miter lim="800000"/>
              <a:headEnd/>
              <a:tailEnd/>
            </a:ln>
          </p:spPr>
          <p:txBody>
            <a:bodyPr wrap="none" lIns="90488" tIns="44450" rIns="90488" bIns="44450">
              <a:spAutoFit/>
            </a:bodyPr>
            <a:lstStyle/>
            <a:p>
              <a:r>
                <a:rPr lang="en-US" sz="2200" b="1">
                  <a:latin typeface="Verdana" pitchFamily="34" charset="0"/>
                  <a:ea typeface="Verdana" pitchFamily="34" charset="0"/>
                  <a:cs typeface="Verdana" pitchFamily="34" charset="0"/>
                </a:rPr>
                <a:t>Fixed expenses</a:t>
              </a:r>
            </a:p>
            <a:p>
              <a:r>
                <a:rPr lang="en-US" sz="2200" b="1">
                  <a:latin typeface="Verdana" pitchFamily="34" charset="0"/>
                  <a:ea typeface="Verdana" pitchFamily="34" charset="0"/>
                  <a:cs typeface="Verdana" pitchFamily="34" charset="0"/>
                </a:rPr>
                <a:t>        CM ratio</a:t>
              </a:r>
            </a:p>
          </p:txBody>
        </p:sp>
        <p:sp>
          <p:nvSpPr>
            <p:cNvPr id="54280" name="Rectangle 12"/>
            <p:cNvSpPr>
              <a:spLocks noChangeArrowheads="1"/>
            </p:cNvSpPr>
            <p:nvPr/>
          </p:nvSpPr>
          <p:spPr bwMode="auto">
            <a:xfrm>
              <a:off x="2520" y="3074"/>
              <a:ext cx="270" cy="270"/>
            </a:xfrm>
            <a:prstGeom prst="rect">
              <a:avLst/>
            </a:prstGeom>
            <a:noFill/>
            <a:ln w="12700">
              <a:noFill/>
              <a:miter lim="800000"/>
              <a:headEnd/>
              <a:tailEnd/>
            </a:ln>
          </p:spPr>
          <p:txBody>
            <a:bodyPr wrap="none" lIns="90488" tIns="44450" rIns="90488" bIns="44450">
              <a:spAutoFit/>
            </a:bodyPr>
            <a:lstStyle/>
            <a:p>
              <a:r>
                <a:rPr lang="en-US" sz="2200" b="1">
                  <a:latin typeface="Verdana" pitchFamily="34" charset="0"/>
                  <a:ea typeface="Verdana" pitchFamily="34" charset="0"/>
                  <a:cs typeface="Verdana" pitchFamily="34" charset="0"/>
                </a:rPr>
                <a:t>=</a:t>
              </a:r>
            </a:p>
          </p:txBody>
        </p:sp>
        <p:sp>
          <p:nvSpPr>
            <p:cNvPr id="54281" name="Rectangle 13"/>
            <p:cNvSpPr>
              <a:spLocks noChangeArrowheads="1"/>
            </p:cNvSpPr>
            <p:nvPr/>
          </p:nvSpPr>
          <p:spPr bwMode="auto">
            <a:xfrm>
              <a:off x="484" y="2928"/>
              <a:ext cx="2079" cy="483"/>
            </a:xfrm>
            <a:prstGeom prst="rect">
              <a:avLst/>
            </a:prstGeom>
            <a:noFill/>
            <a:ln w="12700">
              <a:noFill/>
              <a:miter lim="800000"/>
              <a:headEnd/>
              <a:tailEnd/>
            </a:ln>
          </p:spPr>
          <p:txBody>
            <a:bodyPr wrap="none" lIns="90488" tIns="44450" rIns="90488" bIns="44450">
              <a:spAutoFit/>
            </a:bodyPr>
            <a:lstStyle/>
            <a:p>
              <a:pPr algn="ctr"/>
              <a:r>
                <a:rPr lang="en-US" sz="2200" b="1">
                  <a:latin typeface="Verdana" pitchFamily="34" charset="0"/>
                  <a:ea typeface="Verdana" pitchFamily="34" charset="0"/>
                  <a:cs typeface="Verdana" pitchFamily="34" charset="0"/>
                </a:rPr>
                <a:t>Break-even point in</a:t>
              </a:r>
            </a:p>
            <a:p>
              <a:pPr algn="ctr"/>
              <a:r>
                <a:rPr lang="en-US" sz="2200" b="1">
                  <a:solidFill>
                    <a:schemeClr val="accent1"/>
                  </a:solidFill>
                  <a:latin typeface="Verdana" pitchFamily="34" charset="0"/>
                  <a:ea typeface="Verdana" pitchFamily="34" charset="0"/>
                  <a:cs typeface="Verdana" pitchFamily="34" charset="0"/>
                </a:rPr>
                <a:t>total sales dollars</a:t>
              </a:r>
            </a:p>
          </p:txBody>
        </p:sp>
        <p:sp>
          <p:nvSpPr>
            <p:cNvPr id="54282" name="Line 14"/>
            <p:cNvSpPr>
              <a:spLocks noChangeShapeType="1"/>
            </p:cNvSpPr>
            <p:nvPr/>
          </p:nvSpPr>
          <p:spPr bwMode="auto">
            <a:xfrm>
              <a:off x="2880" y="3242"/>
              <a:ext cx="1440" cy="0"/>
            </a:xfrm>
            <a:prstGeom prst="line">
              <a:avLst/>
            </a:prstGeom>
            <a:noFill/>
            <a:ln w="38100">
              <a:solidFill>
                <a:schemeClr val="accent1"/>
              </a:solidFill>
              <a:round/>
              <a:headEnd/>
              <a:tailEnd/>
            </a:ln>
          </p:spPr>
          <p:txBody>
            <a:bodyPr wrap="none"/>
            <a:lstStyle/>
            <a:p>
              <a:endParaRPr lang="en-US"/>
            </a:p>
          </p:txBody>
        </p:sp>
      </p:grpSp>
      <p:pic>
        <p:nvPicPr>
          <p:cNvPr id="54278" name="Picture 15"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lIns="90488" tIns="44450" rIns="90488" bIns="44450"/>
          <a:lstStyle/>
          <a:p>
            <a:pPr eaLnBrk="1" hangingPunct="1"/>
            <a:r>
              <a:rPr lang="en-US" smtClean="0"/>
              <a:t>Contribution Margin Method</a:t>
            </a:r>
          </a:p>
        </p:txBody>
      </p:sp>
      <p:sp>
        <p:nvSpPr>
          <p:cNvPr id="55299" name="Rectangle 3"/>
          <p:cNvSpPr>
            <a:spLocks noGrp="1" noChangeArrowheads="1"/>
          </p:cNvSpPr>
          <p:nvPr>
            <p:ph type="body" idx="1"/>
          </p:nvPr>
        </p:nvSpPr>
        <p:spPr>
          <a:xfrm>
            <a:off x="228600" y="1414463"/>
            <a:ext cx="8686800" cy="871537"/>
          </a:xfrm>
          <a:noFill/>
        </p:spPr>
        <p:txBody>
          <a:bodyPr lIns="90488" tIns="44450" rIns="90488" bIns="44450"/>
          <a:lstStyle/>
          <a:p>
            <a:pPr algn="ctr" eaLnBrk="1" hangingPunct="1">
              <a:buFont typeface="Times" pitchFamily="34" charset="0"/>
              <a:buNone/>
            </a:pPr>
            <a:r>
              <a:rPr lang="en-US" sz="2200" smtClean="0"/>
              <a:t>Let’s use the contribution margin method to calculate the break-even point in total sales dollars at Racing.</a:t>
            </a:r>
          </a:p>
        </p:txBody>
      </p:sp>
      <p:grpSp>
        <p:nvGrpSpPr>
          <p:cNvPr id="55300" name="Group 4"/>
          <p:cNvGrpSpPr>
            <a:grpSpLocks/>
          </p:cNvGrpSpPr>
          <p:nvPr/>
        </p:nvGrpSpPr>
        <p:grpSpPr bwMode="auto">
          <a:xfrm>
            <a:off x="1301750" y="3200400"/>
            <a:ext cx="6202363" cy="923925"/>
            <a:chOff x="484" y="2928"/>
            <a:chExt cx="3907" cy="582"/>
          </a:xfrm>
        </p:grpSpPr>
        <p:sp>
          <p:nvSpPr>
            <p:cNvPr id="55307" name="Rectangle 5"/>
            <p:cNvSpPr>
              <a:spLocks noChangeArrowheads="1"/>
            </p:cNvSpPr>
            <p:nvPr/>
          </p:nvSpPr>
          <p:spPr bwMode="auto">
            <a:xfrm>
              <a:off x="2832" y="2988"/>
              <a:ext cx="1559" cy="522"/>
            </a:xfrm>
            <a:prstGeom prst="rect">
              <a:avLst/>
            </a:prstGeom>
            <a:noFill/>
            <a:ln w="12700">
              <a:noFill/>
              <a:miter lim="800000"/>
              <a:headEnd/>
              <a:tailEnd/>
            </a:ln>
          </p:spPr>
          <p:txBody>
            <a:bodyPr wrap="none" lIns="90488" tIns="44450" rIns="90488" bIns="44450">
              <a:spAutoFit/>
            </a:bodyPr>
            <a:lstStyle/>
            <a:p>
              <a:r>
                <a:rPr lang="en-US" sz="2400" b="1">
                  <a:solidFill>
                    <a:schemeClr val="bg2"/>
                  </a:solidFill>
                </a:rPr>
                <a:t>Fixed expenses</a:t>
              </a:r>
            </a:p>
            <a:p>
              <a:r>
                <a:rPr lang="en-US" sz="2400" b="1">
                  <a:solidFill>
                    <a:schemeClr val="bg2"/>
                  </a:solidFill>
                </a:rPr>
                <a:t>        CM ratio</a:t>
              </a:r>
            </a:p>
          </p:txBody>
        </p:sp>
        <p:sp>
          <p:nvSpPr>
            <p:cNvPr id="55308" name="Rectangle 6"/>
            <p:cNvSpPr>
              <a:spLocks noChangeArrowheads="1"/>
            </p:cNvSpPr>
            <p:nvPr/>
          </p:nvSpPr>
          <p:spPr bwMode="auto">
            <a:xfrm>
              <a:off x="2520" y="3074"/>
              <a:ext cx="228" cy="289"/>
            </a:xfrm>
            <a:prstGeom prst="rect">
              <a:avLst/>
            </a:prstGeom>
            <a:noFill/>
            <a:ln w="12700">
              <a:noFill/>
              <a:miter lim="800000"/>
              <a:headEnd/>
              <a:tailEnd/>
            </a:ln>
          </p:spPr>
          <p:txBody>
            <a:bodyPr wrap="none" lIns="90488" tIns="44450" rIns="90488" bIns="44450">
              <a:spAutoFit/>
            </a:bodyPr>
            <a:lstStyle/>
            <a:p>
              <a:r>
                <a:rPr lang="en-US" sz="2400" b="1">
                  <a:solidFill>
                    <a:schemeClr val="bg2"/>
                  </a:solidFill>
                </a:rPr>
                <a:t>=</a:t>
              </a:r>
            </a:p>
          </p:txBody>
        </p:sp>
        <p:sp>
          <p:nvSpPr>
            <p:cNvPr id="55309" name="Rectangle 7"/>
            <p:cNvSpPr>
              <a:spLocks noChangeArrowheads="1"/>
            </p:cNvSpPr>
            <p:nvPr/>
          </p:nvSpPr>
          <p:spPr bwMode="auto">
            <a:xfrm>
              <a:off x="484" y="2928"/>
              <a:ext cx="2079" cy="483"/>
            </a:xfrm>
            <a:prstGeom prst="rect">
              <a:avLst/>
            </a:prstGeom>
            <a:noFill/>
            <a:ln w="12700">
              <a:noFill/>
              <a:miter lim="800000"/>
              <a:headEnd/>
              <a:tailEnd/>
            </a:ln>
          </p:spPr>
          <p:txBody>
            <a:bodyPr wrap="none" lIns="90488" tIns="44450" rIns="90488" bIns="44450">
              <a:spAutoFit/>
            </a:bodyPr>
            <a:lstStyle/>
            <a:p>
              <a:pPr algn="ctr"/>
              <a:r>
                <a:rPr lang="en-US" sz="2200" b="1">
                  <a:solidFill>
                    <a:schemeClr val="bg2"/>
                  </a:solidFill>
                  <a:latin typeface="Verdana" pitchFamily="34" charset="0"/>
                  <a:ea typeface="Verdana" pitchFamily="34" charset="0"/>
                  <a:cs typeface="Verdana" pitchFamily="34" charset="0"/>
                </a:rPr>
                <a:t>Break-even point in</a:t>
              </a:r>
            </a:p>
            <a:p>
              <a:pPr algn="ctr"/>
              <a:r>
                <a:rPr lang="en-US" sz="2200" b="1">
                  <a:solidFill>
                    <a:schemeClr val="accent1"/>
                  </a:solidFill>
                  <a:latin typeface="Verdana" pitchFamily="34" charset="0"/>
                  <a:ea typeface="Verdana" pitchFamily="34" charset="0"/>
                  <a:cs typeface="Verdana" pitchFamily="34" charset="0"/>
                </a:rPr>
                <a:t>total sales dollars</a:t>
              </a:r>
            </a:p>
          </p:txBody>
        </p:sp>
        <p:sp>
          <p:nvSpPr>
            <p:cNvPr id="55310" name="Line 8"/>
            <p:cNvSpPr>
              <a:spLocks noChangeShapeType="1"/>
            </p:cNvSpPr>
            <p:nvPr/>
          </p:nvSpPr>
          <p:spPr bwMode="auto">
            <a:xfrm>
              <a:off x="2880" y="3242"/>
              <a:ext cx="1440" cy="0"/>
            </a:xfrm>
            <a:prstGeom prst="line">
              <a:avLst/>
            </a:prstGeom>
            <a:noFill/>
            <a:ln w="38100">
              <a:solidFill>
                <a:schemeClr val="bg2"/>
              </a:solidFill>
              <a:round/>
              <a:headEnd/>
              <a:tailEnd/>
            </a:ln>
          </p:spPr>
          <p:txBody>
            <a:bodyPr wrap="none"/>
            <a:lstStyle/>
            <a:p>
              <a:endParaRPr lang="en-US"/>
            </a:p>
          </p:txBody>
        </p:sp>
      </p:grpSp>
      <p:grpSp>
        <p:nvGrpSpPr>
          <p:cNvPr id="3" name="Group 9"/>
          <p:cNvGrpSpPr>
            <a:grpSpLocks/>
          </p:cNvGrpSpPr>
          <p:nvPr/>
        </p:nvGrpSpPr>
        <p:grpSpPr bwMode="auto">
          <a:xfrm>
            <a:off x="1143000" y="4343400"/>
            <a:ext cx="7391400" cy="1371600"/>
            <a:chOff x="720" y="2736"/>
            <a:chExt cx="4656" cy="864"/>
          </a:xfrm>
        </p:grpSpPr>
        <p:sp>
          <p:nvSpPr>
            <p:cNvPr id="55303" name="Rectangle 10"/>
            <p:cNvSpPr>
              <a:spLocks noChangeArrowheads="1"/>
            </p:cNvSpPr>
            <p:nvPr/>
          </p:nvSpPr>
          <p:spPr bwMode="auto">
            <a:xfrm>
              <a:off x="720" y="2736"/>
              <a:ext cx="4656" cy="864"/>
            </a:xfrm>
            <a:prstGeom prst="rect">
              <a:avLst/>
            </a:prstGeom>
            <a:solidFill>
              <a:schemeClr val="accent1"/>
            </a:solidFill>
            <a:ln w="9525">
              <a:noFill/>
              <a:miter lim="800000"/>
              <a:headEnd/>
              <a:tailEnd/>
            </a:ln>
          </p:spPr>
          <p:txBody>
            <a:bodyPr wrap="none" anchor="ctr"/>
            <a:lstStyle/>
            <a:p>
              <a:endParaRPr lang="en-US"/>
            </a:p>
          </p:txBody>
        </p:sp>
        <p:sp>
          <p:nvSpPr>
            <p:cNvPr id="380939" name="Text Box 11"/>
            <p:cNvSpPr txBox="1">
              <a:spLocks noChangeArrowheads="1"/>
            </p:cNvSpPr>
            <p:nvPr/>
          </p:nvSpPr>
          <p:spPr bwMode="auto">
            <a:xfrm>
              <a:off x="973" y="2832"/>
              <a:ext cx="860" cy="698"/>
            </a:xfrm>
            <a:prstGeom prst="rect">
              <a:avLst/>
            </a:prstGeom>
            <a:noFill/>
            <a:ln w="9525">
              <a:noFill/>
              <a:miter lim="800000"/>
              <a:headEnd/>
              <a:tailEnd/>
            </a:ln>
            <a:effectLst/>
          </p:spPr>
          <p:txBody>
            <a:bodyPr wrap="none">
              <a:spAutoFit/>
            </a:bodyPr>
            <a:lstStyle/>
            <a:p>
              <a:pPr algn="ctr">
                <a:defRPr/>
              </a:pPr>
              <a:r>
                <a:rPr lang="en-US" sz="22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rPr>
                <a:t>$80,000</a:t>
              </a:r>
              <a:br>
                <a:rPr lang="en-US" sz="22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rPr>
              </a:br>
              <a:endParaRPr lang="en-US" sz="22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defRPr/>
              </a:pPr>
              <a:r>
                <a:rPr lang="en-US" sz="22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rPr>
                <a:t>40%</a:t>
              </a:r>
            </a:p>
          </p:txBody>
        </p:sp>
        <p:sp>
          <p:nvSpPr>
            <p:cNvPr id="380940" name="Text Box 12"/>
            <p:cNvSpPr txBox="1">
              <a:spLocks noChangeArrowheads="1"/>
            </p:cNvSpPr>
            <p:nvPr/>
          </p:nvSpPr>
          <p:spPr bwMode="auto">
            <a:xfrm>
              <a:off x="1968" y="2976"/>
              <a:ext cx="2820" cy="271"/>
            </a:xfrm>
            <a:prstGeom prst="rect">
              <a:avLst/>
            </a:prstGeom>
            <a:noFill/>
            <a:ln w="9525">
              <a:noFill/>
              <a:miter lim="800000"/>
              <a:headEnd/>
              <a:tailEnd/>
            </a:ln>
            <a:effectLst/>
          </p:spPr>
          <p:txBody>
            <a:bodyPr wrap="none">
              <a:spAutoFit/>
            </a:bodyPr>
            <a:lstStyle/>
            <a:p>
              <a:pPr>
                <a:defRPr/>
              </a:pPr>
              <a:r>
                <a:rPr lang="en-US" sz="2200" dirty="0">
                  <a:solidFill>
                    <a:srgbClr val="FFFFFF"/>
                  </a:solidFill>
                  <a:effectLst>
                    <a:outerShdw blurRad="38100" dist="38100" dir="2700000" algn="tl">
                      <a:srgbClr val="000000"/>
                    </a:outerShdw>
                  </a:effectLst>
                  <a:latin typeface="Verdana" pitchFamily="34" charset="0"/>
                  <a:ea typeface="Verdana" pitchFamily="34" charset="0"/>
                  <a:cs typeface="Verdana" pitchFamily="34" charset="0"/>
                </a:rPr>
                <a:t>=  $200,000 break-even sales</a:t>
              </a:r>
            </a:p>
          </p:txBody>
        </p:sp>
        <p:sp>
          <p:nvSpPr>
            <p:cNvPr id="55306" name="Line 13"/>
            <p:cNvSpPr>
              <a:spLocks noChangeShapeType="1"/>
            </p:cNvSpPr>
            <p:nvPr/>
          </p:nvSpPr>
          <p:spPr bwMode="auto">
            <a:xfrm>
              <a:off x="912" y="3168"/>
              <a:ext cx="960" cy="0"/>
            </a:xfrm>
            <a:prstGeom prst="line">
              <a:avLst/>
            </a:prstGeom>
            <a:noFill/>
            <a:ln w="38100">
              <a:solidFill>
                <a:srgbClr val="FFFFFF"/>
              </a:solidFill>
              <a:round/>
              <a:headEnd/>
              <a:tailEnd/>
            </a:ln>
          </p:spPr>
          <p:txBody>
            <a:bodyPr/>
            <a:lstStyle/>
            <a:p>
              <a:endParaRPr lang="en-US"/>
            </a:p>
          </p:txBody>
        </p:sp>
      </p:grpSp>
      <p:pic>
        <p:nvPicPr>
          <p:cNvPr id="55302" name="Picture 14"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56323" name="Rectangle 3"/>
          <p:cNvSpPr>
            <a:spLocks noGrp="1" noChangeArrowheads="1"/>
          </p:cNvSpPr>
          <p:nvPr>
            <p:ph type="body" idx="4294967295"/>
          </p:nvPr>
        </p:nvSpPr>
        <p:spPr>
          <a:xfrm>
            <a:off x="457200" y="1371600"/>
            <a:ext cx="8153400" cy="5143500"/>
          </a:xfrm>
          <a:solidFill>
            <a:srgbClr val="CCCCCC"/>
          </a:solidFill>
        </p:spPr>
        <p:txBody>
          <a:bodyPr lIns="90488" tIns="44450" rIns="90488" bIns="44450"/>
          <a:lstStyle/>
          <a:p>
            <a:pPr marL="571500" indent="-571500" eaLnBrk="1" hangingPunct="1">
              <a:buFont typeface="Times" pitchFamily="34" charset="0"/>
              <a:buNone/>
            </a:pPr>
            <a:r>
              <a:rPr lang="en-US" sz="2200" smtClean="0"/>
              <a:t> 	</a:t>
            </a:r>
          </a:p>
          <a:p>
            <a:pPr marL="571500" indent="-571500" eaLnBrk="1" hangingPunct="1">
              <a:buFont typeface="Times" pitchFamily="34" charset="0"/>
              <a:buNone/>
            </a:pPr>
            <a:r>
              <a:rPr lang="en-US" sz="2200" smtClean="0"/>
              <a:t>	Coffee Klatch is an espresso stand in a downtown office building. The average selling price of a cup of coffee is $1.49 and the average variable expense per cup is $0.36. The average fixed expense per month is $1,300. 2,100 cups are sold each month on average. What is the break-even sales in units?</a:t>
            </a:r>
          </a:p>
          <a:p>
            <a:pPr marL="571500" indent="-571500" eaLnBrk="1" hangingPunct="1">
              <a:buFont typeface="Times" pitchFamily="34" charset="0"/>
              <a:buNone/>
            </a:pPr>
            <a:r>
              <a:rPr lang="en-US" sz="2200" smtClean="0"/>
              <a:t>	</a:t>
            </a:r>
          </a:p>
          <a:p>
            <a:pPr marL="952500" lvl="1" indent="-495300" eaLnBrk="1" hangingPunct="1">
              <a:buClr>
                <a:schemeClr val="tx1"/>
              </a:buClr>
              <a:buFont typeface="Wingdings" pitchFamily="2" charset="2"/>
              <a:buAutoNum type="alphaLcPeriod"/>
            </a:pPr>
            <a:r>
              <a:rPr lang="en-US" smtClean="0"/>
              <a:t>872 cups</a:t>
            </a:r>
          </a:p>
          <a:p>
            <a:pPr marL="952500" lvl="1" indent="-495300" eaLnBrk="1" hangingPunct="1">
              <a:buFont typeface="Wingdings" pitchFamily="2" charset="2"/>
              <a:buNone/>
            </a:pPr>
            <a:r>
              <a:rPr lang="en-US" smtClean="0"/>
              <a:t>b. 3,611 cups</a:t>
            </a:r>
          </a:p>
          <a:p>
            <a:pPr marL="952500" lvl="1" indent="-495300" eaLnBrk="1" hangingPunct="1">
              <a:buFont typeface="Wingdings" pitchFamily="2" charset="2"/>
              <a:buNone/>
            </a:pPr>
            <a:r>
              <a:rPr lang="en-US" smtClean="0"/>
              <a:t>c. 1,200 cups</a:t>
            </a:r>
          </a:p>
          <a:p>
            <a:pPr marL="952500" lvl="1" indent="-495300" eaLnBrk="1" hangingPunct="1">
              <a:buFont typeface="Wingdings" pitchFamily="2" charset="2"/>
              <a:buNone/>
            </a:pPr>
            <a:r>
              <a:rPr lang="en-US" smtClean="0"/>
              <a:t>d. 1,150 cups</a:t>
            </a:r>
          </a:p>
        </p:txBody>
      </p:sp>
    </p:spTree>
  </p:cSld>
  <p:clrMapOvr>
    <a:masterClrMapping/>
  </p:clrMapOvr>
  <p:transition spd="med">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ChangeArrowheads="1"/>
          </p:cNvSpPr>
          <p:nvPr/>
        </p:nvSpPr>
        <p:spPr bwMode="auto">
          <a:xfrm>
            <a:off x="457200" y="1371600"/>
            <a:ext cx="8153400" cy="5143500"/>
          </a:xfrm>
          <a:prstGeom prst="rect">
            <a:avLst/>
          </a:prstGeom>
          <a:solidFill>
            <a:srgbClr val="CCCCCC"/>
          </a:solidFill>
          <a:ln w="12699">
            <a:noFill/>
            <a:miter lim="800000"/>
            <a:headEnd/>
            <a:tailEnd/>
          </a:ln>
        </p:spPr>
        <p:txBody>
          <a:bodyPr lIns="90488" tIns="44450" rIns="90488" bIns="44450"/>
          <a:lstStyle/>
          <a:p>
            <a:pPr marL="571500" indent="-5715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a:t>
            </a:r>
          </a:p>
          <a:p>
            <a:pPr marL="571500" indent="-5715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Coffee Klatch is an espresso stand in a downtown office building. The average selling price of a cup of coffee is $1.49 and the average variable expense per cup is $0.36. The average fixed expense per month is $1,300. 2,100 cups are sold each month on average. What is the break-even sales in units?</a:t>
            </a:r>
          </a:p>
          <a:p>
            <a:pPr marL="571500" indent="-571500" eaLnBrk="1" hangingPunct="1">
              <a:spcBef>
                <a:spcPct val="20000"/>
              </a:spcBef>
              <a:buClr>
                <a:schemeClr val="accent1"/>
              </a:buClr>
              <a:buFont typeface="Times" pitchFamily="34" charset="0"/>
              <a:buNone/>
            </a:pPr>
            <a:endParaRPr lang="en-US" sz="2200">
              <a:latin typeface="Verdana" pitchFamily="34" charset="0"/>
              <a:ea typeface="Verdana" pitchFamily="34" charset="0"/>
              <a:cs typeface="Verdana" pitchFamily="34" charset="0"/>
            </a:endParaRPr>
          </a:p>
          <a:p>
            <a:pPr marL="952500" lvl="1" indent="-495300" eaLnBrk="1" hangingPunct="1">
              <a:spcBef>
                <a:spcPct val="20000"/>
              </a:spcBef>
              <a:buClr>
                <a:schemeClr val="tx1"/>
              </a:buClr>
              <a:buFont typeface="Wingdings" pitchFamily="2" charset="2"/>
              <a:buAutoNum type="alphaLcPeriod"/>
            </a:pPr>
            <a:r>
              <a:rPr lang="en-US" sz="2200">
                <a:latin typeface="Verdana" pitchFamily="34" charset="0"/>
                <a:ea typeface="Verdana" pitchFamily="34" charset="0"/>
                <a:cs typeface="Verdana" pitchFamily="34" charset="0"/>
              </a:rPr>
              <a:t>872 cups</a:t>
            </a:r>
          </a:p>
          <a:p>
            <a:pPr marL="952500" lvl="1" indent="-495300" eaLnBrk="1" hangingPunct="1">
              <a:spcBef>
                <a:spcPct val="20000"/>
              </a:spcBef>
              <a:buClr>
                <a:schemeClr val="accent2"/>
              </a:buClr>
              <a:buFont typeface="Wingdings" pitchFamily="2" charset="2"/>
              <a:buNone/>
            </a:pPr>
            <a:r>
              <a:rPr lang="en-US" sz="2200">
                <a:latin typeface="Verdana" pitchFamily="34" charset="0"/>
                <a:ea typeface="Verdana" pitchFamily="34" charset="0"/>
                <a:cs typeface="Verdana" pitchFamily="34" charset="0"/>
              </a:rPr>
              <a:t>b. 3,611 cups</a:t>
            </a:r>
          </a:p>
          <a:p>
            <a:pPr marL="952500" lvl="1" indent="-495300" eaLnBrk="1" hangingPunct="1">
              <a:spcBef>
                <a:spcPct val="20000"/>
              </a:spcBef>
              <a:buClr>
                <a:schemeClr val="accent2"/>
              </a:buClr>
              <a:buFont typeface="Wingdings" pitchFamily="2" charset="2"/>
              <a:buNone/>
            </a:pPr>
            <a:r>
              <a:rPr lang="en-US" sz="2200">
                <a:latin typeface="Verdana" pitchFamily="34" charset="0"/>
                <a:ea typeface="Verdana" pitchFamily="34" charset="0"/>
                <a:cs typeface="Verdana" pitchFamily="34" charset="0"/>
              </a:rPr>
              <a:t>c. 1,200 cups</a:t>
            </a:r>
          </a:p>
          <a:p>
            <a:pPr marL="952500" lvl="1" indent="-495300" eaLnBrk="1" hangingPunct="1">
              <a:spcBef>
                <a:spcPct val="20000"/>
              </a:spcBef>
              <a:buClr>
                <a:schemeClr val="accent2"/>
              </a:buClr>
              <a:buFont typeface="Wingdings" pitchFamily="2" charset="2"/>
              <a:buNone/>
            </a:pPr>
            <a:r>
              <a:rPr lang="en-US" sz="2200">
                <a:latin typeface="Verdana" pitchFamily="34" charset="0"/>
                <a:ea typeface="Verdana" pitchFamily="34" charset="0"/>
                <a:cs typeface="Verdana" pitchFamily="34" charset="0"/>
              </a:rPr>
              <a:t>d. 1,150 cups</a:t>
            </a:r>
          </a:p>
        </p:txBody>
      </p:sp>
      <p:sp>
        <p:nvSpPr>
          <p:cNvPr id="57347" name="Rectangle 1027"/>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57348" name="Oval 1028"/>
          <p:cNvSpPr>
            <a:spLocks noChangeArrowheads="1"/>
          </p:cNvSpPr>
          <p:nvPr/>
        </p:nvSpPr>
        <p:spPr bwMode="auto">
          <a:xfrm>
            <a:off x="838200" y="5410200"/>
            <a:ext cx="533400" cy="533400"/>
          </a:xfrm>
          <a:prstGeom prst="ellipse">
            <a:avLst/>
          </a:prstGeom>
          <a:noFill/>
          <a:ln w="50799">
            <a:solidFill>
              <a:srgbClr val="FF0000"/>
            </a:solidFill>
            <a:round/>
            <a:headEnd/>
            <a:tailEnd/>
          </a:ln>
        </p:spPr>
        <p:txBody>
          <a:bodyPr wrap="none" anchor="ctr"/>
          <a:lstStyle/>
          <a:p>
            <a:endParaRPr lang="en-US"/>
          </a:p>
        </p:txBody>
      </p:sp>
      <p:grpSp>
        <p:nvGrpSpPr>
          <p:cNvPr id="57349" name="Group 1029"/>
          <p:cNvGrpSpPr>
            <a:grpSpLocks/>
          </p:cNvGrpSpPr>
          <p:nvPr/>
        </p:nvGrpSpPr>
        <p:grpSpPr bwMode="auto">
          <a:xfrm>
            <a:off x="3276600" y="2209800"/>
            <a:ext cx="5486400" cy="3505200"/>
            <a:chOff x="2064" y="1392"/>
            <a:chExt cx="3456" cy="2208"/>
          </a:xfrm>
        </p:grpSpPr>
        <p:sp>
          <p:nvSpPr>
            <p:cNvPr id="57350" name="Rectangle 1030"/>
            <p:cNvSpPr>
              <a:spLocks noChangeArrowheads="1"/>
            </p:cNvSpPr>
            <p:nvPr/>
          </p:nvSpPr>
          <p:spPr bwMode="auto">
            <a:xfrm>
              <a:off x="2064" y="1392"/>
              <a:ext cx="3264" cy="2208"/>
            </a:xfrm>
            <a:prstGeom prst="rect">
              <a:avLst/>
            </a:prstGeom>
            <a:solidFill>
              <a:schemeClr val="accent1"/>
            </a:solidFill>
            <a:ln w="9525">
              <a:noFill/>
              <a:miter lim="800000"/>
              <a:headEnd/>
              <a:tailEnd/>
            </a:ln>
          </p:spPr>
          <p:txBody>
            <a:bodyPr wrap="none" anchor="ctr"/>
            <a:lstStyle/>
            <a:p>
              <a:endParaRPr lang="en-US"/>
            </a:p>
          </p:txBody>
        </p:sp>
        <p:sp>
          <p:nvSpPr>
            <p:cNvPr id="57351" name="Text Box 1031"/>
            <p:cNvSpPr txBox="1">
              <a:spLocks noChangeArrowheads="1"/>
            </p:cNvSpPr>
            <p:nvPr/>
          </p:nvSpPr>
          <p:spPr bwMode="auto">
            <a:xfrm>
              <a:off x="3120" y="1392"/>
              <a:ext cx="2400" cy="518"/>
            </a:xfrm>
            <a:prstGeom prst="rect">
              <a:avLst/>
            </a:prstGeom>
            <a:noFill/>
            <a:ln w="9525">
              <a:noFill/>
              <a:miter lim="800000"/>
              <a:headEnd/>
              <a:tailEnd/>
            </a:ln>
          </p:spPr>
          <p:txBody>
            <a:bodyPr>
              <a:spAutoFit/>
            </a:bodyPr>
            <a:lstStyle/>
            <a:p>
              <a:pPr algn="ctr" eaLnBrk="1" hangingPunct="1"/>
              <a:r>
                <a:rPr lang="en-US" sz="2400" b="1">
                  <a:solidFill>
                    <a:srgbClr val="FFFFFF"/>
                  </a:solidFill>
                </a:rPr>
                <a:t>Fixed expenses</a:t>
              </a:r>
            </a:p>
            <a:p>
              <a:pPr algn="ctr" eaLnBrk="1" hangingPunct="1"/>
              <a:r>
                <a:rPr lang="en-US" sz="2400" b="1">
                  <a:solidFill>
                    <a:srgbClr val="FFFFFF"/>
                  </a:solidFill>
                </a:rPr>
                <a:t>CM per Unit</a:t>
              </a:r>
            </a:p>
          </p:txBody>
        </p:sp>
        <p:sp>
          <p:nvSpPr>
            <p:cNvPr id="57352" name="Line 1032"/>
            <p:cNvSpPr>
              <a:spLocks noChangeShapeType="1"/>
            </p:cNvSpPr>
            <p:nvPr/>
          </p:nvSpPr>
          <p:spPr bwMode="auto">
            <a:xfrm flipV="1">
              <a:off x="3504" y="1659"/>
              <a:ext cx="1632" cy="22"/>
            </a:xfrm>
            <a:prstGeom prst="line">
              <a:avLst/>
            </a:prstGeom>
            <a:noFill/>
            <a:ln w="38100">
              <a:solidFill>
                <a:srgbClr val="FFFFFF"/>
              </a:solidFill>
              <a:round/>
              <a:headEnd/>
              <a:tailEnd/>
            </a:ln>
          </p:spPr>
          <p:txBody>
            <a:bodyPr wrap="none"/>
            <a:lstStyle/>
            <a:p>
              <a:endParaRPr lang="en-US"/>
            </a:p>
          </p:txBody>
        </p:sp>
        <p:sp>
          <p:nvSpPr>
            <p:cNvPr id="57353" name="Text Box 1033"/>
            <p:cNvSpPr txBox="1">
              <a:spLocks noChangeArrowheads="1"/>
            </p:cNvSpPr>
            <p:nvPr/>
          </p:nvSpPr>
          <p:spPr bwMode="auto">
            <a:xfrm>
              <a:off x="2121" y="1527"/>
              <a:ext cx="1344"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Break-even =</a:t>
              </a:r>
            </a:p>
          </p:txBody>
        </p:sp>
        <p:sp>
          <p:nvSpPr>
            <p:cNvPr id="57354" name="Text Box 1034"/>
            <p:cNvSpPr txBox="1">
              <a:spLocks noChangeArrowheads="1"/>
            </p:cNvSpPr>
            <p:nvPr/>
          </p:nvSpPr>
          <p:spPr bwMode="auto">
            <a:xfrm>
              <a:off x="2448" y="1920"/>
              <a:ext cx="2928" cy="518"/>
            </a:xfrm>
            <a:prstGeom prst="rect">
              <a:avLst/>
            </a:prstGeom>
            <a:noFill/>
            <a:ln w="9525">
              <a:noFill/>
              <a:miter lim="800000"/>
              <a:headEnd/>
              <a:tailEnd/>
            </a:ln>
          </p:spPr>
          <p:txBody>
            <a:bodyPr>
              <a:spAutoFit/>
            </a:bodyPr>
            <a:lstStyle/>
            <a:p>
              <a:pPr algn="ctr" eaLnBrk="1" hangingPunct="1"/>
              <a:r>
                <a:rPr lang="en-US" sz="2400" b="1">
                  <a:solidFill>
                    <a:srgbClr val="FFFFFF"/>
                  </a:solidFill>
                </a:rPr>
                <a:t>$1,300</a:t>
              </a:r>
            </a:p>
            <a:p>
              <a:pPr algn="ctr" eaLnBrk="1" hangingPunct="1"/>
              <a:r>
                <a:rPr lang="en-US" sz="2400" b="1">
                  <a:solidFill>
                    <a:srgbClr val="FFFFFF"/>
                  </a:solidFill>
                </a:rPr>
                <a:t>$1.49/cup - $0.36/cup</a:t>
              </a:r>
            </a:p>
          </p:txBody>
        </p:sp>
        <p:sp>
          <p:nvSpPr>
            <p:cNvPr id="57355" name="Text Box 1035"/>
            <p:cNvSpPr txBox="1">
              <a:spLocks noChangeArrowheads="1"/>
            </p:cNvSpPr>
            <p:nvPr/>
          </p:nvSpPr>
          <p:spPr bwMode="auto">
            <a:xfrm>
              <a:off x="2544" y="2614"/>
              <a:ext cx="240"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sp>
          <p:nvSpPr>
            <p:cNvPr id="57356" name="Text Box 1036"/>
            <p:cNvSpPr txBox="1">
              <a:spLocks noChangeArrowheads="1"/>
            </p:cNvSpPr>
            <p:nvPr/>
          </p:nvSpPr>
          <p:spPr bwMode="auto">
            <a:xfrm>
              <a:off x="2496" y="2506"/>
              <a:ext cx="1632" cy="518"/>
            </a:xfrm>
            <a:prstGeom prst="rect">
              <a:avLst/>
            </a:prstGeom>
            <a:noFill/>
            <a:ln w="9525">
              <a:noFill/>
              <a:miter lim="800000"/>
              <a:headEnd/>
              <a:tailEnd/>
            </a:ln>
          </p:spPr>
          <p:txBody>
            <a:bodyPr>
              <a:spAutoFit/>
            </a:bodyPr>
            <a:lstStyle/>
            <a:p>
              <a:pPr algn="ctr" eaLnBrk="1" hangingPunct="1"/>
              <a:r>
                <a:rPr lang="en-US" sz="2400" b="1">
                  <a:solidFill>
                    <a:srgbClr val="FFFFFF"/>
                  </a:solidFill>
                </a:rPr>
                <a:t>$1,300</a:t>
              </a:r>
            </a:p>
            <a:p>
              <a:pPr algn="ctr" eaLnBrk="1" hangingPunct="1"/>
              <a:r>
                <a:rPr lang="en-US" sz="2400" b="1">
                  <a:solidFill>
                    <a:srgbClr val="FFFFFF"/>
                  </a:solidFill>
                </a:rPr>
                <a:t>$1.13/cup</a:t>
              </a:r>
            </a:p>
          </p:txBody>
        </p:sp>
        <p:sp>
          <p:nvSpPr>
            <p:cNvPr id="57357" name="Text Box 1037"/>
            <p:cNvSpPr txBox="1">
              <a:spLocks noChangeArrowheads="1"/>
            </p:cNvSpPr>
            <p:nvPr/>
          </p:nvSpPr>
          <p:spPr bwMode="auto">
            <a:xfrm>
              <a:off x="2544" y="3120"/>
              <a:ext cx="1344"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1,150 cups</a:t>
              </a:r>
            </a:p>
          </p:txBody>
        </p:sp>
        <p:sp>
          <p:nvSpPr>
            <p:cNvPr id="57358" name="Line 1038"/>
            <p:cNvSpPr>
              <a:spLocks noChangeShapeType="1"/>
            </p:cNvSpPr>
            <p:nvPr/>
          </p:nvSpPr>
          <p:spPr bwMode="auto">
            <a:xfrm>
              <a:off x="2832" y="2188"/>
              <a:ext cx="2112" cy="0"/>
            </a:xfrm>
            <a:prstGeom prst="line">
              <a:avLst/>
            </a:prstGeom>
            <a:noFill/>
            <a:ln w="38100">
              <a:solidFill>
                <a:srgbClr val="FFFFFF"/>
              </a:solidFill>
              <a:round/>
              <a:headEnd/>
              <a:tailEnd/>
            </a:ln>
          </p:spPr>
          <p:txBody>
            <a:bodyPr wrap="none"/>
            <a:lstStyle/>
            <a:p>
              <a:endParaRPr lang="en-US"/>
            </a:p>
          </p:txBody>
        </p:sp>
        <p:sp>
          <p:nvSpPr>
            <p:cNvPr id="57359" name="Line 1039"/>
            <p:cNvSpPr>
              <a:spLocks noChangeShapeType="1"/>
            </p:cNvSpPr>
            <p:nvPr/>
          </p:nvSpPr>
          <p:spPr bwMode="auto">
            <a:xfrm>
              <a:off x="2841" y="2775"/>
              <a:ext cx="912" cy="0"/>
            </a:xfrm>
            <a:prstGeom prst="line">
              <a:avLst/>
            </a:prstGeom>
            <a:noFill/>
            <a:ln w="38100">
              <a:solidFill>
                <a:srgbClr val="FFFFFF"/>
              </a:solidFill>
              <a:round/>
              <a:headEnd/>
              <a:tailEnd/>
            </a:ln>
          </p:spPr>
          <p:txBody>
            <a:bodyPr wrap="none"/>
            <a:lstStyle/>
            <a:p>
              <a:endParaRPr lang="en-US"/>
            </a:p>
          </p:txBody>
        </p:sp>
        <p:sp>
          <p:nvSpPr>
            <p:cNvPr id="57360" name="Text Box 1040"/>
            <p:cNvSpPr txBox="1">
              <a:spLocks noChangeArrowheads="1"/>
            </p:cNvSpPr>
            <p:nvPr/>
          </p:nvSpPr>
          <p:spPr bwMode="auto">
            <a:xfrm>
              <a:off x="2496" y="2050"/>
              <a:ext cx="288"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grpSp>
    </p:spTree>
  </p:cSld>
  <p:clrMapOvr>
    <a:masterClrMapping/>
  </p:clrMapOvr>
  <p:transition spd="med">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58371" name="Rectangle 3"/>
          <p:cNvSpPr>
            <a:spLocks noGrp="1" noChangeArrowheads="1"/>
          </p:cNvSpPr>
          <p:nvPr>
            <p:ph type="body" idx="4294967295"/>
          </p:nvPr>
        </p:nvSpPr>
        <p:spPr>
          <a:xfrm>
            <a:off x="609600" y="1371600"/>
            <a:ext cx="8153400" cy="5143500"/>
          </a:xfrm>
          <a:solidFill>
            <a:srgbClr val="CCCCCC"/>
          </a:solidFill>
        </p:spPr>
        <p:txBody>
          <a:bodyPr lIns="90488" tIns="44450" rIns="90488" bIns="44450"/>
          <a:lstStyle/>
          <a:p>
            <a:pPr eaLnBrk="1" hangingPunct="1">
              <a:buFont typeface="Times" pitchFamily="34" charset="0"/>
              <a:buNone/>
            </a:pPr>
            <a:r>
              <a:rPr lang="en-US" sz="2200" smtClean="0"/>
              <a:t> 	</a:t>
            </a:r>
          </a:p>
          <a:p>
            <a:pPr eaLnBrk="1" hangingPunct="1">
              <a:buFont typeface="Times" pitchFamily="34" charset="0"/>
              <a:buNone/>
            </a:pPr>
            <a:r>
              <a:rPr lang="en-US" sz="2200" smtClean="0"/>
              <a:t>	Coffee Klatch is an espresso stand in a downtown office building. The average selling price of a cup of coffee is $1.49 and the average variable expense per cup is $0.36. The average fixed expense per month is $1,300. 2,100 cups are sold each month on average. What is the break-even sales in dollars?</a:t>
            </a:r>
          </a:p>
          <a:p>
            <a:pPr eaLnBrk="1" hangingPunct="1">
              <a:buFont typeface="Times" pitchFamily="34" charset="0"/>
              <a:buNone/>
            </a:pPr>
            <a:endParaRPr lang="en-US" sz="2200" smtClean="0"/>
          </a:p>
          <a:p>
            <a:pPr lvl="1" eaLnBrk="1" hangingPunct="1">
              <a:buFont typeface="Wingdings" pitchFamily="2" charset="2"/>
              <a:buNone/>
            </a:pPr>
            <a:r>
              <a:rPr lang="en-US" smtClean="0"/>
              <a:t>a. $1,300</a:t>
            </a:r>
          </a:p>
          <a:p>
            <a:pPr lvl="1" eaLnBrk="1" hangingPunct="1">
              <a:buFont typeface="Wingdings" pitchFamily="2" charset="2"/>
              <a:buNone/>
            </a:pPr>
            <a:r>
              <a:rPr lang="en-US" smtClean="0"/>
              <a:t>b. $1,715</a:t>
            </a:r>
          </a:p>
          <a:p>
            <a:pPr lvl="1" eaLnBrk="1" hangingPunct="1">
              <a:buFont typeface="Wingdings" pitchFamily="2" charset="2"/>
              <a:buNone/>
            </a:pPr>
            <a:r>
              <a:rPr lang="en-US" smtClean="0"/>
              <a:t>c. $1,788</a:t>
            </a:r>
          </a:p>
          <a:p>
            <a:pPr lvl="1" eaLnBrk="1" hangingPunct="1">
              <a:buFont typeface="Wingdings" pitchFamily="2" charset="2"/>
              <a:buNone/>
            </a:pPr>
            <a:r>
              <a:rPr lang="en-US" smtClean="0"/>
              <a:t>d. $3,129</a:t>
            </a:r>
          </a:p>
        </p:txBody>
      </p:sp>
    </p:spTree>
  </p:cSld>
  <p:clrMapOvr>
    <a:masterClrMapping/>
  </p:clrMapOvr>
  <p:transition spd="med">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09600" y="1371600"/>
            <a:ext cx="8153400" cy="5143500"/>
          </a:xfrm>
          <a:prstGeom prst="rect">
            <a:avLst/>
          </a:prstGeom>
          <a:solidFill>
            <a:srgbClr val="CCCCCC"/>
          </a:solidFill>
          <a:ln w="12699">
            <a:noFill/>
            <a:miter lim="800000"/>
            <a:headEnd/>
            <a:tailEnd/>
          </a:ln>
        </p:spPr>
        <p:txBody>
          <a:bodyPr lIns="90488" tIns="44450" rIns="90488" bIns="44450"/>
          <a:lstStyle/>
          <a:p>
            <a:pPr marL="342900" indent="-342900" eaLnBrk="1" hangingPunct="1">
              <a:spcBef>
                <a:spcPct val="20000"/>
              </a:spcBef>
              <a:buClr>
                <a:schemeClr val="accent1"/>
              </a:buClr>
              <a:buFont typeface="Times" pitchFamily="34" charset="0"/>
              <a:buNone/>
            </a:pPr>
            <a:endParaRPr lang="en-US" sz="2200">
              <a:latin typeface="Verdana" pitchFamily="34" charset="0"/>
              <a:ea typeface="Verdana" pitchFamily="34" charset="0"/>
              <a:cs typeface="Verdana" pitchFamily="34" charset="0"/>
            </a:endParaRPr>
          </a:p>
          <a:p>
            <a:pPr marL="342900" indent="-3429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Coffee Klatch is an espresso stand in a downtown office building. The average selling price of a cup of coffee is $1.49 and the average variable expense per cup is $0.36. The average fixed expense per month is $1,300. 2,100 cups are sold each month on average. What is the break-even sales in dollars?</a:t>
            </a:r>
          </a:p>
          <a:p>
            <a:pPr marL="342900" indent="-342900" eaLnBrk="1" hangingPunct="1">
              <a:spcBef>
                <a:spcPct val="20000"/>
              </a:spcBef>
              <a:buClr>
                <a:schemeClr val="accent1"/>
              </a:buClr>
              <a:buFont typeface="Times" pitchFamily="34" charset="0"/>
              <a:buNone/>
            </a:pPr>
            <a:endParaRPr lang="en-US" sz="2200">
              <a:latin typeface="Verdana" pitchFamily="34" charset="0"/>
              <a:ea typeface="Verdana" pitchFamily="34" charset="0"/>
              <a:cs typeface="Verdana" pitchFamily="34" charset="0"/>
            </a:endParaRP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a. </a:t>
            </a:r>
            <a:r>
              <a:rPr lang="en-US" sz="2200">
                <a:solidFill>
                  <a:schemeClr val="accent1"/>
                </a:solidFill>
                <a:latin typeface="Verdana" pitchFamily="34" charset="0"/>
                <a:ea typeface="Verdana" pitchFamily="34" charset="0"/>
                <a:cs typeface="Verdana" pitchFamily="34" charset="0"/>
              </a:rPr>
              <a:t>$1,300</a:t>
            </a:r>
          </a:p>
          <a:p>
            <a:pPr marL="742950" lvl="1" indent="-285750" eaLnBrk="1" hangingPunct="1">
              <a:spcBef>
                <a:spcPct val="20000"/>
              </a:spcBef>
              <a:buClr>
                <a:schemeClr val="accent2"/>
              </a:buClr>
              <a:buFont typeface="Wingdings" pitchFamily="2" charset="2"/>
              <a:buNone/>
            </a:pPr>
            <a:r>
              <a:rPr lang="en-US" sz="2200" b="1">
                <a:latin typeface="Verdana" pitchFamily="34" charset="0"/>
                <a:ea typeface="Verdana" pitchFamily="34" charset="0"/>
                <a:cs typeface="Verdana" pitchFamily="34" charset="0"/>
              </a:rPr>
              <a:t>b. </a:t>
            </a:r>
            <a:r>
              <a:rPr lang="en-US" sz="2200">
                <a:latin typeface="Verdana" pitchFamily="34" charset="0"/>
                <a:ea typeface="Verdana" pitchFamily="34" charset="0"/>
                <a:cs typeface="Verdana" pitchFamily="34" charset="0"/>
              </a:rPr>
              <a:t>$1,715</a:t>
            </a:r>
            <a:endParaRPr lang="en-US" sz="2200">
              <a:solidFill>
                <a:schemeClr val="accent1"/>
              </a:solidFill>
              <a:latin typeface="Verdana" pitchFamily="34" charset="0"/>
              <a:ea typeface="Verdana" pitchFamily="34" charset="0"/>
              <a:cs typeface="Verdana" pitchFamily="34" charset="0"/>
            </a:endParaRP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c. </a:t>
            </a:r>
            <a:r>
              <a:rPr lang="en-US" sz="2200">
                <a:solidFill>
                  <a:schemeClr val="accent1"/>
                </a:solidFill>
                <a:latin typeface="Verdana" pitchFamily="34" charset="0"/>
                <a:ea typeface="Verdana" pitchFamily="34" charset="0"/>
                <a:cs typeface="Verdana" pitchFamily="34" charset="0"/>
              </a:rPr>
              <a:t>$1,788</a:t>
            </a: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d. </a:t>
            </a:r>
            <a:r>
              <a:rPr lang="en-US" sz="2200">
                <a:solidFill>
                  <a:schemeClr val="accent1"/>
                </a:solidFill>
                <a:latin typeface="Verdana" pitchFamily="34" charset="0"/>
                <a:ea typeface="Verdana" pitchFamily="34" charset="0"/>
                <a:cs typeface="Verdana" pitchFamily="34" charset="0"/>
              </a:rPr>
              <a:t>$3,129</a:t>
            </a:r>
          </a:p>
        </p:txBody>
      </p:sp>
      <p:sp>
        <p:nvSpPr>
          <p:cNvPr id="59395"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59396" name="Oval 4"/>
          <p:cNvSpPr>
            <a:spLocks noChangeArrowheads="1"/>
          </p:cNvSpPr>
          <p:nvPr/>
        </p:nvSpPr>
        <p:spPr bwMode="auto">
          <a:xfrm>
            <a:off x="993775" y="4648200"/>
            <a:ext cx="515938" cy="515938"/>
          </a:xfrm>
          <a:prstGeom prst="ellipse">
            <a:avLst/>
          </a:prstGeom>
          <a:noFill/>
          <a:ln w="50799">
            <a:solidFill>
              <a:srgbClr val="FF0000"/>
            </a:solidFill>
            <a:round/>
            <a:headEnd/>
            <a:tailEnd/>
          </a:ln>
        </p:spPr>
        <p:txBody>
          <a:bodyPr wrap="none" anchor="ctr"/>
          <a:lstStyle/>
          <a:p>
            <a:endParaRPr lang="en-US"/>
          </a:p>
        </p:txBody>
      </p:sp>
      <p:grpSp>
        <p:nvGrpSpPr>
          <p:cNvPr id="59397" name="Group 5"/>
          <p:cNvGrpSpPr>
            <a:grpSpLocks/>
          </p:cNvGrpSpPr>
          <p:nvPr/>
        </p:nvGrpSpPr>
        <p:grpSpPr bwMode="auto">
          <a:xfrm>
            <a:off x="3429000" y="4329113"/>
            <a:ext cx="5334000" cy="2224087"/>
            <a:chOff x="2160" y="2727"/>
            <a:chExt cx="3360" cy="1401"/>
          </a:xfrm>
        </p:grpSpPr>
        <p:sp>
          <p:nvSpPr>
            <p:cNvPr id="59398" name="Rectangle 6"/>
            <p:cNvSpPr>
              <a:spLocks noChangeArrowheads="1"/>
            </p:cNvSpPr>
            <p:nvPr/>
          </p:nvSpPr>
          <p:spPr bwMode="auto">
            <a:xfrm>
              <a:off x="2160" y="2736"/>
              <a:ext cx="3360" cy="1392"/>
            </a:xfrm>
            <a:prstGeom prst="rect">
              <a:avLst/>
            </a:prstGeom>
            <a:solidFill>
              <a:schemeClr val="accent1"/>
            </a:solidFill>
            <a:ln w="9525">
              <a:noFill/>
              <a:miter lim="800000"/>
              <a:headEnd/>
              <a:tailEnd/>
            </a:ln>
          </p:spPr>
          <p:txBody>
            <a:bodyPr wrap="none" anchor="ctr"/>
            <a:lstStyle/>
            <a:p>
              <a:pPr algn="ctr"/>
              <a:endParaRPr lang="en-US"/>
            </a:p>
          </p:txBody>
        </p:sp>
        <p:sp>
          <p:nvSpPr>
            <p:cNvPr id="59399" name="Text Box 7"/>
            <p:cNvSpPr txBox="1">
              <a:spLocks noChangeArrowheads="1"/>
            </p:cNvSpPr>
            <p:nvPr/>
          </p:nvSpPr>
          <p:spPr bwMode="auto">
            <a:xfrm>
              <a:off x="3792" y="2727"/>
              <a:ext cx="1632" cy="523"/>
            </a:xfrm>
            <a:prstGeom prst="rect">
              <a:avLst/>
            </a:prstGeom>
            <a:noFill/>
            <a:ln w="9525">
              <a:noFill/>
              <a:miter lim="800000"/>
              <a:headEnd/>
              <a:tailEnd/>
            </a:ln>
          </p:spPr>
          <p:txBody>
            <a:bodyPr>
              <a:spAutoFit/>
            </a:bodyPr>
            <a:lstStyle/>
            <a:p>
              <a:pPr algn="ctr" eaLnBrk="1" hangingPunct="1"/>
              <a:r>
                <a:rPr lang="en-US" sz="2400" b="1">
                  <a:solidFill>
                    <a:srgbClr val="FFFFFF"/>
                  </a:solidFill>
                </a:rPr>
                <a:t>Fixed expenses/</a:t>
              </a:r>
            </a:p>
            <a:p>
              <a:pPr algn="ctr" eaLnBrk="1" hangingPunct="1"/>
              <a:r>
                <a:rPr lang="en-US" sz="2400" b="1">
                  <a:solidFill>
                    <a:srgbClr val="FFFFFF"/>
                  </a:solidFill>
                </a:rPr>
                <a:t>CM Ratio</a:t>
              </a:r>
            </a:p>
          </p:txBody>
        </p:sp>
        <p:sp>
          <p:nvSpPr>
            <p:cNvPr id="59400" name="Line 8"/>
            <p:cNvSpPr>
              <a:spLocks noChangeShapeType="1"/>
            </p:cNvSpPr>
            <p:nvPr/>
          </p:nvSpPr>
          <p:spPr bwMode="auto">
            <a:xfrm>
              <a:off x="3936" y="2998"/>
              <a:ext cx="1392" cy="0"/>
            </a:xfrm>
            <a:prstGeom prst="line">
              <a:avLst/>
            </a:prstGeom>
            <a:noFill/>
            <a:ln w="38100">
              <a:noFill/>
              <a:round/>
              <a:headEnd/>
              <a:tailEnd/>
            </a:ln>
          </p:spPr>
          <p:txBody>
            <a:bodyPr wrap="none"/>
            <a:lstStyle/>
            <a:p>
              <a:endParaRPr lang="en-US"/>
            </a:p>
          </p:txBody>
        </p:sp>
        <p:sp>
          <p:nvSpPr>
            <p:cNvPr id="59401" name="Text Box 9"/>
            <p:cNvSpPr txBox="1">
              <a:spLocks noChangeArrowheads="1"/>
            </p:cNvSpPr>
            <p:nvPr/>
          </p:nvSpPr>
          <p:spPr bwMode="auto">
            <a:xfrm>
              <a:off x="2256" y="2728"/>
              <a:ext cx="1248" cy="51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FFFF"/>
                  </a:solidFill>
                </a:rPr>
                <a:t>Break-even</a:t>
              </a:r>
              <a:br>
                <a:rPr lang="en-US" sz="2400" b="1">
                  <a:solidFill>
                    <a:srgbClr val="FFFFFF"/>
                  </a:solidFill>
                </a:rPr>
              </a:br>
              <a:r>
                <a:rPr lang="en-US" sz="2400" b="1">
                  <a:solidFill>
                    <a:srgbClr val="FFFFFF"/>
                  </a:solidFill>
                </a:rPr>
                <a:t>sales </a:t>
              </a:r>
            </a:p>
          </p:txBody>
        </p:sp>
        <p:sp>
          <p:nvSpPr>
            <p:cNvPr id="59402" name="Text Box 10"/>
            <p:cNvSpPr txBox="1">
              <a:spLocks noChangeArrowheads="1"/>
            </p:cNvSpPr>
            <p:nvPr/>
          </p:nvSpPr>
          <p:spPr bwMode="auto">
            <a:xfrm>
              <a:off x="3600" y="3168"/>
              <a:ext cx="1152" cy="523"/>
            </a:xfrm>
            <a:prstGeom prst="rect">
              <a:avLst/>
            </a:prstGeom>
            <a:noFill/>
            <a:ln w="9525">
              <a:noFill/>
              <a:miter lim="800000"/>
              <a:headEnd/>
              <a:tailEnd/>
            </a:ln>
          </p:spPr>
          <p:txBody>
            <a:bodyPr>
              <a:spAutoFit/>
            </a:bodyPr>
            <a:lstStyle/>
            <a:p>
              <a:pPr algn="ctr" eaLnBrk="1" hangingPunct="1"/>
              <a:r>
                <a:rPr lang="en-US" sz="2400" b="1">
                  <a:solidFill>
                    <a:srgbClr val="FFFFFF"/>
                  </a:solidFill>
                </a:rPr>
                <a:t>$1,300/</a:t>
              </a:r>
            </a:p>
            <a:p>
              <a:pPr algn="ctr" eaLnBrk="1" hangingPunct="1"/>
              <a:r>
                <a:rPr lang="en-US" sz="2400" b="1">
                  <a:solidFill>
                    <a:srgbClr val="FFFFFF"/>
                  </a:solidFill>
                </a:rPr>
                <a:t>0.758</a:t>
              </a:r>
            </a:p>
          </p:txBody>
        </p:sp>
        <p:sp>
          <p:nvSpPr>
            <p:cNvPr id="59403" name="Text Box 11"/>
            <p:cNvSpPr txBox="1">
              <a:spLocks noChangeArrowheads="1"/>
            </p:cNvSpPr>
            <p:nvPr/>
          </p:nvSpPr>
          <p:spPr bwMode="auto">
            <a:xfrm>
              <a:off x="3504" y="3744"/>
              <a:ext cx="1104"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$1,715</a:t>
              </a:r>
            </a:p>
          </p:txBody>
        </p:sp>
        <p:sp>
          <p:nvSpPr>
            <p:cNvPr id="59404" name="Line 12"/>
            <p:cNvSpPr>
              <a:spLocks noChangeShapeType="1"/>
            </p:cNvSpPr>
            <p:nvPr/>
          </p:nvSpPr>
          <p:spPr bwMode="auto">
            <a:xfrm>
              <a:off x="3936" y="3445"/>
              <a:ext cx="528" cy="0"/>
            </a:xfrm>
            <a:prstGeom prst="line">
              <a:avLst/>
            </a:prstGeom>
            <a:noFill/>
            <a:ln w="38100">
              <a:noFill/>
              <a:round/>
              <a:headEnd/>
              <a:tailEnd/>
            </a:ln>
          </p:spPr>
          <p:txBody>
            <a:bodyPr wrap="none"/>
            <a:lstStyle/>
            <a:p>
              <a:endParaRPr lang="en-US"/>
            </a:p>
          </p:txBody>
        </p:sp>
        <p:sp>
          <p:nvSpPr>
            <p:cNvPr id="59405" name="Text Box 13"/>
            <p:cNvSpPr txBox="1">
              <a:spLocks noChangeArrowheads="1"/>
            </p:cNvSpPr>
            <p:nvPr/>
          </p:nvSpPr>
          <p:spPr bwMode="auto">
            <a:xfrm>
              <a:off x="3504" y="3298"/>
              <a:ext cx="240"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sp>
          <p:nvSpPr>
            <p:cNvPr id="59406" name="Text Box 14"/>
            <p:cNvSpPr txBox="1">
              <a:spLocks noChangeArrowheads="1"/>
            </p:cNvSpPr>
            <p:nvPr/>
          </p:nvSpPr>
          <p:spPr bwMode="auto">
            <a:xfrm>
              <a:off x="3503" y="2842"/>
              <a:ext cx="228" cy="288"/>
            </a:xfrm>
            <a:prstGeom prst="rect">
              <a:avLst/>
            </a:prstGeom>
            <a:noFill/>
            <a:ln w="9525">
              <a:noFill/>
              <a:miter lim="800000"/>
              <a:headEnd/>
              <a:tailEnd/>
            </a:ln>
          </p:spPr>
          <p:txBody>
            <a:bodyPr wrap="none">
              <a:spAutoFit/>
            </a:bodyPr>
            <a:lstStyle/>
            <a:p>
              <a:r>
                <a:rPr lang="en-US" sz="2400" b="1">
                  <a:solidFill>
                    <a:srgbClr val="FFFFFF"/>
                  </a:solidFill>
                </a:rPr>
                <a:t>=</a:t>
              </a:r>
            </a:p>
          </p:txBody>
        </p:sp>
      </p:grpSp>
    </p:spTree>
  </p:cSld>
  <p:clrMapOvr>
    <a:masterClrMapping/>
  </p:clrMapOvr>
  <p:transition spd="med">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60419" name="Rectangle 1026"/>
          <p:cNvSpPr>
            <a:spLocks noGrp="1" noChangeArrowheads="1"/>
          </p:cNvSpPr>
          <p:nvPr>
            <p:ph type="title"/>
          </p:nvPr>
        </p:nvSpPr>
        <p:spPr>
          <a:noFill/>
        </p:spPr>
        <p:txBody>
          <a:bodyPr lIns="90488" tIns="44450" rIns="90488" bIns="44450"/>
          <a:lstStyle/>
          <a:p>
            <a:pPr eaLnBrk="1" hangingPunct="1"/>
            <a:r>
              <a:rPr lang="en-US" smtClean="0"/>
              <a:t>Learning Objective 6</a:t>
            </a:r>
          </a:p>
        </p:txBody>
      </p:sp>
      <p:sp>
        <p:nvSpPr>
          <p:cNvPr id="461828" name="Text Box 1028"/>
          <p:cNvSpPr txBox="1">
            <a:spLocks noChangeArrowheads="1"/>
          </p:cNvSpPr>
          <p:nvPr/>
        </p:nvSpPr>
        <p:spPr bwMode="auto">
          <a:xfrm>
            <a:off x="1924050" y="2736850"/>
            <a:ext cx="5334000" cy="2185988"/>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Determine the level of sales needed to achieve a desired target profit.</a:t>
            </a:r>
          </a:p>
        </p:txBody>
      </p:sp>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6CMPerUnit01"/>
          <p:cNvPicPr>
            <a:picLocks noChangeAspect="1" noChangeArrowheads="1"/>
          </p:cNvPicPr>
          <p:nvPr/>
        </p:nvPicPr>
        <p:blipFill>
          <a:blip r:embed="rId3"/>
          <a:srcRect/>
          <a:stretch>
            <a:fillRect/>
          </a:stretch>
        </p:blipFill>
        <p:spPr bwMode="auto">
          <a:xfrm>
            <a:off x="1447800" y="2713038"/>
            <a:ext cx="6477000" cy="3933825"/>
          </a:xfrm>
          <a:prstGeom prst="rect">
            <a:avLst/>
          </a:prstGeom>
          <a:noFill/>
          <a:ln w="9525">
            <a:solidFill>
              <a:schemeClr val="tx1"/>
            </a:solidFill>
            <a:miter lim="800000"/>
            <a:headEnd/>
            <a:tailEnd/>
          </a:ln>
        </p:spPr>
      </p:pic>
      <p:sp>
        <p:nvSpPr>
          <p:cNvPr id="25603" name="Rectangle 3"/>
          <p:cNvSpPr>
            <a:spLocks noGrp="1" noChangeArrowheads="1"/>
          </p:cNvSpPr>
          <p:nvPr>
            <p:ph type="title"/>
          </p:nvPr>
        </p:nvSpPr>
        <p:spPr>
          <a:noFill/>
        </p:spPr>
        <p:txBody>
          <a:bodyPr lIns="90488" tIns="44450" rIns="90488" bIns="44450"/>
          <a:lstStyle/>
          <a:p>
            <a:pPr eaLnBrk="1" hangingPunct="1"/>
            <a:r>
              <a:rPr lang="en-US" smtClean="0"/>
              <a:t>The Contribution Approach</a:t>
            </a:r>
          </a:p>
        </p:txBody>
      </p:sp>
      <p:sp>
        <p:nvSpPr>
          <p:cNvPr id="25604" name="Rectangle 4"/>
          <p:cNvSpPr>
            <a:spLocks noGrp="1" noChangeArrowheads="1"/>
          </p:cNvSpPr>
          <p:nvPr>
            <p:ph type="body" idx="1"/>
          </p:nvPr>
        </p:nvSpPr>
        <p:spPr>
          <a:xfrm>
            <a:off x="228600" y="1252538"/>
            <a:ext cx="8686800" cy="1947862"/>
          </a:xfrm>
          <a:noFill/>
        </p:spPr>
        <p:txBody>
          <a:bodyPr lIns="90488" tIns="44450" rIns="90488" bIns="44450"/>
          <a:lstStyle/>
          <a:p>
            <a:pPr algn="ctr" eaLnBrk="1" hangingPunct="1">
              <a:lnSpc>
                <a:spcPct val="90000"/>
              </a:lnSpc>
              <a:buFont typeface="Times" pitchFamily="34" charset="0"/>
              <a:buNone/>
            </a:pPr>
            <a:r>
              <a:rPr lang="en-US" sz="2200" smtClean="0"/>
              <a:t> Sales, variable expenses, and contribution margin can also be expressed on a per unit basis. If Racing sells an additional bicycle, $200 additional CM will be generated to cover fixed expenses and profit.</a:t>
            </a:r>
          </a:p>
        </p:txBody>
      </p:sp>
      <p:sp>
        <p:nvSpPr>
          <p:cNvPr id="309254" name="Oval 6"/>
          <p:cNvSpPr>
            <a:spLocks noChangeArrowheads="1"/>
          </p:cNvSpPr>
          <p:nvPr/>
        </p:nvSpPr>
        <p:spPr bwMode="auto">
          <a:xfrm>
            <a:off x="3352800" y="1752600"/>
            <a:ext cx="939800" cy="533400"/>
          </a:xfrm>
          <a:prstGeom prst="ellipse">
            <a:avLst/>
          </a:prstGeom>
          <a:noFill/>
          <a:ln w="50800">
            <a:solidFill>
              <a:srgbClr val="FC0128"/>
            </a:solidFill>
            <a:round/>
            <a:headEnd/>
            <a:tailEnd/>
          </a:ln>
          <a:effectLst>
            <a:outerShdw dist="28398" dir="1593903" algn="ctr" rotWithShape="0">
              <a:schemeClr val="bg2"/>
            </a:outerShdw>
          </a:effectLst>
        </p:spPr>
        <p:txBody>
          <a:bodyPr wrap="none" anchor="ctr"/>
          <a:lstStyle/>
          <a:p>
            <a:pPr>
              <a:defRPr/>
            </a:pPr>
            <a:endParaRPr lang="en-US"/>
          </a:p>
        </p:txBody>
      </p:sp>
      <p:pic>
        <p:nvPicPr>
          <p:cNvPr id="25606" name="Picture 8" descr="j0199044"/>
          <p:cNvPicPr>
            <a:picLocks noChangeAspect="1" noChangeArrowheads="1"/>
          </p:cNvPicPr>
          <p:nvPr/>
        </p:nvPicPr>
        <p:blipFill>
          <a:blip r:embed="rId4"/>
          <a:srcRect/>
          <a:stretch>
            <a:fillRect/>
          </a:stretch>
        </p:blipFill>
        <p:spPr bwMode="auto">
          <a:xfrm>
            <a:off x="152400" y="2590800"/>
            <a:ext cx="993775" cy="819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p:spPr>
        <p:txBody>
          <a:bodyPr lIns="90488" tIns="44450" rIns="90488" bIns="44450"/>
          <a:lstStyle/>
          <a:p>
            <a:pPr eaLnBrk="1" hangingPunct="1"/>
            <a:r>
              <a:rPr lang="en-US" smtClean="0"/>
              <a:t>Target Profit Analysis</a:t>
            </a:r>
          </a:p>
        </p:txBody>
      </p:sp>
      <p:sp>
        <p:nvSpPr>
          <p:cNvPr id="391171" name="Rectangle 3"/>
          <p:cNvSpPr>
            <a:spLocks noGrp="1" noChangeArrowheads="1"/>
          </p:cNvSpPr>
          <p:nvPr>
            <p:ph type="body" idx="1"/>
          </p:nvPr>
        </p:nvSpPr>
        <p:spPr>
          <a:xfrm>
            <a:off x="228600" y="1219200"/>
            <a:ext cx="8686800" cy="4267200"/>
          </a:xfrm>
          <a:solidFill>
            <a:srgbClr val="CCCCCC"/>
          </a:solidFill>
        </p:spPr>
        <p:txBody>
          <a:bodyPr lIns="90488" tIns="44450" rIns="90488" bIns="44450"/>
          <a:lstStyle/>
          <a:p>
            <a:pPr algn="ctr" eaLnBrk="1" hangingPunct="1">
              <a:buFont typeface="Times" pitchFamily="34" charset="0"/>
              <a:buNone/>
            </a:pPr>
            <a:r>
              <a:rPr lang="en-US" sz="2200" smtClean="0"/>
              <a:t> </a:t>
            </a:r>
          </a:p>
          <a:p>
            <a:pPr algn="ctr" eaLnBrk="1" hangingPunct="1">
              <a:buFont typeface="Times" pitchFamily="34" charset="0"/>
              <a:buNone/>
            </a:pPr>
            <a:endParaRPr lang="en-US" sz="2200" smtClean="0"/>
          </a:p>
          <a:p>
            <a:pPr algn="ctr" eaLnBrk="1" hangingPunct="1">
              <a:buFont typeface="Times" pitchFamily="34" charset="0"/>
              <a:buNone/>
            </a:pPr>
            <a:r>
              <a:rPr lang="en-US" sz="2200" smtClean="0"/>
              <a:t>The equation and contribution margin methods can be used to determine the sales volume needed to achieve a target profit. </a:t>
            </a:r>
            <a:br>
              <a:rPr lang="en-US" sz="2200" smtClean="0"/>
            </a:br>
            <a:endParaRPr lang="en-US" sz="2200" smtClean="0"/>
          </a:p>
          <a:p>
            <a:pPr algn="ctr" eaLnBrk="1" hangingPunct="1">
              <a:buFont typeface="Times" pitchFamily="34" charset="0"/>
              <a:buNone/>
            </a:pPr>
            <a:endParaRPr lang="en-US" sz="2200" smtClean="0"/>
          </a:p>
          <a:p>
            <a:pPr algn="ctr" eaLnBrk="1" hangingPunct="1">
              <a:buFont typeface="Times" pitchFamily="34" charset="0"/>
              <a:buNone/>
            </a:pPr>
            <a:r>
              <a:rPr lang="en-US" sz="2200" smtClean="0">
                <a:solidFill>
                  <a:schemeClr val="accent1"/>
                </a:solidFill>
              </a:rPr>
              <a:t>Suppose Racing Bicycle Company wants to know how many bikes must be sold to earn a profit of $100,000.</a:t>
            </a:r>
          </a:p>
          <a:p>
            <a:pPr algn="ctr" eaLnBrk="1" hangingPunct="1">
              <a:buFont typeface="Times" pitchFamily="34" charset="0"/>
              <a:buNone/>
            </a:pPr>
            <a:endParaRPr lang="en-US" sz="2200" smtClean="0">
              <a:solidFill>
                <a:srgbClr val="0000CC"/>
              </a:solidFill>
            </a:endParaRPr>
          </a:p>
        </p:txBody>
      </p:sp>
      <p:pic>
        <p:nvPicPr>
          <p:cNvPr id="61444" name="Picture 4"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Effect transition="in" filter="wipe(up)">
                                      <p:cBhvr>
                                        <p:cTn id="7" dur="500"/>
                                        <p:tgtEl>
                                          <p:spTgt spid="39117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1171">
                                            <p:txEl>
                                              <p:pRg st="2" end="2"/>
                                            </p:txEl>
                                          </p:spTgt>
                                        </p:tgtEl>
                                        <p:attrNameLst>
                                          <p:attrName>style.visibility</p:attrName>
                                        </p:attrNameLst>
                                      </p:cBhvr>
                                      <p:to>
                                        <p:strVal val="visible"/>
                                      </p:to>
                                    </p:set>
                                    <p:animEffect transition="in" filter="wipe(up)">
                                      <p:cBhvr>
                                        <p:cTn id="11" dur="500"/>
                                        <p:tgtEl>
                                          <p:spTgt spid="391171">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1171">
                                            <p:txEl>
                                              <p:pRg st="4" end="4"/>
                                            </p:txEl>
                                          </p:spTgt>
                                        </p:tgtEl>
                                        <p:attrNameLst>
                                          <p:attrName>style.visibility</p:attrName>
                                        </p:attrNameLst>
                                      </p:cBhvr>
                                      <p:to>
                                        <p:strVal val="visible"/>
                                      </p:to>
                                    </p:set>
                                    <p:animEffect transition="in" filter="wipe(up)">
                                      <p:cBhvr>
                                        <p:cTn id="15" dur="500"/>
                                        <p:tgtEl>
                                          <p:spTgt spid="391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pPr eaLnBrk="1" hangingPunct="1"/>
            <a:r>
              <a:rPr lang="en-US" smtClean="0"/>
              <a:t>The CVP Equation Method</a:t>
            </a:r>
          </a:p>
        </p:txBody>
      </p:sp>
      <p:sp>
        <p:nvSpPr>
          <p:cNvPr id="62467" name="Rectangle 3"/>
          <p:cNvSpPr>
            <a:spLocks noChangeArrowheads="1"/>
          </p:cNvSpPr>
          <p:nvPr/>
        </p:nvSpPr>
        <p:spPr bwMode="auto">
          <a:xfrm>
            <a:off x="330200" y="1433513"/>
            <a:ext cx="8585200" cy="498475"/>
          </a:xfrm>
          <a:prstGeom prst="rect">
            <a:avLst/>
          </a:prstGeom>
          <a:solidFill>
            <a:schemeClr val="accent1"/>
          </a:solidFill>
          <a:ln w="12700">
            <a:noFill/>
            <a:miter lim="800000"/>
            <a:headEnd/>
            <a:tailEnd/>
          </a:ln>
        </p:spPr>
        <p:txBody>
          <a:bodyPr wrap="none" lIns="90488" tIns="44450" rIns="90488" bIns="44450">
            <a:spAutoFit/>
          </a:bodyPr>
          <a:lstStyle/>
          <a:p>
            <a:r>
              <a:rPr lang="en-US" sz="2600" b="1">
                <a:solidFill>
                  <a:srgbClr val="FFFFFF"/>
                </a:solidFill>
              </a:rPr>
              <a:t>Sales = Variable expenses + Fixed expenses + Profits</a:t>
            </a:r>
          </a:p>
        </p:txBody>
      </p:sp>
      <p:sp>
        <p:nvSpPr>
          <p:cNvPr id="62468" name="Rectangle 4"/>
          <p:cNvSpPr>
            <a:spLocks noChangeArrowheads="1"/>
          </p:cNvSpPr>
          <p:nvPr/>
        </p:nvSpPr>
        <p:spPr bwMode="auto">
          <a:xfrm>
            <a:off x="762000" y="2351088"/>
            <a:ext cx="6965950" cy="1782762"/>
          </a:xfrm>
          <a:prstGeom prst="rect">
            <a:avLst/>
          </a:prstGeom>
          <a:solidFill>
            <a:srgbClr val="CCCCCC"/>
          </a:solidFill>
          <a:ln w="12700">
            <a:noFill/>
            <a:miter lim="800000"/>
            <a:headEnd/>
            <a:tailEnd/>
          </a:ln>
        </p:spPr>
        <p:txBody>
          <a:bodyPr wrap="none" lIns="90488" tIns="44450" rIns="90488" bIns="44450">
            <a:spAutoFit/>
          </a:bodyPr>
          <a:lstStyle/>
          <a:p>
            <a:r>
              <a:rPr lang="en-US" sz="2200" b="1">
                <a:latin typeface="Verdana" pitchFamily="34" charset="0"/>
                <a:ea typeface="Verdana" pitchFamily="34" charset="0"/>
                <a:cs typeface="Verdana" pitchFamily="34" charset="0"/>
              </a:rPr>
              <a:t>$500Q  =  $300Q  +  $80,000  +  </a:t>
            </a:r>
            <a:r>
              <a:rPr lang="en-US" sz="2200" b="1">
                <a:solidFill>
                  <a:schemeClr val="accent1"/>
                </a:solidFill>
                <a:latin typeface="Verdana" pitchFamily="34" charset="0"/>
                <a:ea typeface="Verdana" pitchFamily="34" charset="0"/>
                <a:cs typeface="Verdana" pitchFamily="34" charset="0"/>
              </a:rPr>
              <a:t>$100,000</a:t>
            </a:r>
          </a:p>
          <a:p>
            <a:endParaRPr lang="en-US" sz="2200" b="1">
              <a:latin typeface="Verdana" pitchFamily="34" charset="0"/>
              <a:ea typeface="Verdana" pitchFamily="34" charset="0"/>
              <a:cs typeface="Verdana" pitchFamily="34" charset="0"/>
            </a:endParaRPr>
          </a:p>
          <a:p>
            <a:r>
              <a:rPr lang="en-US" sz="2200" b="1">
                <a:latin typeface="Verdana" pitchFamily="34" charset="0"/>
                <a:ea typeface="Verdana" pitchFamily="34" charset="0"/>
                <a:cs typeface="Verdana" pitchFamily="34" charset="0"/>
              </a:rPr>
              <a:t>$200Q  =  $180,000</a:t>
            </a:r>
          </a:p>
          <a:p>
            <a:endParaRPr lang="en-US" sz="2200" b="1">
              <a:latin typeface="Verdana" pitchFamily="34" charset="0"/>
              <a:ea typeface="Verdana" pitchFamily="34" charset="0"/>
              <a:cs typeface="Verdana" pitchFamily="34" charset="0"/>
            </a:endParaRPr>
          </a:p>
          <a:p>
            <a:r>
              <a:rPr lang="en-US" sz="2200" b="1">
                <a:latin typeface="Verdana" pitchFamily="34" charset="0"/>
                <a:ea typeface="Verdana" pitchFamily="34" charset="0"/>
                <a:cs typeface="Verdana" pitchFamily="34" charset="0"/>
              </a:rPr>
              <a:t>        Q  =  </a:t>
            </a:r>
            <a:r>
              <a:rPr lang="en-US" sz="2200" b="1" i="1">
                <a:solidFill>
                  <a:schemeClr val="accent1"/>
                </a:solidFill>
                <a:latin typeface="Verdana" pitchFamily="34" charset="0"/>
                <a:ea typeface="Verdana" pitchFamily="34" charset="0"/>
                <a:cs typeface="Verdana" pitchFamily="34" charset="0"/>
              </a:rPr>
              <a:t>900 bikes</a:t>
            </a:r>
          </a:p>
        </p:txBody>
      </p:sp>
      <p:pic>
        <p:nvPicPr>
          <p:cNvPr id="62469" name="Picture 5"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0488" tIns="44450" rIns="90488" bIns="44450"/>
          <a:lstStyle/>
          <a:p>
            <a:pPr eaLnBrk="1" hangingPunct="1"/>
            <a:r>
              <a:rPr lang="en-US" sz="3200" smtClean="0"/>
              <a:t>The Contribution Margin Approach</a:t>
            </a:r>
          </a:p>
        </p:txBody>
      </p:sp>
      <p:sp>
        <p:nvSpPr>
          <p:cNvPr id="63491" name="Rectangle 3"/>
          <p:cNvSpPr>
            <a:spLocks noGrp="1" noChangeArrowheads="1"/>
          </p:cNvSpPr>
          <p:nvPr>
            <p:ph type="body" idx="1"/>
          </p:nvPr>
        </p:nvSpPr>
        <p:spPr>
          <a:xfrm>
            <a:off x="381000" y="1447800"/>
            <a:ext cx="8382000" cy="1066800"/>
          </a:xfrm>
          <a:solidFill>
            <a:srgbClr val="CCCCCC"/>
          </a:solidFill>
        </p:spPr>
        <p:txBody>
          <a:bodyPr lIns="90488" tIns="44450" rIns="90488" bIns="44450"/>
          <a:lstStyle/>
          <a:p>
            <a:pPr algn="ctr" eaLnBrk="1" hangingPunct="1">
              <a:buFont typeface="Times" pitchFamily="34" charset="0"/>
              <a:buNone/>
            </a:pPr>
            <a:r>
              <a:rPr lang="en-US" sz="2200" smtClean="0"/>
              <a:t>  The contribution margin method can be used to determine that 900 bikes must be sold to earn the target profit of $100,000.</a:t>
            </a:r>
          </a:p>
        </p:txBody>
      </p:sp>
      <p:grpSp>
        <p:nvGrpSpPr>
          <p:cNvPr id="63492" name="Group 15"/>
          <p:cNvGrpSpPr>
            <a:grpSpLocks/>
          </p:cNvGrpSpPr>
          <p:nvPr/>
        </p:nvGrpSpPr>
        <p:grpSpPr bwMode="auto">
          <a:xfrm>
            <a:off x="581025" y="3276600"/>
            <a:ext cx="8562975" cy="766763"/>
            <a:chOff x="366" y="2064"/>
            <a:chExt cx="5394" cy="483"/>
          </a:xfrm>
        </p:grpSpPr>
        <p:sp>
          <p:nvSpPr>
            <p:cNvPr id="63498" name="Rectangle 6"/>
            <p:cNvSpPr>
              <a:spLocks noChangeArrowheads="1"/>
            </p:cNvSpPr>
            <p:nvPr/>
          </p:nvSpPr>
          <p:spPr bwMode="auto">
            <a:xfrm>
              <a:off x="2272" y="2064"/>
              <a:ext cx="3488" cy="483"/>
            </a:xfrm>
            <a:prstGeom prst="rect">
              <a:avLst/>
            </a:prstGeom>
            <a:noFill/>
            <a:ln w="12700">
              <a:noFill/>
              <a:miter lim="800000"/>
              <a:headEnd/>
              <a:tailEnd/>
            </a:ln>
          </p:spPr>
          <p:txBody>
            <a:bodyPr wrap="none" lIns="90488" tIns="44450" rIns="90488" bIns="44450">
              <a:spAutoFit/>
            </a:bodyPr>
            <a:lstStyle/>
            <a:p>
              <a:pPr algn="ctr"/>
              <a:r>
                <a:rPr lang="en-US" sz="2200" b="1">
                  <a:solidFill>
                    <a:schemeClr val="tx2"/>
                  </a:solidFill>
                  <a:latin typeface="Verdana" pitchFamily="34" charset="0"/>
                  <a:ea typeface="Verdana" pitchFamily="34" charset="0"/>
                  <a:cs typeface="Verdana" pitchFamily="34" charset="0"/>
                </a:rPr>
                <a:t>   </a:t>
              </a:r>
              <a:r>
                <a:rPr lang="en-US" sz="2200" b="1">
                  <a:solidFill>
                    <a:schemeClr val="bg2"/>
                  </a:solidFill>
                  <a:latin typeface="Verdana" pitchFamily="34" charset="0"/>
                  <a:ea typeface="Verdana" pitchFamily="34" charset="0"/>
                  <a:cs typeface="Verdana" pitchFamily="34" charset="0"/>
                </a:rPr>
                <a:t>Fixed expenses  +</a:t>
              </a:r>
              <a:r>
                <a:rPr lang="en-US" sz="2200" b="1">
                  <a:solidFill>
                    <a:schemeClr val="tx2"/>
                  </a:solidFill>
                  <a:latin typeface="Verdana" pitchFamily="34" charset="0"/>
                  <a:ea typeface="Verdana" pitchFamily="34" charset="0"/>
                  <a:cs typeface="Verdana" pitchFamily="34" charset="0"/>
                </a:rPr>
                <a:t>  </a:t>
              </a:r>
              <a:r>
                <a:rPr lang="en-US" sz="2200" b="1">
                  <a:solidFill>
                    <a:schemeClr val="accent1"/>
                  </a:solidFill>
                  <a:latin typeface="Verdana" pitchFamily="34" charset="0"/>
                  <a:ea typeface="Verdana" pitchFamily="34" charset="0"/>
                  <a:cs typeface="Verdana" pitchFamily="34" charset="0"/>
                </a:rPr>
                <a:t>Target profit</a:t>
              </a:r>
              <a:r>
                <a:rPr lang="en-US" sz="2200" b="1">
                  <a:solidFill>
                    <a:schemeClr val="tx2"/>
                  </a:solidFill>
                  <a:latin typeface="Verdana" pitchFamily="34" charset="0"/>
                  <a:ea typeface="Verdana" pitchFamily="34" charset="0"/>
                  <a:cs typeface="Verdana" pitchFamily="34" charset="0"/>
                </a:rPr>
                <a:t/>
              </a:r>
              <a:br>
                <a:rPr lang="en-US" sz="2200" b="1">
                  <a:solidFill>
                    <a:schemeClr val="tx2"/>
                  </a:solidFill>
                  <a:latin typeface="Verdana" pitchFamily="34" charset="0"/>
                  <a:ea typeface="Verdana" pitchFamily="34" charset="0"/>
                  <a:cs typeface="Verdana" pitchFamily="34" charset="0"/>
                </a:rPr>
              </a:br>
              <a:r>
                <a:rPr lang="en-US" sz="2200" b="1">
                  <a:solidFill>
                    <a:schemeClr val="bg2"/>
                  </a:solidFill>
                  <a:latin typeface="Verdana" pitchFamily="34" charset="0"/>
                  <a:ea typeface="Verdana" pitchFamily="34" charset="0"/>
                  <a:cs typeface="Verdana" pitchFamily="34" charset="0"/>
                </a:rPr>
                <a:t>CM per unit</a:t>
              </a:r>
            </a:p>
          </p:txBody>
        </p:sp>
        <p:sp>
          <p:nvSpPr>
            <p:cNvPr id="63499" name="Rectangle 7"/>
            <p:cNvSpPr>
              <a:spLocks noChangeArrowheads="1"/>
            </p:cNvSpPr>
            <p:nvPr/>
          </p:nvSpPr>
          <p:spPr bwMode="auto">
            <a:xfrm>
              <a:off x="2240" y="2169"/>
              <a:ext cx="226" cy="270"/>
            </a:xfrm>
            <a:prstGeom prst="rect">
              <a:avLst/>
            </a:prstGeom>
            <a:noFill/>
            <a:ln w="12700">
              <a:noFill/>
              <a:miter lim="800000"/>
              <a:headEnd/>
              <a:tailEnd/>
            </a:ln>
          </p:spPr>
          <p:txBody>
            <a:bodyPr lIns="90488" tIns="44450" rIns="90488" bIns="44450">
              <a:spAutoFit/>
            </a:bodyPr>
            <a:lstStyle/>
            <a:p>
              <a:r>
                <a:rPr lang="en-US" sz="2200" b="1">
                  <a:solidFill>
                    <a:schemeClr val="bg2"/>
                  </a:solidFill>
                  <a:latin typeface="Verdana" pitchFamily="34" charset="0"/>
                  <a:ea typeface="Verdana" pitchFamily="34" charset="0"/>
                  <a:cs typeface="Verdana" pitchFamily="34" charset="0"/>
                </a:rPr>
                <a:t>=</a:t>
              </a:r>
            </a:p>
          </p:txBody>
        </p:sp>
        <p:sp>
          <p:nvSpPr>
            <p:cNvPr id="63500" name="Rectangle 8"/>
            <p:cNvSpPr>
              <a:spLocks noChangeArrowheads="1"/>
            </p:cNvSpPr>
            <p:nvPr/>
          </p:nvSpPr>
          <p:spPr bwMode="auto">
            <a:xfrm>
              <a:off x="366" y="2064"/>
              <a:ext cx="2006" cy="483"/>
            </a:xfrm>
            <a:prstGeom prst="rect">
              <a:avLst/>
            </a:prstGeom>
            <a:noFill/>
            <a:ln w="12700">
              <a:noFill/>
              <a:miter lim="800000"/>
              <a:headEnd/>
              <a:tailEnd/>
            </a:ln>
          </p:spPr>
          <p:txBody>
            <a:bodyPr wrap="none" lIns="90488" tIns="44450" rIns="90488" bIns="44450">
              <a:spAutoFit/>
            </a:bodyPr>
            <a:lstStyle/>
            <a:p>
              <a:pPr algn="ctr"/>
              <a:r>
                <a:rPr lang="en-US" sz="2200" b="1">
                  <a:solidFill>
                    <a:schemeClr val="bg2"/>
                  </a:solidFill>
                  <a:latin typeface="Verdana" pitchFamily="34" charset="0"/>
                  <a:ea typeface="Verdana" pitchFamily="34" charset="0"/>
                  <a:cs typeface="Verdana" pitchFamily="34" charset="0"/>
                </a:rPr>
                <a:t>Unit sales to attain</a:t>
              </a:r>
            </a:p>
            <a:p>
              <a:pPr algn="ctr"/>
              <a:r>
                <a:rPr lang="en-US" sz="2200" b="1">
                  <a:solidFill>
                    <a:schemeClr val="bg2"/>
                  </a:solidFill>
                  <a:latin typeface="Verdana" pitchFamily="34" charset="0"/>
                  <a:ea typeface="Verdana" pitchFamily="34" charset="0"/>
                  <a:cs typeface="Verdana" pitchFamily="34" charset="0"/>
                </a:rPr>
                <a:t>the target profit</a:t>
              </a:r>
            </a:p>
          </p:txBody>
        </p:sp>
        <p:sp>
          <p:nvSpPr>
            <p:cNvPr id="63501" name="Line 9"/>
            <p:cNvSpPr>
              <a:spLocks noChangeShapeType="1"/>
            </p:cNvSpPr>
            <p:nvPr/>
          </p:nvSpPr>
          <p:spPr bwMode="auto">
            <a:xfrm>
              <a:off x="2678" y="2311"/>
              <a:ext cx="2688" cy="0"/>
            </a:xfrm>
            <a:prstGeom prst="line">
              <a:avLst/>
            </a:prstGeom>
            <a:noFill/>
            <a:ln w="38100">
              <a:solidFill>
                <a:schemeClr val="accent1"/>
              </a:solidFill>
              <a:round/>
              <a:headEnd/>
              <a:tailEnd/>
            </a:ln>
          </p:spPr>
          <p:txBody>
            <a:bodyPr wrap="none"/>
            <a:lstStyle/>
            <a:p>
              <a:endParaRPr lang="en-US"/>
            </a:p>
          </p:txBody>
        </p:sp>
      </p:grpSp>
      <p:grpSp>
        <p:nvGrpSpPr>
          <p:cNvPr id="63493" name="Group 10"/>
          <p:cNvGrpSpPr>
            <a:grpSpLocks/>
          </p:cNvGrpSpPr>
          <p:nvPr/>
        </p:nvGrpSpPr>
        <p:grpSpPr bwMode="auto">
          <a:xfrm>
            <a:off x="685800" y="4495800"/>
            <a:ext cx="6726238" cy="1104900"/>
            <a:chOff x="432" y="2832"/>
            <a:chExt cx="4237" cy="696"/>
          </a:xfrm>
        </p:grpSpPr>
        <p:sp>
          <p:nvSpPr>
            <p:cNvPr id="63495" name="Rectangle 11"/>
            <p:cNvSpPr>
              <a:spLocks noChangeArrowheads="1"/>
            </p:cNvSpPr>
            <p:nvPr/>
          </p:nvSpPr>
          <p:spPr bwMode="auto">
            <a:xfrm>
              <a:off x="432" y="2832"/>
              <a:ext cx="2464" cy="696"/>
            </a:xfrm>
            <a:prstGeom prst="rect">
              <a:avLst/>
            </a:prstGeom>
            <a:noFill/>
            <a:ln w="12700">
              <a:noFill/>
              <a:miter lim="800000"/>
              <a:headEnd/>
              <a:tailEnd/>
            </a:ln>
          </p:spPr>
          <p:txBody>
            <a:bodyPr wrap="none" lIns="90488" tIns="44450" rIns="90488" bIns="44450">
              <a:spAutoFit/>
            </a:bodyPr>
            <a:lstStyle/>
            <a:p>
              <a:r>
                <a:rPr lang="en-US" sz="2200" b="1">
                  <a:solidFill>
                    <a:schemeClr val="bg2"/>
                  </a:solidFill>
                  <a:latin typeface="Verdana" pitchFamily="34" charset="0"/>
                  <a:ea typeface="Verdana" pitchFamily="34" charset="0"/>
                  <a:cs typeface="Verdana" pitchFamily="34" charset="0"/>
                </a:rPr>
                <a:t>   $80,000  +  </a:t>
              </a:r>
              <a:r>
                <a:rPr lang="en-US" sz="2200" b="1">
                  <a:solidFill>
                    <a:schemeClr val="accent1"/>
                  </a:solidFill>
                  <a:latin typeface="Verdana" pitchFamily="34" charset="0"/>
                  <a:ea typeface="Verdana" pitchFamily="34" charset="0"/>
                  <a:cs typeface="Verdana" pitchFamily="34" charset="0"/>
                </a:rPr>
                <a:t>$100,000</a:t>
              </a:r>
            </a:p>
            <a:p>
              <a:endParaRPr lang="en-US" sz="2200" b="1">
                <a:solidFill>
                  <a:srgbClr val="0000CC"/>
                </a:solidFill>
                <a:latin typeface="Verdana" pitchFamily="34" charset="0"/>
                <a:ea typeface="Verdana" pitchFamily="34" charset="0"/>
                <a:cs typeface="Verdana" pitchFamily="34" charset="0"/>
              </a:endParaRPr>
            </a:p>
            <a:p>
              <a:r>
                <a:rPr lang="en-US" sz="2200" b="1">
                  <a:solidFill>
                    <a:srgbClr val="0000CC"/>
                  </a:solidFill>
                  <a:latin typeface="Verdana" pitchFamily="34" charset="0"/>
                  <a:ea typeface="Verdana" pitchFamily="34" charset="0"/>
                  <a:cs typeface="Verdana" pitchFamily="34" charset="0"/>
                </a:rPr>
                <a:t>	</a:t>
              </a:r>
              <a:r>
                <a:rPr lang="en-US" sz="2200" b="1">
                  <a:solidFill>
                    <a:schemeClr val="bg2"/>
                  </a:solidFill>
                  <a:latin typeface="Verdana" pitchFamily="34" charset="0"/>
                  <a:ea typeface="Verdana" pitchFamily="34" charset="0"/>
                  <a:cs typeface="Verdana" pitchFamily="34" charset="0"/>
                </a:rPr>
                <a:t>$200/bike</a:t>
              </a:r>
            </a:p>
          </p:txBody>
        </p:sp>
        <p:sp>
          <p:nvSpPr>
            <p:cNvPr id="63496" name="Rectangle 12"/>
            <p:cNvSpPr>
              <a:spLocks noChangeArrowheads="1"/>
            </p:cNvSpPr>
            <p:nvPr/>
          </p:nvSpPr>
          <p:spPr bwMode="auto">
            <a:xfrm>
              <a:off x="3312" y="2985"/>
              <a:ext cx="1357" cy="270"/>
            </a:xfrm>
            <a:prstGeom prst="rect">
              <a:avLst/>
            </a:prstGeom>
            <a:noFill/>
            <a:ln w="12700">
              <a:noFill/>
              <a:miter lim="800000"/>
              <a:headEnd/>
              <a:tailEnd/>
            </a:ln>
          </p:spPr>
          <p:txBody>
            <a:bodyPr wrap="none" lIns="90488" tIns="44450" rIns="90488" bIns="44450">
              <a:spAutoFit/>
            </a:bodyPr>
            <a:lstStyle/>
            <a:p>
              <a:r>
                <a:rPr lang="en-US" sz="2200" b="1">
                  <a:solidFill>
                    <a:schemeClr val="bg2"/>
                  </a:solidFill>
                  <a:latin typeface="Verdana" pitchFamily="34" charset="0"/>
                  <a:ea typeface="Verdana" pitchFamily="34" charset="0"/>
                  <a:cs typeface="Verdana" pitchFamily="34" charset="0"/>
                </a:rPr>
                <a:t>=</a:t>
              </a:r>
              <a:r>
                <a:rPr lang="en-US" sz="2200" b="1">
                  <a:solidFill>
                    <a:schemeClr val="accent2"/>
                  </a:solidFill>
                  <a:latin typeface="Verdana" pitchFamily="34" charset="0"/>
                  <a:ea typeface="Verdana" pitchFamily="34" charset="0"/>
                  <a:cs typeface="Verdana" pitchFamily="34" charset="0"/>
                </a:rPr>
                <a:t>  </a:t>
              </a:r>
              <a:r>
                <a:rPr lang="en-US" sz="2200" b="1" i="1">
                  <a:solidFill>
                    <a:srgbClr val="006600"/>
                  </a:solidFill>
                  <a:latin typeface="Verdana" pitchFamily="34" charset="0"/>
                  <a:ea typeface="Verdana" pitchFamily="34" charset="0"/>
                  <a:cs typeface="Verdana" pitchFamily="34" charset="0"/>
                </a:rPr>
                <a:t>900 bikes</a:t>
              </a:r>
            </a:p>
          </p:txBody>
        </p:sp>
        <p:sp>
          <p:nvSpPr>
            <p:cNvPr id="63497" name="Line 13"/>
            <p:cNvSpPr>
              <a:spLocks noChangeShapeType="1"/>
            </p:cNvSpPr>
            <p:nvPr/>
          </p:nvSpPr>
          <p:spPr bwMode="auto">
            <a:xfrm>
              <a:off x="480" y="3167"/>
              <a:ext cx="2544" cy="0"/>
            </a:xfrm>
            <a:prstGeom prst="line">
              <a:avLst/>
            </a:prstGeom>
            <a:noFill/>
            <a:ln w="38100">
              <a:solidFill>
                <a:schemeClr val="accent1"/>
              </a:solidFill>
              <a:round/>
              <a:headEnd/>
              <a:tailEnd/>
            </a:ln>
          </p:spPr>
          <p:txBody>
            <a:bodyPr/>
            <a:lstStyle/>
            <a:p>
              <a:endParaRPr lang="en-US"/>
            </a:p>
          </p:txBody>
        </p:sp>
      </p:grpSp>
      <p:pic>
        <p:nvPicPr>
          <p:cNvPr id="63494" name="Picture 14" descr="j0199044"/>
          <p:cNvPicPr>
            <a:picLocks noChangeAspect="1" noChangeArrowheads="1"/>
          </p:cNvPicPr>
          <p:nvPr/>
        </p:nvPicPr>
        <p:blipFill>
          <a:blip r:embed="rId3"/>
          <a:srcRect/>
          <a:stretch>
            <a:fillRect/>
          </a:stretch>
        </p:blipFill>
        <p:spPr bwMode="auto">
          <a:xfrm>
            <a:off x="4267200" y="5962650"/>
            <a:ext cx="993775" cy="819150"/>
          </a:xfrm>
          <a:prstGeom prst="rect">
            <a:avLst/>
          </a:prstGeom>
          <a:noFill/>
          <a:ln w="9525">
            <a:noFill/>
            <a:miter lim="800000"/>
            <a:headEnd/>
            <a:tailEnd/>
          </a:ln>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64515" name="Rectangle 3"/>
          <p:cNvSpPr>
            <a:spLocks noGrp="1" noChangeArrowheads="1"/>
          </p:cNvSpPr>
          <p:nvPr>
            <p:ph type="body" idx="4294967295"/>
          </p:nvPr>
        </p:nvSpPr>
        <p:spPr>
          <a:xfrm>
            <a:off x="533400" y="1371600"/>
            <a:ext cx="8153400" cy="5143500"/>
          </a:xfrm>
          <a:solidFill>
            <a:srgbClr val="CCCCCC"/>
          </a:solidFill>
        </p:spPr>
        <p:txBody>
          <a:bodyPr lIns="90488" tIns="44450" rIns="90488" bIns="44450"/>
          <a:lstStyle/>
          <a:p>
            <a:pPr eaLnBrk="1" hangingPunct="1">
              <a:buFont typeface="Times" pitchFamily="34" charset="0"/>
              <a:buNone/>
            </a:pPr>
            <a:r>
              <a:rPr lang="en-US" sz="2200" smtClean="0"/>
              <a:t> 	</a:t>
            </a:r>
          </a:p>
          <a:p>
            <a:pPr eaLnBrk="1" hangingPunct="1">
              <a:buFont typeface="Times" pitchFamily="34" charset="0"/>
              <a:buNone/>
            </a:pPr>
            <a:r>
              <a:rPr lang="en-US" sz="2200" smtClean="0"/>
              <a:t>	Coffee Klatch is an espresso stand in a downtown office building. The average selling price of a cup of coffee is $1.49 and the average variable expense per cup is $0.36. The average fixed expense per month is $1,300.  How many cups of coffee would have to be sold to attain target profits of $2,500 per month?</a:t>
            </a:r>
          </a:p>
          <a:p>
            <a:pPr eaLnBrk="1" hangingPunct="1">
              <a:buFont typeface="Times" pitchFamily="34" charset="0"/>
              <a:buNone/>
            </a:pPr>
            <a:endParaRPr lang="en-US" sz="2200" smtClean="0"/>
          </a:p>
          <a:p>
            <a:pPr lvl="1" eaLnBrk="1" hangingPunct="1">
              <a:buFont typeface="Wingdings" pitchFamily="2" charset="2"/>
              <a:buNone/>
            </a:pPr>
            <a:r>
              <a:rPr lang="en-US" b="1" smtClean="0"/>
              <a:t>a. </a:t>
            </a:r>
            <a:r>
              <a:rPr lang="en-US" smtClean="0"/>
              <a:t>3,363 cups</a:t>
            </a:r>
          </a:p>
          <a:p>
            <a:pPr lvl="1" eaLnBrk="1" hangingPunct="1">
              <a:buFont typeface="Wingdings" pitchFamily="2" charset="2"/>
              <a:buNone/>
            </a:pPr>
            <a:r>
              <a:rPr lang="en-US" b="1" smtClean="0"/>
              <a:t>b. </a:t>
            </a:r>
            <a:r>
              <a:rPr lang="en-US" smtClean="0"/>
              <a:t>2,212 cups</a:t>
            </a:r>
          </a:p>
          <a:p>
            <a:pPr lvl="1" eaLnBrk="1" hangingPunct="1">
              <a:buFont typeface="Wingdings" pitchFamily="2" charset="2"/>
              <a:buNone/>
            </a:pPr>
            <a:r>
              <a:rPr lang="en-US" b="1" smtClean="0"/>
              <a:t>c. </a:t>
            </a:r>
            <a:r>
              <a:rPr lang="en-US" smtClean="0"/>
              <a:t>1,150 cups</a:t>
            </a:r>
          </a:p>
          <a:p>
            <a:pPr lvl="1" eaLnBrk="1" hangingPunct="1">
              <a:buFont typeface="Wingdings" pitchFamily="2" charset="2"/>
              <a:buNone/>
            </a:pPr>
            <a:r>
              <a:rPr lang="en-US" b="1" smtClean="0"/>
              <a:t>d. </a:t>
            </a:r>
            <a:r>
              <a:rPr lang="en-US" smtClean="0"/>
              <a:t>4,200 cups</a:t>
            </a:r>
          </a:p>
        </p:txBody>
      </p:sp>
    </p:spTree>
  </p:cSld>
  <p:clrMapOvr>
    <a:masterClrMapping/>
  </p:clrMapOvr>
  <p:transition spd="med">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609600" y="1371600"/>
            <a:ext cx="8153400" cy="5143500"/>
          </a:xfrm>
          <a:prstGeom prst="rect">
            <a:avLst/>
          </a:prstGeom>
          <a:solidFill>
            <a:srgbClr val="CCCCCC"/>
          </a:solidFill>
          <a:ln w="12699">
            <a:noFill/>
            <a:miter lim="800000"/>
            <a:headEnd/>
            <a:tailEnd/>
          </a:ln>
        </p:spPr>
        <p:txBody>
          <a:bodyPr lIns="90488" tIns="44450" rIns="90488" bIns="44450"/>
          <a:lstStyle/>
          <a:p>
            <a:pPr marL="342900" indent="-342900" eaLnBrk="1" hangingPunct="1">
              <a:spcBef>
                <a:spcPct val="20000"/>
              </a:spcBef>
              <a:buClr>
                <a:schemeClr val="accent1"/>
              </a:buClr>
              <a:buFont typeface="Times" pitchFamily="34" charset="0"/>
              <a:buNone/>
            </a:pPr>
            <a:r>
              <a:rPr lang="en-US" sz="2600"/>
              <a:t> </a:t>
            </a:r>
            <a:r>
              <a:rPr lang="en-US" sz="2200">
                <a:latin typeface="Verdana" pitchFamily="34" charset="0"/>
                <a:ea typeface="Verdana" pitchFamily="34" charset="0"/>
                <a:cs typeface="Verdana" pitchFamily="34" charset="0"/>
              </a:rPr>
              <a:t>	</a:t>
            </a:r>
          </a:p>
          <a:p>
            <a:pPr marL="342900" indent="-3429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Coffee Klatch is an espresso stand in a downtown office building. The average selling price of a cup of coffee is $1.49 and the average variable expense per cup is $0.36. The average fixed expense per month is $1,300.  How many cups of coffee would have to be sold to attain target profits of $2,500 per month?</a:t>
            </a:r>
          </a:p>
          <a:p>
            <a:pPr marL="742950" lvl="1" indent="-285750" eaLnBrk="1" hangingPunct="1">
              <a:spcBef>
                <a:spcPct val="20000"/>
              </a:spcBef>
              <a:buClr>
                <a:schemeClr val="accent2"/>
              </a:buClr>
              <a:buFont typeface="Wingdings" pitchFamily="2" charset="2"/>
              <a:buNone/>
            </a:pPr>
            <a:endParaRPr lang="en-US" sz="2200">
              <a:latin typeface="Verdana" pitchFamily="34" charset="0"/>
              <a:ea typeface="Verdana" pitchFamily="34" charset="0"/>
              <a:cs typeface="Verdana" pitchFamily="34" charset="0"/>
            </a:endParaRPr>
          </a:p>
          <a:p>
            <a:pPr marL="742950" lvl="1" indent="-285750" eaLnBrk="1" hangingPunct="1">
              <a:spcBef>
                <a:spcPct val="20000"/>
              </a:spcBef>
              <a:buClr>
                <a:schemeClr val="accent2"/>
              </a:buClr>
              <a:buFont typeface="Wingdings" pitchFamily="2" charset="2"/>
              <a:buNone/>
            </a:pPr>
            <a:r>
              <a:rPr lang="en-US" sz="2200" b="1">
                <a:latin typeface="Verdana" pitchFamily="34" charset="0"/>
                <a:ea typeface="Verdana" pitchFamily="34" charset="0"/>
                <a:cs typeface="Verdana" pitchFamily="34" charset="0"/>
              </a:rPr>
              <a:t>a. </a:t>
            </a:r>
            <a:r>
              <a:rPr lang="en-US" sz="2200">
                <a:latin typeface="Verdana" pitchFamily="34" charset="0"/>
                <a:ea typeface="Verdana" pitchFamily="34" charset="0"/>
                <a:cs typeface="Verdana" pitchFamily="34" charset="0"/>
              </a:rPr>
              <a:t>3,363 cups</a:t>
            </a: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b. </a:t>
            </a:r>
            <a:r>
              <a:rPr lang="en-US" sz="2200">
                <a:solidFill>
                  <a:schemeClr val="accent1"/>
                </a:solidFill>
                <a:latin typeface="Verdana" pitchFamily="34" charset="0"/>
                <a:ea typeface="Verdana" pitchFamily="34" charset="0"/>
                <a:cs typeface="Verdana" pitchFamily="34" charset="0"/>
              </a:rPr>
              <a:t>2,212 cups</a:t>
            </a: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c. </a:t>
            </a:r>
            <a:r>
              <a:rPr lang="en-US" sz="2200">
                <a:solidFill>
                  <a:schemeClr val="accent1"/>
                </a:solidFill>
                <a:latin typeface="Verdana" pitchFamily="34" charset="0"/>
                <a:ea typeface="Verdana" pitchFamily="34" charset="0"/>
                <a:cs typeface="Verdana" pitchFamily="34" charset="0"/>
              </a:rPr>
              <a:t>1,150 cups</a:t>
            </a: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d. </a:t>
            </a:r>
            <a:r>
              <a:rPr lang="en-US" sz="2200">
                <a:solidFill>
                  <a:schemeClr val="accent1"/>
                </a:solidFill>
                <a:latin typeface="Verdana" pitchFamily="34" charset="0"/>
                <a:ea typeface="Verdana" pitchFamily="34" charset="0"/>
                <a:cs typeface="Verdana" pitchFamily="34" charset="0"/>
              </a:rPr>
              <a:t>4,200 cups</a:t>
            </a:r>
          </a:p>
        </p:txBody>
      </p:sp>
      <p:sp>
        <p:nvSpPr>
          <p:cNvPr id="65539" name="Rectangle 1027"/>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65540" name="Oval 1028"/>
          <p:cNvSpPr>
            <a:spLocks noChangeArrowheads="1"/>
          </p:cNvSpPr>
          <p:nvPr/>
        </p:nvSpPr>
        <p:spPr bwMode="auto">
          <a:xfrm>
            <a:off x="928688" y="4241800"/>
            <a:ext cx="558800" cy="558800"/>
          </a:xfrm>
          <a:prstGeom prst="ellipse">
            <a:avLst/>
          </a:prstGeom>
          <a:noFill/>
          <a:ln w="50799">
            <a:solidFill>
              <a:srgbClr val="FF0000"/>
            </a:solidFill>
            <a:round/>
            <a:headEnd/>
            <a:tailEnd/>
          </a:ln>
        </p:spPr>
        <p:txBody>
          <a:bodyPr wrap="none" anchor="ctr"/>
          <a:lstStyle/>
          <a:p>
            <a:endParaRPr lang="en-US"/>
          </a:p>
        </p:txBody>
      </p:sp>
      <p:grpSp>
        <p:nvGrpSpPr>
          <p:cNvPr id="65541" name="Group 1029"/>
          <p:cNvGrpSpPr>
            <a:grpSpLocks/>
          </p:cNvGrpSpPr>
          <p:nvPr/>
        </p:nvGrpSpPr>
        <p:grpSpPr bwMode="auto">
          <a:xfrm>
            <a:off x="1981200" y="762000"/>
            <a:ext cx="7086600" cy="3505200"/>
            <a:chOff x="1152" y="672"/>
            <a:chExt cx="4464" cy="2208"/>
          </a:xfrm>
        </p:grpSpPr>
        <p:sp>
          <p:nvSpPr>
            <p:cNvPr id="65542" name="Rectangle 1030"/>
            <p:cNvSpPr>
              <a:spLocks noChangeArrowheads="1"/>
            </p:cNvSpPr>
            <p:nvPr/>
          </p:nvSpPr>
          <p:spPr bwMode="auto">
            <a:xfrm>
              <a:off x="1200" y="672"/>
              <a:ext cx="4416" cy="2208"/>
            </a:xfrm>
            <a:prstGeom prst="rect">
              <a:avLst/>
            </a:prstGeom>
            <a:solidFill>
              <a:schemeClr val="accent1"/>
            </a:solidFill>
            <a:ln w="9525">
              <a:noFill/>
              <a:miter lim="800000"/>
              <a:headEnd/>
              <a:tailEnd/>
            </a:ln>
          </p:spPr>
          <p:txBody>
            <a:bodyPr wrap="none" anchor="ctr"/>
            <a:lstStyle/>
            <a:p>
              <a:endParaRPr lang="en-US"/>
            </a:p>
          </p:txBody>
        </p:sp>
        <p:sp>
          <p:nvSpPr>
            <p:cNvPr id="65543" name="Text Box 1031"/>
            <p:cNvSpPr txBox="1">
              <a:spLocks noChangeArrowheads="1"/>
            </p:cNvSpPr>
            <p:nvPr/>
          </p:nvSpPr>
          <p:spPr bwMode="auto">
            <a:xfrm>
              <a:off x="2592" y="778"/>
              <a:ext cx="3024" cy="518"/>
            </a:xfrm>
            <a:prstGeom prst="rect">
              <a:avLst/>
            </a:prstGeom>
            <a:noFill/>
            <a:ln w="9525">
              <a:noFill/>
              <a:miter lim="800000"/>
              <a:headEnd/>
              <a:tailEnd/>
            </a:ln>
          </p:spPr>
          <p:txBody>
            <a:bodyPr>
              <a:spAutoFit/>
            </a:bodyPr>
            <a:lstStyle/>
            <a:p>
              <a:pPr algn="ctr" eaLnBrk="1" hangingPunct="1"/>
              <a:r>
                <a:rPr lang="en-US" sz="2400" b="1">
                  <a:solidFill>
                    <a:srgbClr val="FFFFFF"/>
                  </a:solidFill>
                </a:rPr>
                <a:t>Fixed expenses + Target profit</a:t>
              </a:r>
            </a:p>
            <a:p>
              <a:pPr algn="ctr" eaLnBrk="1" hangingPunct="1"/>
              <a:r>
                <a:rPr lang="en-US" sz="2400" b="1">
                  <a:solidFill>
                    <a:srgbClr val="FFFFFF"/>
                  </a:solidFill>
                </a:rPr>
                <a:t>Unit CM</a:t>
              </a:r>
            </a:p>
          </p:txBody>
        </p:sp>
        <p:sp>
          <p:nvSpPr>
            <p:cNvPr id="65544" name="Line 1032"/>
            <p:cNvSpPr>
              <a:spLocks noChangeShapeType="1"/>
            </p:cNvSpPr>
            <p:nvPr/>
          </p:nvSpPr>
          <p:spPr bwMode="auto">
            <a:xfrm>
              <a:off x="2688" y="1051"/>
              <a:ext cx="2832" cy="0"/>
            </a:xfrm>
            <a:prstGeom prst="line">
              <a:avLst/>
            </a:prstGeom>
            <a:noFill/>
            <a:ln w="38100">
              <a:solidFill>
                <a:srgbClr val="FFFFFF"/>
              </a:solidFill>
              <a:round/>
              <a:headEnd/>
              <a:tailEnd/>
            </a:ln>
          </p:spPr>
          <p:txBody>
            <a:bodyPr wrap="none"/>
            <a:lstStyle/>
            <a:p>
              <a:endParaRPr lang="en-US"/>
            </a:p>
          </p:txBody>
        </p:sp>
        <p:sp>
          <p:nvSpPr>
            <p:cNvPr id="65545" name="Text Box 1033"/>
            <p:cNvSpPr txBox="1">
              <a:spLocks noChangeArrowheads="1"/>
            </p:cNvSpPr>
            <p:nvPr/>
          </p:nvSpPr>
          <p:spPr bwMode="auto">
            <a:xfrm>
              <a:off x="1152" y="682"/>
              <a:ext cx="1344" cy="74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FFFF"/>
                  </a:solidFill>
                </a:rPr>
                <a:t>Unit sales</a:t>
              </a:r>
              <a:br>
                <a:rPr lang="en-US" sz="2400" b="1">
                  <a:solidFill>
                    <a:srgbClr val="FFFFFF"/>
                  </a:solidFill>
                </a:rPr>
              </a:br>
              <a:r>
                <a:rPr lang="en-US" sz="2400" b="1">
                  <a:solidFill>
                    <a:srgbClr val="FFFFFF"/>
                  </a:solidFill>
                </a:rPr>
                <a:t>to attain</a:t>
              </a:r>
              <a:br>
                <a:rPr lang="en-US" sz="2400" b="1">
                  <a:solidFill>
                    <a:srgbClr val="FFFFFF"/>
                  </a:solidFill>
                </a:rPr>
              </a:br>
              <a:r>
                <a:rPr lang="en-US" sz="2400" b="1">
                  <a:solidFill>
                    <a:srgbClr val="FFFFFF"/>
                  </a:solidFill>
                </a:rPr>
                <a:t>target profit </a:t>
              </a:r>
            </a:p>
          </p:txBody>
        </p:sp>
        <p:sp>
          <p:nvSpPr>
            <p:cNvPr id="65546" name="Text Box 1034"/>
            <p:cNvSpPr txBox="1">
              <a:spLocks noChangeArrowheads="1"/>
            </p:cNvSpPr>
            <p:nvPr/>
          </p:nvSpPr>
          <p:spPr bwMode="auto">
            <a:xfrm>
              <a:off x="2400" y="2544"/>
              <a:ext cx="1344"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3,363 cups</a:t>
              </a:r>
            </a:p>
          </p:txBody>
        </p:sp>
        <p:grpSp>
          <p:nvGrpSpPr>
            <p:cNvPr id="65547" name="Group 1035"/>
            <p:cNvGrpSpPr>
              <a:grpSpLocks/>
            </p:cNvGrpSpPr>
            <p:nvPr/>
          </p:nvGrpSpPr>
          <p:grpSpPr bwMode="auto">
            <a:xfrm>
              <a:off x="2400" y="1978"/>
              <a:ext cx="1104" cy="518"/>
              <a:chOff x="2400" y="1786"/>
              <a:chExt cx="1104" cy="518"/>
            </a:xfrm>
          </p:grpSpPr>
          <p:sp>
            <p:nvSpPr>
              <p:cNvPr id="65553" name="Text Box 1036"/>
              <p:cNvSpPr txBox="1">
                <a:spLocks noChangeArrowheads="1"/>
              </p:cNvSpPr>
              <p:nvPr/>
            </p:nvSpPr>
            <p:spPr bwMode="auto">
              <a:xfrm>
                <a:off x="2400" y="1894"/>
                <a:ext cx="240"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sp>
            <p:nvSpPr>
              <p:cNvPr id="65554" name="Text Box 1037"/>
              <p:cNvSpPr txBox="1">
                <a:spLocks noChangeArrowheads="1"/>
              </p:cNvSpPr>
              <p:nvPr/>
            </p:nvSpPr>
            <p:spPr bwMode="auto">
              <a:xfrm>
                <a:off x="2592" y="1786"/>
                <a:ext cx="912" cy="518"/>
              </a:xfrm>
              <a:prstGeom prst="rect">
                <a:avLst/>
              </a:prstGeom>
              <a:noFill/>
              <a:ln w="9525">
                <a:noFill/>
                <a:miter lim="800000"/>
                <a:headEnd/>
                <a:tailEnd/>
              </a:ln>
            </p:spPr>
            <p:txBody>
              <a:bodyPr>
                <a:spAutoFit/>
              </a:bodyPr>
              <a:lstStyle/>
              <a:p>
                <a:pPr algn="ctr" eaLnBrk="1" hangingPunct="1"/>
                <a:r>
                  <a:rPr lang="en-US" sz="2400" b="1">
                    <a:solidFill>
                      <a:srgbClr val="FFFFFF"/>
                    </a:solidFill>
                  </a:rPr>
                  <a:t>$3,800</a:t>
                </a:r>
              </a:p>
              <a:p>
                <a:pPr algn="ctr" eaLnBrk="1" hangingPunct="1"/>
                <a:r>
                  <a:rPr lang="en-US" sz="2400" b="1">
                    <a:solidFill>
                      <a:srgbClr val="FFFFFF"/>
                    </a:solidFill>
                  </a:rPr>
                  <a:t>$1.13</a:t>
                </a:r>
              </a:p>
            </p:txBody>
          </p:sp>
          <p:sp>
            <p:nvSpPr>
              <p:cNvPr id="65555" name="Line 1038"/>
              <p:cNvSpPr>
                <a:spLocks noChangeShapeType="1"/>
              </p:cNvSpPr>
              <p:nvPr/>
            </p:nvSpPr>
            <p:spPr bwMode="auto">
              <a:xfrm>
                <a:off x="2784" y="2049"/>
                <a:ext cx="576" cy="0"/>
              </a:xfrm>
              <a:prstGeom prst="line">
                <a:avLst/>
              </a:prstGeom>
              <a:noFill/>
              <a:ln w="38100">
                <a:solidFill>
                  <a:srgbClr val="FFFFFF"/>
                </a:solidFill>
                <a:round/>
                <a:headEnd/>
                <a:tailEnd/>
              </a:ln>
            </p:spPr>
            <p:txBody>
              <a:bodyPr wrap="none"/>
              <a:lstStyle/>
              <a:p>
                <a:endParaRPr lang="en-US"/>
              </a:p>
            </p:txBody>
          </p:sp>
        </p:grpSp>
        <p:grpSp>
          <p:nvGrpSpPr>
            <p:cNvPr id="65548" name="Group 1039"/>
            <p:cNvGrpSpPr>
              <a:grpSpLocks/>
            </p:cNvGrpSpPr>
            <p:nvPr/>
          </p:nvGrpSpPr>
          <p:grpSpPr bwMode="auto">
            <a:xfrm>
              <a:off x="2352" y="1402"/>
              <a:ext cx="1920" cy="518"/>
              <a:chOff x="2352" y="1200"/>
              <a:chExt cx="1920" cy="518"/>
            </a:xfrm>
          </p:grpSpPr>
          <p:sp>
            <p:nvSpPr>
              <p:cNvPr id="65550" name="Text Box 1040"/>
              <p:cNvSpPr txBox="1">
                <a:spLocks noChangeArrowheads="1"/>
              </p:cNvSpPr>
              <p:nvPr/>
            </p:nvSpPr>
            <p:spPr bwMode="auto">
              <a:xfrm>
                <a:off x="2592" y="1200"/>
                <a:ext cx="1680" cy="518"/>
              </a:xfrm>
              <a:prstGeom prst="rect">
                <a:avLst/>
              </a:prstGeom>
              <a:noFill/>
              <a:ln w="9525">
                <a:noFill/>
                <a:miter lim="800000"/>
                <a:headEnd/>
                <a:tailEnd/>
              </a:ln>
            </p:spPr>
            <p:txBody>
              <a:bodyPr>
                <a:spAutoFit/>
              </a:bodyPr>
              <a:lstStyle/>
              <a:p>
                <a:pPr algn="ctr" eaLnBrk="1" hangingPunct="1"/>
                <a:r>
                  <a:rPr lang="en-US" sz="2400" b="1">
                    <a:solidFill>
                      <a:srgbClr val="FFFFFF"/>
                    </a:solidFill>
                  </a:rPr>
                  <a:t>$1,300 + $2,500</a:t>
                </a:r>
              </a:p>
              <a:p>
                <a:pPr algn="ctr" eaLnBrk="1" hangingPunct="1"/>
                <a:r>
                  <a:rPr lang="en-US" sz="2400" b="1">
                    <a:solidFill>
                      <a:srgbClr val="FFFFFF"/>
                    </a:solidFill>
                  </a:rPr>
                  <a:t>$1.49 - $0.36 </a:t>
                </a:r>
              </a:p>
            </p:txBody>
          </p:sp>
          <p:sp>
            <p:nvSpPr>
              <p:cNvPr id="65551" name="Line 1041"/>
              <p:cNvSpPr>
                <a:spLocks noChangeShapeType="1"/>
              </p:cNvSpPr>
              <p:nvPr/>
            </p:nvSpPr>
            <p:spPr bwMode="auto">
              <a:xfrm>
                <a:off x="2760" y="1468"/>
                <a:ext cx="1344" cy="0"/>
              </a:xfrm>
              <a:prstGeom prst="line">
                <a:avLst/>
              </a:prstGeom>
              <a:noFill/>
              <a:ln w="38100">
                <a:solidFill>
                  <a:srgbClr val="FFFFFF"/>
                </a:solidFill>
                <a:round/>
                <a:headEnd/>
                <a:tailEnd/>
              </a:ln>
            </p:spPr>
            <p:txBody>
              <a:bodyPr wrap="none"/>
              <a:lstStyle/>
              <a:p>
                <a:endParaRPr lang="en-US"/>
              </a:p>
            </p:txBody>
          </p:sp>
          <p:sp>
            <p:nvSpPr>
              <p:cNvPr id="65552" name="Text Box 1042"/>
              <p:cNvSpPr txBox="1">
                <a:spLocks noChangeArrowheads="1"/>
              </p:cNvSpPr>
              <p:nvPr/>
            </p:nvSpPr>
            <p:spPr bwMode="auto">
              <a:xfrm>
                <a:off x="2352" y="1330"/>
                <a:ext cx="288"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grpSp>
        <p:sp>
          <p:nvSpPr>
            <p:cNvPr id="65549" name="Text Box 1043"/>
            <p:cNvSpPr txBox="1">
              <a:spLocks noChangeArrowheads="1"/>
            </p:cNvSpPr>
            <p:nvPr/>
          </p:nvSpPr>
          <p:spPr bwMode="auto">
            <a:xfrm>
              <a:off x="2352" y="911"/>
              <a:ext cx="288"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grpSp>
    </p:spTree>
  </p:cSld>
  <p:clrMapOvr>
    <a:masterClrMapping/>
  </p:clrMapOvr>
  <p:transition spd="med">
    <p:blinds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66563" name="Rectangle 2"/>
          <p:cNvSpPr>
            <a:spLocks noGrp="1" noChangeArrowheads="1"/>
          </p:cNvSpPr>
          <p:nvPr>
            <p:ph type="title"/>
          </p:nvPr>
        </p:nvSpPr>
        <p:spPr>
          <a:noFill/>
        </p:spPr>
        <p:txBody>
          <a:bodyPr lIns="90488" tIns="44450" rIns="90488" bIns="44450"/>
          <a:lstStyle/>
          <a:p>
            <a:pPr eaLnBrk="1" hangingPunct="1"/>
            <a:r>
              <a:rPr lang="en-US" smtClean="0"/>
              <a:t>Learning Objective 7</a:t>
            </a:r>
          </a:p>
        </p:txBody>
      </p:sp>
      <p:sp>
        <p:nvSpPr>
          <p:cNvPr id="463876" name="Text Box 4"/>
          <p:cNvSpPr txBox="1">
            <a:spLocks noChangeArrowheads="1"/>
          </p:cNvSpPr>
          <p:nvPr/>
        </p:nvSpPr>
        <p:spPr bwMode="auto">
          <a:xfrm>
            <a:off x="1924050" y="2622550"/>
            <a:ext cx="5334000" cy="1662113"/>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Compute the margin of safety and explain its significance.</a:t>
            </a:r>
          </a:p>
        </p:txBody>
      </p:sp>
    </p:spTree>
  </p:cSld>
  <p:clrMapOvr>
    <a:masterClrMapping/>
  </p:clrMapOvr>
  <p:transition>
    <p:checke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lIns="90488" tIns="44450" rIns="90488" bIns="44450"/>
          <a:lstStyle/>
          <a:p>
            <a:pPr eaLnBrk="1" hangingPunct="1"/>
            <a:r>
              <a:rPr lang="en-US" smtClean="0"/>
              <a:t>The Margin of Safety</a:t>
            </a:r>
          </a:p>
        </p:txBody>
      </p:sp>
      <p:sp>
        <p:nvSpPr>
          <p:cNvPr id="67587" name="Rectangle 3"/>
          <p:cNvSpPr>
            <a:spLocks noGrp="1" noChangeArrowheads="1"/>
          </p:cNvSpPr>
          <p:nvPr>
            <p:ph type="body" idx="4294967295"/>
          </p:nvPr>
        </p:nvSpPr>
        <p:spPr>
          <a:xfrm>
            <a:off x="685800" y="1524000"/>
            <a:ext cx="8001000" cy="1600200"/>
          </a:xfrm>
          <a:solidFill>
            <a:srgbClr val="CCCCCC"/>
          </a:solidFill>
        </p:spPr>
        <p:txBody>
          <a:bodyPr lIns="90488" tIns="44450" rIns="90488" bIns="44450"/>
          <a:lstStyle/>
          <a:p>
            <a:pPr algn="ctr" eaLnBrk="1" hangingPunct="1">
              <a:buFont typeface="Times" pitchFamily="34" charset="0"/>
              <a:buNone/>
            </a:pPr>
            <a:endParaRPr lang="en-US" sz="2200" smtClean="0"/>
          </a:p>
          <a:p>
            <a:pPr algn="ctr" eaLnBrk="1" hangingPunct="1">
              <a:buFont typeface="Times" pitchFamily="34" charset="0"/>
              <a:buNone/>
            </a:pPr>
            <a:r>
              <a:rPr lang="en-US" sz="2200" smtClean="0"/>
              <a:t>The margin of safety is the excess of budgeted (or actual) sales over the break-even volume of sales.</a:t>
            </a:r>
          </a:p>
        </p:txBody>
      </p:sp>
      <p:sp>
        <p:nvSpPr>
          <p:cNvPr id="67588" name="Rectangle 4"/>
          <p:cNvSpPr>
            <a:spLocks noChangeArrowheads="1"/>
          </p:cNvSpPr>
          <p:nvPr/>
        </p:nvSpPr>
        <p:spPr bwMode="auto">
          <a:xfrm>
            <a:off x="609600" y="3281363"/>
            <a:ext cx="8128000" cy="428625"/>
          </a:xfrm>
          <a:prstGeom prst="rect">
            <a:avLst/>
          </a:prstGeom>
          <a:solidFill>
            <a:schemeClr val="accent1"/>
          </a:solidFill>
          <a:ln w="12700">
            <a:noFill/>
            <a:miter lim="800000"/>
            <a:headEnd/>
            <a:tailEnd/>
          </a:ln>
        </p:spPr>
        <p:txBody>
          <a:bodyPr wrap="none" lIns="90488" tIns="44450" rIns="90488" bIns="44450">
            <a:spAutoFit/>
          </a:bodyPr>
          <a:lstStyle/>
          <a:p>
            <a:r>
              <a:rPr lang="en-US" sz="2200" b="1">
                <a:solidFill>
                  <a:srgbClr val="FFFFFF"/>
                </a:solidFill>
                <a:latin typeface="Verdana" pitchFamily="34" charset="0"/>
                <a:ea typeface="Verdana" pitchFamily="34" charset="0"/>
                <a:cs typeface="Verdana" pitchFamily="34" charset="0"/>
              </a:rPr>
              <a:t>Margin of safety = Total sales  -  Break-even sales</a:t>
            </a:r>
          </a:p>
        </p:txBody>
      </p:sp>
      <p:grpSp>
        <p:nvGrpSpPr>
          <p:cNvPr id="67589" name="Group 5"/>
          <p:cNvGrpSpPr>
            <a:grpSpLocks/>
          </p:cNvGrpSpPr>
          <p:nvPr/>
        </p:nvGrpSpPr>
        <p:grpSpPr bwMode="auto">
          <a:xfrm>
            <a:off x="8158163" y="28575"/>
            <a:ext cx="839787" cy="1646238"/>
            <a:chOff x="5139" y="18"/>
            <a:chExt cx="529" cy="1037"/>
          </a:xfrm>
        </p:grpSpPr>
        <p:sp>
          <p:nvSpPr>
            <p:cNvPr id="67592" name="Freeform 6"/>
            <p:cNvSpPr>
              <a:spLocks/>
            </p:cNvSpPr>
            <p:nvPr/>
          </p:nvSpPr>
          <p:spPr bwMode="auto">
            <a:xfrm>
              <a:off x="5274" y="841"/>
              <a:ext cx="255" cy="214"/>
            </a:xfrm>
            <a:custGeom>
              <a:avLst/>
              <a:gdLst>
                <a:gd name="T0" fmla="*/ 0 w 766"/>
                <a:gd name="T1" fmla="*/ 0 h 641"/>
                <a:gd name="T2" fmla="*/ 0 w 766"/>
                <a:gd name="T3" fmla="*/ 0 h 641"/>
                <a:gd name="T4" fmla="*/ 0 w 766"/>
                <a:gd name="T5" fmla="*/ 0 h 641"/>
                <a:gd name="T6" fmla="*/ 0 w 766"/>
                <a:gd name="T7" fmla="*/ 0 h 641"/>
                <a:gd name="T8" fmla="*/ 0 w 766"/>
                <a:gd name="T9" fmla="*/ 0 h 641"/>
                <a:gd name="T10" fmla="*/ 0 w 766"/>
                <a:gd name="T11" fmla="*/ 0 h 641"/>
                <a:gd name="T12" fmla="*/ 0 60000 65536"/>
                <a:gd name="T13" fmla="*/ 0 60000 65536"/>
                <a:gd name="T14" fmla="*/ 0 60000 65536"/>
                <a:gd name="T15" fmla="*/ 0 60000 65536"/>
                <a:gd name="T16" fmla="*/ 0 60000 65536"/>
                <a:gd name="T17" fmla="*/ 0 60000 65536"/>
                <a:gd name="T18" fmla="*/ 0 w 766"/>
                <a:gd name="T19" fmla="*/ 0 h 641"/>
                <a:gd name="T20" fmla="*/ 766 w 766"/>
                <a:gd name="T21" fmla="*/ 641 h 641"/>
              </a:gdLst>
              <a:ahLst/>
              <a:cxnLst>
                <a:cxn ang="T12">
                  <a:pos x="T0" y="T1"/>
                </a:cxn>
                <a:cxn ang="T13">
                  <a:pos x="T2" y="T3"/>
                </a:cxn>
                <a:cxn ang="T14">
                  <a:pos x="T4" y="T5"/>
                </a:cxn>
                <a:cxn ang="T15">
                  <a:pos x="T6" y="T7"/>
                </a:cxn>
                <a:cxn ang="T16">
                  <a:pos x="T8" y="T9"/>
                </a:cxn>
                <a:cxn ang="T17">
                  <a:pos x="T10" y="T11"/>
                </a:cxn>
              </a:cxnLst>
              <a:rect l="T18" t="T19" r="T20" b="T21"/>
              <a:pathLst>
                <a:path w="766" h="641">
                  <a:moveTo>
                    <a:pt x="52" y="0"/>
                  </a:moveTo>
                  <a:lnTo>
                    <a:pt x="652" y="36"/>
                  </a:lnTo>
                  <a:lnTo>
                    <a:pt x="766" y="569"/>
                  </a:lnTo>
                  <a:lnTo>
                    <a:pt x="393" y="641"/>
                  </a:lnTo>
                  <a:lnTo>
                    <a:pt x="0" y="426"/>
                  </a:lnTo>
                  <a:lnTo>
                    <a:pt x="52" y="0"/>
                  </a:lnTo>
                  <a:close/>
                </a:path>
              </a:pathLst>
            </a:custGeom>
            <a:solidFill>
              <a:srgbClr val="E2D8D6"/>
            </a:solidFill>
            <a:ln w="9525">
              <a:noFill/>
              <a:round/>
              <a:headEnd/>
              <a:tailEnd/>
            </a:ln>
          </p:spPr>
          <p:txBody>
            <a:bodyPr/>
            <a:lstStyle/>
            <a:p>
              <a:endParaRPr lang="en-GB"/>
            </a:p>
          </p:txBody>
        </p:sp>
        <p:sp>
          <p:nvSpPr>
            <p:cNvPr id="67593" name="Rectangle 7"/>
            <p:cNvSpPr>
              <a:spLocks noChangeArrowheads="1"/>
            </p:cNvSpPr>
            <p:nvPr/>
          </p:nvSpPr>
          <p:spPr bwMode="auto">
            <a:xfrm>
              <a:off x="5414" y="836"/>
              <a:ext cx="80" cy="48"/>
            </a:xfrm>
            <a:prstGeom prst="rect">
              <a:avLst/>
            </a:prstGeom>
            <a:solidFill>
              <a:srgbClr val="CC9B4C"/>
            </a:solidFill>
            <a:ln w="9525">
              <a:noFill/>
              <a:miter lim="800000"/>
              <a:headEnd/>
              <a:tailEnd/>
            </a:ln>
          </p:spPr>
          <p:txBody>
            <a:bodyPr/>
            <a:lstStyle/>
            <a:p>
              <a:endParaRPr lang="en-US"/>
            </a:p>
          </p:txBody>
        </p:sp>
        <p:sp>
          <p:nvSpPr>
            <p:cNvPr id="67594" name="Freeform 8"/>
            <p:cNvSpPr>
              <a:spLocks/>
            </p:cNvSpPr>
            <p:nvPr/>
          </p:nvSpPr>
          <p:spPr bwMode="auto">
            <a:xfrm>
              <a:off x="5139" y="18"/>
              <a:ext cx="529" cy="987"/>
            </a:xfrm>
            <a:custGeom>
              <a:avLst/>
              <a:gdLst>
                <a:gd name="T0" fmla="*/ 0 w 1586"/>
                <a:gd name="T1" fmla="*/ 0 h 2960"/>
                <a:gd name="T2" fmla="*/ 0 w 1586"/>
                <a:gd name="T3" fmla="*/ 0 h 2960"/>
                <a:gd name="T4" fmla="*/ 1 w 1586"/>
                <a:gd name="T5" fmla="*/ 0 h 2960"/>
                <a:gd name="T6" fmla="*/ 1 w 1586"/>
                <a:gd name="T7" fmla="*/ 0 h 2960"/>
                <a:gd name="T8" fmla="*/ 1 w 1586"/>
                <a:gd name="T9" fmla="*/ 0 h 2960"/>
                <a:gd name="T10" fmla="*/ 1 w 1586"/>
                <a:gd name="T11" fmla="*/ 1 h 2960"/>
                <a:gd name="T12" fmla="*/ 1 w 1586"/>
                <a:gd name="T13" fmla="*/ 1 h 2960"/>
                <a:gd name="T14" fmla="*/ 1 w 1586"/>
                <a:gd name="T15" fmla="*/ 1 h 2960"/>
                <a:gd name="T16" fmla="*/ 1 w 1586"/>
                <a:gd name="T17" fmla="*/ 1 h 2960"/>
                <a:gd name="T18" fmla="*/ 1 w 1586"/>
                <a:gd name="T19" fmla="*/ 1 h 2960"/>
                <a:gd name="T20" fmla="*/ 1 w 1586"/>
                <a:gd name="T21" fmla="*/ 1 h 2960"/>
                <a:gd name="T22" fmla="*/ 1 w 1586"/>
                <a:gd name="T23" fmla="*/ 1 h 2960"/>
                <a:gd name="T24" fmla="*/ 1 w 1586"/>
                <a:gd name="T25" fmla="*/ 1 h 2960"/>
                <a:gd name="T26" fmla="*/ 0 w 1586"/>
                <a:gd name="T27" fmla="*/ 1 h 2960"/>
                <a:gd name="T28" fmla="*/ 0 w 1586"/>
                <a:gd name="T29" fmla="*/ 1 h 2960"/>
                <a:gd name="T30" fmla="*/ 0 w 1586"/>
                <a:gd name="T31" fmla="*/ 1 h 2960"/>
                <a:gd name="T32" fmla="*/ 0 w 1586"/>
                <a:gd name="T33" fmla="*/ 1 h 2960"/>
                <a:gd name="T34" fmla="*/ 1 w 1586"/>
                <a:gd name="T35" fmla="*/ 1 h 2960"/>
                <a:gd name="T36" fmla="*/ 1 w 1586"/>
                <a:gd name="T37" fmla="*/ 1 h 2960"/>
                <a:gd name="T38" fmla="*/ 1 w 1586"/>
                <a:gd name="T39" fmla="*/ 1 h 2960"/>
                <a:gd name="T40" fmla="*/ 0 w 1586"/>
                <a:gd name="T41" fmla="*/ 1 h 2960"/>
                <a:gd name="T42" fmla="*/ 0 w 1586"/>
                <a:gd name="T43" fmla="*/ 1 h 2960"/>
                <a:gd name="T44" fmla="*/ 0 w 1586"/>
                <a:gd name="T45" fmla="*/ 1 h 2960"/>
                <a:gd name="T46" fmla="*/ 0 w 1586"/>
                <a:gd name="T47" fmla="*/ 1 h 2960"/>
                <a:gd name="T48" fmla="*/ 0 w 1586"/>
                <a:gd name="T49" fmla="*/ 1 h 2960"/>
                <a:gd name="T50" fmla="*/ 0 w 1586"/>
                <a:gd name="T51" fmla="*/ 1 h 2960"/>
                <a:gd name="T52" fmla="*/ 0 w 1586"/>
                <a:gd name="T53" fmla="*/ 1 h 2960"/>
                <a:gd name="T54" fmla="*/ 0 w 1586"/>
                <a:gd name="T55" fmla="*/ 1 h 2960"/>
                <a:gd name="T56" fmla="*/ 0 w 1586"/>
                <a:gd name="T57" fmla="*/ 1 h 2960"/>
                <a:gd name="T58" fmla="*/ 0 w 1586"/>
                <a:gd name="T59" fmla="*/ 1 h 2960"/>
                <a:gd name="T60" fmla="*/ 0 w 1586"/>
                <a:gd name="T61" fmla="*/ 1 h 2960"/>
                <a:gd name="T62" fmla="*/ 0 w 1586"/>
                <a:gd name="T63" fmla="*/ 1 h 2960"/>
                <a:gd name="T64" fmla="*/ 0 w 1586"/>
                <a:gd name="T65" fmla="*/ 1 h 2960"/>
                <a:gd name="T66" fmla="*/ 0 w 1586"/>
                <a:gd name="T67" fmla="*/ 1 h 2960"/>
                <a:gd name="T68" fmla="*/ 0 w 1586"/>
                <a:gd name="T69" fmla="*/ 1 h 2960"/>
                <a:gd name="T70" fmla="*/ 0 w 1586"/>
                <a:gd name="T71" fmla="*/ 1 h 2960"/>
                <a:gd name="T72" fmla="*/ 0 w 1586"/>
                <a:gd name="T73" fmla="*/ 1 h 2960"/>
                <a:gd name="T74" fmla="*/ 0 w 1586"/>
                <a:gd name="T75" fmla="*/ 1 h 2960"/>
                <a:gd name="T76" fmla="*/ 0 w 1586"/>
                <a:gd name="T77" fmla="*/ 0 h 2960"/>
                <a:gd name="T78" fmla="*/ 0 w 1586"/>
                <a:gd name="T79" fmla="*/ 0 h 2960"/>
                <a:gd name="T80" fmla="*/ 0 w 1586"/>
                <a:gd name="T81" fmla="*/ 0 h 2960"/>
                <a:gd name="T82" fmla="*/ 0 w 1586"/>
                <a:gd name="T83" fmla="*/ 0 h 2960"/>
                <a:gd name="T84" fmla="*/ 0 w 1586"/>
                <a:gd name="T85" fmla="*/ 0 h 2960"/>
                <a:gd name="T86" fmla="*/ 0 w 1586"/>
                <a:gd name="T87" fmla="*/ 0 h 2960"/>
                <a:gd name="T88" fmla="*/ 0 w 1586"/>
                <a:gd name="T89" fmla="*/ 0 h 2960"/>
                <a:gd name="T90" fmla="*/ 0 w 1586"/>
                <a:gd name="T91" fmla="*/ 0 h 2960"/>
                <a:gd name="T92" fmla="*/ 0 w 1586"/>
                <a:gd name="T93" fmla="*/ 0 h 2960"/>
                <a:gd name="T94" fmla="*/ 0 w 1586"/>
                <a:gd name="T95" fmla="*/ 0 h 2960"/>
                <a:gd name="T96" fmla="*/ 0 w 1586"/>
                <a:gd name="T97" fmla="*/ 0 h 2960"/>
                <a:gd name="T98" fmla="*/ 0 w 1586"/>
                <a:gd name="T99" fmla="*/ 0 h 2960"/>
                <a:gd name="T100" fmla="*/ 0 w 1586"/>
                <a:gd name="T101" fmla="*/ 0 h 2960"/>
                <a:gd name="T102" fmla="*/ 0 w 1586"/>
                <a:gd name="T103" fmla="*/ 0 h 2960"/>
                <a:gd name="T104" fmla="*/ 0 w 1586"/>
                <a:gd name="T105" fmla="*/ 0 h 29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6"/>
                <a:gd name="T160" fmla="*/ 0 h 2960"/>
                <a:gd name="T161" fmla="*/ 1586 w 1586"/>
                <a:gd name="T162" fmla="*/ 2960 h 29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6" h="2960">
                  <a:moveTo>
                    <a:pt x="952" y="245"/>
                  </a:moveTo>
                  <a:lnTo>
                    <a:pt x="941" y="295"/>
                  </a:lnTo>
                  <a:lnTo>
                    <a:pt x="930" y="347"/>
                  </a:lnTo>
                  <a:lnTo>
                    <a:pt x="921" y="399"/>
                  </a:lnTo>
                  <a:lnTo>
                    <a:pt x="920" y="450"/>
                  </a:lnTo>
                  <a:lnTo>
                    <a:pt x="963" y="477"/>
                  </a:lnTo>
                  <a:lnTo>
                    <a:pt x="1006" y="505"/>
                  </a:lnTo>
                  <a:lnTo>
                    <a:pt x="1049" y="533"/>
                  </a:lnTo>
                  <a:lnTo>
                    <a:pt x="1093" y="561"/>
                  </a:lnTo>
                  <a:lnTo>
                    <a:pt x="1136" y="589"/>
                  </a:lnTo>
                  <a:lnTo>
                    <a:pt x="1180" y="619"/>
                  </a:lnTo>
                  <a:lnTo>
                    <a:pt x="1223" y="648"/>
                  </a:lnTo>
                  <a:lnTo>
                    <a:pt x="1266" y="679"/>
                  </a:lnTo>
                  <a:lnTo>
                    <a:pt x="1309" y="710"/>
                  </a:lnTo>
                  <a:lnTo>
                    <a:pt x="1350" y="743"/>
                  </a:lnTo>
                  <a:lnTo>
                    <a:pt x="1392" y="777"/>
                  </a:lnTo>
                  <a:lnTo>
                    <a:pt x="1432" y="812"/>
                  </a:lnTo>
                  <a:lnTo>
                    <a:pt x="1472" y="849"/>
                  </a:lnTo>
                  <a:lnTo>
                    <a:pt x="1511" y="886"/>
                  </a:lnTo>
                  <a:lnTo>
                    <a:pt x="1548" y="926"/>
                  </a:lnTo>
                  <a:lnTo>
                    <a:pt x="1586" y="967"/>
                  </a:lnTo>
                  <a:lnTo>
                    <a:pt x="1573" y="1037"/>
                  </a:lnTo>
                  <a:lnTo>
                    <a:pt x="1554" y="1103"/>
                  </a:lnTo>
                  <a:lnTo>
                    <a:pt x="1530" y="1170"/>
                  </a:lnTo>
                  <a:lnTo>
                    <a:pt x="1505" y="1233"/>
                  </a:lnTo>
                  <a:lnTo>
                    <a:pt x="1479" y="1297"/>
                  </a:lnTo>
                  <a:lnTo>
                    <a:pt x="1451" y="1360"/>
                  </a:lnTo>
                  <a:lnTo>
                    <a:pt x="1426" y="1424"/>
                  </a:lnTo>
                  <a:lnTo>
                    <a:pt x="1404" y="1489"/>
                  </a:lnTo>
                  <a:lnTo>
                    <a:pt x="1415" y="1524"/>
                  </a:lnTo>
                  <a:lnTo>
                    <a:pt x="1431" y="1558"/>
                  </a:lnTo>
                  <a:lnTo>
                    <a:pt x="1447" y="1594"/>
                  </a:lnTo>
                  <a:lnTo>
                    <a:pt x="1462" y="1629"/>
                  </a:lnTo>
                  <a:lnTo>
                    <a:pt x="1474" y="1666"/>
                  </a:lnTo>
                  <a:lnTo>
                    <a:pt x="1478" y="1701"/>
                  </a:lnTo>
                  <a:lnTo>
                    <a:pt x="1471" y="1738"/>
                  </a:lnTo>
                  <a:lnTo>
                    <a:pt x="1451" y="1775"/>
                  </a:lnTo>
                  <a:lnTo>
                    <a:pt x="1435" y="1812"/>
                  </a:lnTo>
                  <a:lnTo>
                    <a:pt x="1418" y="1849"/>
                  </a:lnTo>
                  <a:lnTo>
                    <a:pt x="1400" y="1885"/>
                  </a:lnTo>
                  <a:lnTo>
                    <a:pt x="1381" y="1920"/>
                  </a:lnTo>
                  <a:lnTo>
                    <a:pt x="1361" y="1957"/>
                  </a:lnTo>
                  <a:lnTo>
                    <a:pt x="1341" y="1992"/>
                  </a:lnTo>
                  <a:lnTo>
                    <a:pt x="1320" y="2028"/>
                  </a:lnTo>
                  <a:lnTo>
                    <a:pt x="1299" y="2062"/>
                  </a:lnTo>
                  <a:lnTo>
                    <a:pt x="1278" y="2097"/>
                  </a:lnTo>
                  <a:lnTo>
                    <a:pt x="1256" y="2133"/>
                  </a:lnTo>
                  <a:lnTo>
                    <a:pt x="1234" y="2168"/>
                  </a:lnTo>
                  <a:lnTo>
                    <a:pt x="1212" y="2202"/>
                  </a:lnTo>
                  <a:lnTo>
                    <a:pt x="1190" y="2238"/>
                  </a:lnTo>
                  <a:lnTo>
                    <a:pt x="1168" y="2272"/>
                  </a:lnTo>
                  <a:lnTo>
                    <a:pt x="1147" y="2307"/>
                  </a:lnTo>
                  <a:lnTo>
                    <a:pt x="1125" y="2341"/>
                  </a:lnTo>
                  <a:lnTo>
                    <a:pt x="1086" y="2521"/>
                  </a:lnTo>
                  <a:lnTo>
                    <a:pt x="1061" y="2526"/>
                  </a:lnTo>
                  <a:lnTo>
                    <a:pt x="1033" y="2527"/>
                  </a:lnTo>
                  <a:lnTo>
                    <a:pt x="1004" y="2527"/>
                  </a:lnTo>
                  <a:lnTo>
                    <a:pt x="975" y="2527"/>
                  </a:lnTo>
                  <a:lnTo>
                    <a:pt x="946" y="2526"/>
                  </a:lnTo>
                  <a:lnTo>
                    <a:pt x="920" y="2527"/>
                  </a:lnTo>
                  <a:lnTo>
                    <a:pt x="895" y="2530"/>
                  </a:lnTo>
                  <a:lnTo>
                    <a:pt x="874" y="2538"/>
                  </a:lnTo>
                  <a:lnTo>
                    <a:pt x="876" y="2546"/>
                  </a:lnTo>
                  <a:lnTo>
                    <a:pt x="878" y="2552"/>
                  </a:lnTo>
                  <a:lnTo>
                    <a:pt x="884" y="2557"/>
                  </a:lnTo>
                  <a:lnTo>
                    <a:pt x="891" y="2560"/>
                  </a:lnTo>
                  <a:lnTo>
                    <a:pt x="898" y="2561"/>
                  </a:lnTo>
                  <a:lnTo>
                    <a:pt x="905" y="2563"/>
                  </a:lnTo>
                  <a:lnTo>
                    <a:pt x="913" y="2563"/>
                  </a:lnTo>
                  <a:lnTo>
                    <a:pt x="920" y="2563"/>
                  </a:lnTo>
                  <a:lnTo>
                    <a:pt x="1093" y="2570"/>
                  </a:lnTo>
                  <a:lnTo>
                    <a:pt x="1100" y="2613"/>
                  </a:lnTo>
                  <a:lnTo>
                    <a:pt x="1110" y="2656"/>
                  </a:lnTo>
                  <a:lnTo>
                    <a:pt x="1121" y="2699"/>
                  </a:lnTo>
                  <a:lnTo>
                    <a:pt x="1130" y="2741"/>
                  </a:lnTo>
                  <a:lnTo>
                    <a:pt x="1139" y="2784"/>
                  </a:lnTo>
                  <a:lnTo>
                    <a:pt x="1143" y="2827"/>
                  </a:lnTo>
                  <a:lnTo>
                    <a:pt x="1144" y="2871"/>
                  </a:lnTo>
                  <a:lnTo>
                    <a:pt x="1140" y="2916"/>
                  </a:lnTo>
                  <a:lnTo>
                    <a:pt x="1133" y="2926"/>
                  </a:lnTo>
                  <a:lnTo>
                    <a:pt x="1125" y="2926"/>
                  </a:lnTo>
                  <a:lnTo>
                    <a:pt x="1116" y="2920"/>
                  </a:lnTo>
                  <a:lnTo>
                    <a:pt x="1110" y="2911"/>
                  </a:lnTo>
                  <a:lnTo>
                    <a:pt x="1043" y="2611"/>
                  </a:lnTo>
                  <a:lnTo>
                    <a:pt x="1017" y="2595"/>
                  </a:lnTo>
                  <a:lnTo>
                    <a:pt x="530" y="2595"/>
                  </a:lnTo>
                  <a:lnTo>
                    <a:pt x="508" y="2640"/>
                  </a:lnTo>
                  <a:lnTo>
                    <a:pt x="491" y="2685"/>
                  </a:lnTo>
                  <a:lnTo>
                    <a:pt x="480" y="2734"/>
                  </a:lnTo>
                  <a:lnTo>
                    <a:pt x="469" y="2784"/>
                  </a:lnTo>
                  <a:lnTo>
                    <a:pt x="458" y="2832"/>
                  </a:lnTo>
                  <a:lnTo>
                    <a:pt x="444" y="2879"/>
                  </a:lnTo>
                  <a:lnTo>
                    <a:pt x="426" y="2922"/>
                  </a:lnTo>
                  <a:lnTo>
                    <a:pt x="400" y="2960"/>
                  </a:lnTo>
                  <a:lnTo>
                    <a:pt x="386" y="2956"/>
                  </a:lnTo>
                  <a:lnTo>
                    <a:pt x="379" y="2945"/>
                  </a:lnTo>
                  <a:lnTo>
                    <a:pt x="377" y="2933"/>
                  </a:lnTo>
                  <a:lnTo>
                    <a:pt x="379" y="2919"/>
                  </a:lnTo>
                  <a:lnTo>
                    <a:pt x="382" y="2904"/>
                  </a:lnTo>
                  <a:lnTo>
                    <a:pt x="382" y="2889"/>
                  </a:lnTo>
                  <a:lnTo>
                    <a:pt x="380" y="2874"/>
                  </a:lnTo>
                  <a:lnTo>
                    <a:pt x="372" y="2863"/>
                  </a:lnTo>
                  <a:lnTo>
                    <a:pt x="355" y="2874"/>
                  </a:lnTo>
                  <a:lnTo>
                    <a:pt x="337" y="2886"/>
                  </a:lnTo>
                  <a:lnTo>
                    <a:pt x="321" y="2897"/>
                  </a:lnTo>
                  <a:lnTo>
                    <a:pt x="303" y="2905"/>
                  </a:lnTo>
                  <a:lnTo>
                    <a:pt x="285" y="2914"/>
                  </a:lnTo>
                  <a:lnTo>
                    <a:pt x="265" y="2922"/>
                  </a:lnTo>
                  <a:lnTo>
                    <a:pt x="246" y="2928"/>
                  </a:lnTo>
                  <a:lnTo>
                    <a:pt x="227" y="2932"/>
                  </a:lnTo>
                  <a:lnTo>
                    <a:pt x="200" y="2883"/>
                  </a:lnTo>
                  <a:lnTo>
                    <a:pt x="174" y="2833"/>
                  </a:lnTo>
                  <a:lnTo>
                    <a:pt x="148" y="2784"/>
                  </a:lnTo>
                  <a:lnTo>
                    <a:pt x="124" y="2734"/>
                  </a:lnTo>
                  <a:lnTo>
                    <a:pt x="103" y="2684"/>
                  </a:lnTo>
                  <a:lnTo>
                    <a:pt x="87" y="2631"/>
                  </a:lnTo>
                  <a:lnTo>
                    <a:pt x="74" y="2577"/>
                  </a:lnTo>
                  <a:lnTo>
                    <a:pt x="69" y="2521"/>
                  </a:lnTo>
                  <a:lnTo>
                    <a:pt x="77" y="2515"/>
                  </a:lnTo>
                  <a:lnTo>
                    <a:pt x="85" y="2511"/>
                  </a:lnTo>
                  <a:lnTo>
                    <a:pt x="94" y="2507"/>
                  </a:lnTo>
                  <a:lnTo>
                    <a:pt x="103" y="2501"/>
                  </a:lnTo>
                  <a:lnTo>
                    <a:pt x="112" y="2495"/>
                  </a:lnTo>
                  <a:lnTo>
                    <a:pt x="120" y="2487"/>
                  </a:lnTo>
                  <a:lnTo>
                    <a:pt x="127" y="2479"/>
                  </a:lnTo>
                  <a:lnTo>
                    <a:pt x="134" y="2468"/>
                  </a:lnTo>
                  <a:lnTo>
                    <a:pt x="131" y="2431"/>
                  </a:lnTo>
                  <a:lnTo>
                    <a:pt x="135" y="2391"/>
                  </a:lnTo>
                  <a:lnTo>
                    <a:pt x="139" y="2353"/>
                  </a:lnTo>
                  <a:lnTo>
                    <a:pt x="134" y="2312"/>
                  </a:lnTo>
                  <a:lnTo>
                    <a:pt x="162" y="2282"/>
                  </a:lnTo>
                  <a:lnTo>
                    <a:pt x="191" y="2254"/>
                  </a:lnTo>
                  <a:lnTo>
                    <a:pt x="220" y="2226"/>
                  </a:lnTo>
                  <a:lnTo>
                    <a:pt x="249" y="2198"/>
                  </a:lnTo>
                  <a:lnTo>
                    <a:pt x="276" y="2168"/>
                  </a:lnTo>
                  <a:lnTo>
                    <a:pt x="303" y="2139"/>
                  </a:lnTo>
                  <a:lnTo>
                    <a:pt x="325" y="2106"/>
                  </a:lnTo>
                  <a:lnTo>
                    <a:pt x="341" y="2071"/>
                  </a:lnTo>
                  <a:lnTo>
                    <a:pt x="264" y="1631"/>
                  </a:lnTo>
                  <a:lnTo>
                    <a:pt x="246" y="1594"/>
                  </a:lnTo>
                  <a:lnTo>
                    <a:pt x="227" y="1557"/>
                  </a:lnTo>
                  <a:lnTo>
                    <a:pt x="209" y="1520"/>
                  </a:lnTo>
                  <a:lnTo>
                    <a:pt x="191" y="1483"/>
                  </a:lnTo>
                  <a:lnTo>
                    <a:pt x="173" y="1446"/>
                  </a:lnTo>
                  <a:lnTo>
                    <a:pt x="155" y="1408"/>
                  </a:lnTo>
                  <a:lnTo>
                    <a:pt x="138" y="1371"/>
                  </a:lnTo>
                  <a:lnTo>
                    <a:pt x="121" y="1332"/>
                  </a:lnTo>
                  <a:lnTo>
                    <a:pt x="105" y="1294"/>
                  </a:lnTo>
                  <a:lnTo>
                    <a:pt x="88" y="1255"/>
                  </a:lnTo>
                  <a:lnTo>
                    <a:pt x="73" y="1217"/>
                  </a:lnTo>
                  <a:lnTo>
                    <a:pt x="58" y="1177"/>
                  </a:lnTo>
                  <a:lnTo>
                    <a:pt x="44" y="1139"/>
                  </a:lnTo>
                  <a:lnTo>
                    <a:pt x="30" y="1099"/>
                  </a:lnTo>
                  <a:lnTo>
                    <a:pt x="16" y="1057"/>
                  </a:lnTo>
                  <a:lnTo>
                    <a:pt x="4" y="1018"/>
                  </a:lnTo>
                  <a:lnTo>
                    <a:pt x="0" y="995"/>
                  </a:lnTo>
                  <a:lnTo>
                    <a:pt x="1" y="973"/>
                  </a:lnTo>
                  <a:lnTo>
                    <a:pt x="5" y="953"/>
                  </a:lnTo>
                  <a:lnTo>
                    <a:pt x="15" y="932"/>
                  </a:lnTo>
                  <a:lnTo>
                    <a:pt x="27" y="914"/>
                  </a:lnTo>
                  <a:lnTo>
                    <a:pt x="41" y="898"/>
                  </a:lnTo>
                  <a:lnTo>
                    <a:pt x="56" y="883"/>
                  </a:lnTo>
                  <a:lnTo>
                    <a:pt x="73" y="870"/>
                  </a:lnTo>
                  <a:lnTo>
                    <a:pt x="99" y="849"/>
                  </a:lnTo>
                  <a:lnTo>
                    <a:pt x="126" y="827"/>
                  </a:lnTo>
                  <a:lnTo>
                    <a:pt x="152" y="808"/>
                  </a:lnTo>
                  <a:lnTo>
                    <a:pt x="180" y="787"/>
                  </a:lnTo>
                  <a:lnTo>
                    <a:pt x="206" y="768"/>
                  </a:lnTo>
                  <a:lnTo>
                    <a:pt x="234" y="749"/>
                  </a:lnTo>
                  <a:lnTo>
                    <a:pt x="260" y="729"/>
                  </a:lnTo>
                  <a:lnTo>
                    <a:pt x="287" y="709"/>
                  </a:lnTo>
                  <a:lnTo>
                    <a:pt x="314" y="690"/>
                  </a:lnTo>
                  <a:lnTo>
                    <a:pt x="341" y="670"/>
                  </a:lnTo>
                  <a:lnTo>
                    <a:pt x="368" y="651"/>
                  </a:lnTo>
                  <a:lnTo>
                    <a:pt x="394" y="632"/>
                  </a:lnTo>
                  <a:lnTo>
                    <a:pt x="420" y="611"/>
                  </a:lnTo>
                  <a:lnTo>
                    <a:pt x="445" y="592"/>
                  </a:lnTo>
                  <a:lnTo>
                    <a:pt x="470" y="570"/>
                  </a:lnTo>
                  <a:lnTo>
                    <a:pt x="495" y="549"/>
                  </a:lnTo>
                  <a:lnTo>
                    <a:pt x="517" y="536"/>
                  </a:lnTo>
                  <a:lnTo>
                    <a:pt x="541" y="526"/>
                  </a:lnTo>
                  <a:lnTo>
                    <a:pt x="564" y="515"/>
                  </a:lnTo>
                  <a:lnTo>
                    <a:pt x="589" y="506"/>
                  </a:lnTo>
                  <a:lnTo>
                    <a:pt x="611" y="496"/>
                  </a:lnTo>
                  <a:lnTo>
                    <a:pt x="631" y="483"/>
                  </a:lnTo>
                  <a:lnTo>
                    <a:pt x="647" y="465"/>
                  </a:lnTo>
                  <a:lnTo>
                    <a:pt x="657" y="443"/>
                  </a:lnTo>
                  <a:lnTo>
                    <a:pt x="656" y="415"/>
                  </a:lnTo>
                  <a:lnTo>
                    <a:pt x="651" y="384"/>
                  </a:lnTo>
                  <a:lnTo>
                    <a:pt x="646" y="354"/>
                  </a:lnTo>
                  <a:lnTo>
                    <a:pt x="642" y="323"/>
                  </a:lnTo>
                  <a:lnTo>
                    <a:pt x="639" y="292"/>
                  </a:lnTo>
                  <a:lnTo>
                    <a:pt x="642" y="263"/>
                  </a:lnTo>
                  <a:lnTo>
                    <a:pt x="650" y="235"/>
                  </a:lnTo>
                  <a:lnTo>
                    <a:pt x="668" y="208"/>
                  </a:lnTo>
                  <a:lnTo>
                    <a:pt x="686" y="186"/>
                  </a:lnTo>
                  <a:lnTo>
                    <a:pt x="701" y="161"/>
                  </a:lnTo>
                  <a:lnTo>
                    <a:pt x="715" y="134"/>
                  </a:lnTo>
                  <a:lnTo>
                    <a:pt x="728" y="108"/>
                  </a:lnTo>
                  <a:lnTo>
                    <a:pt x="740" y="81"/>
                  </a:lnTo>
                  <a:lnTo>
                    <a:pt x="754" y="54"/>
                  </a:lnTo>
                  <a:lnTo>
                    <a:pt x="769" y="28"/>
                  </a:lnTo>
                  <a:lnTo>
                    <a:pt x="787" y="4"/>
                  </a:lnTo>
                  <a:lnTo>
                    <a:pt x="797" y="4"/>
                  </a:lnTo>
                  <a:lnTo>
                    <a:pt x="806" y="4"/>
                  </a:lnTo>
                  <a:lnTo>
                    <a:pt x="816" y="4"/>
                  </a:lnTo>
                  <a:lnTo>
                    <a:pt x="824" y="4"/>
                  </a:lnTo>
                  <a:lnTo>
                    <a:pt x="833" y="4"/>
                  </a:lnTo>
                  <a:lnTo>
                    <a:pt x="841" y="4"/>
                  </a:lnTo>
                  <a:lnTo>
                    <a:pt x="849" y="3"/>
                  </a:lnTo>
                  <a:lnTo>
                    <a:pt x="859" y="0"/>
                  </a:lnTo>
                  <a:lnTo>
                    <a:pt x="952" y="245"/>
                  </a:lnTo>
                  <a:close/>
                </a:path>
              </a:pathLst>
            </a:custGeom>
            <a:solidFill>
              <a:srgbClr val="000019"/>
            </a:solidFill>
            <a:ln w="9525">
              <a:noFill/>
              <a:round/>
              <a:headEnd/>
              <a:tailEnd/>
            </a:ln>
          </p:spPr>
          <p:txBody>
            <a:bodyPr/>
            <a:lstStyle/>
            <a:p>
              <a:endParaRPr lang="en-GB"/>
            </a:p>
          </p:txBody>
        </p:sp>
        <p:sp>
          <p:nvSpPr>
            <p:cNvPr id="67595" name="Freeform 9"/>
            <p:cNvSpPr>
              <a:spLocks/>
            </p:cNvSpPr>
            <p:nvPr/>
          </p:nvSpPr>
          <p:spPr bwMode="auto">
            <a:xfrm>
              <a:off x="5360" y="45"/>
              <a:ext cx="40" cy="158"/>
            </a:xfrm>
            <a:custGeom>
              <a:avLst/>
              <a:gdLst>
                <a:gd name="T0" fmla="*/ 0 w 122"/>
                <a:gd name="T1" fmla="*/ 0 h 473"/>
                <a:gd name="T2" fmla="*/ 0 w 122"/>
                <a:gd name="T3" fmla="*/ 0 h 473"/>
                <a:gd name="T4" fmla="*/ 0 w 122"/>
                <a:gd name="T5" fmla="*/ 0 h 473"/>
                <a:gd name="T6" fmla="*/ 0 w 122"/>
                <a:gd name="T7" fmla="*/ 0 h 473"/>
                <a:gd name="T8" fmla="*/ 0 w 122"/>
                <a:gd name="T9" fmla="*/ 0 h 473"/>
                <a:gd name="T10" fmla="*/ 0 w 122"/>
                <a:gd name="T11" fmla="*/ 0 h 473"/>
                <a:gd name="T12" fmla="*/ 0 w 122"/>
                <a:gd name="T13" fmla="*/ 0 h 473"/>
                <a:gd name="T14" fmla="*/ 0 w 122"/>
                <a:gd name="T15" fmla="*/ 0 h 473"/>
                <a:gd name="T16" fmla="*/ 0 w 122"/>
                <a:gd name="T17" fmla="*/ 0 h 473"/>
                <a:gd name="T18" fmla="*/ 0 w 122"/>
                <a:gd name="T19" fmla="*/ 0 h 473"/>
                <a:gd name="T20" fmla="*/ 0 w 122"/>
                <a:gd name="T21" fmla="*/ 0 h 473"/>
                <a:gd name="T22" fmla="*/ 0 w 122"/>
                <a:gd name="T23" fmla="*/ 0 h 473"/>
                <a:gd name="T24" fmla="*/ 0 w 122"/>
                <a:gd name="T25" fmla="*/ 0 h 473"/>
                <a:gd name="T26" fmla="*/ 0 w 122"/>
                <a:gd name="T27" fmla="*/ 0 h 473"/>
                <a:gd name="T28" fmla="*/ 0 w 122"/>
                <a:gd name="T29" fmla="*/ 0 h 473"/>
                <a:gd name="T30" fmla="*/ 0 w 122"/>
                <a:gd name="T31" fmla="*/ 0 h 473"/>
                <a:gd name="T32" fmla="*/ 0 w 122"/>
                <a:gd name="T33" fmla="*/ 0 h 473"/>
                <a:gd name="T34" fmla="*/ 0 w 122"/>
                <a:gd name="T35" fmla="*/ 0 h 473"/>
                <a:gd name="T36" fmla="*/ 0 w 122"/>
                <a:gd name="T37" fmla="*/ 0 h 473"/>
                <a:gd name="T38" fmla="*/ 0 w 122"/>
                <a:gd name="T39" fmla="*/ 0 h 473"/>
                <a:gd name="T40" fmla="*/ 0 w 122"/>
                <a:gd name="T41" fmla="*/ 0 h 473"/>
                <a:gd name="T42" fmla="*/ 0 w 122"/>
                <a:gd name="T43" fmla="*/ 0 h 473"/>
                <a:gd name="T44" fmla="*/ 0 w 122"/>
                <a:gd name="T45" fmla="*/ 0 h 473"/>
                <a:gd name="T46" fmla="*/ 0 w 122"/>
                <a:gd name="T47" fmla="*/ 0 h 473"/>
                <a:gd name="T48" fmla="*/ 0 w 122"/>
                <a:gd name="T49" fmla="*/ 0 h 473"/>
                <a:gd name="T50" fmla="*/ 0 w 122"/>
                <a:gd name="T51" fmla="*/ 0 h 473"/>
                <a:gd name="T52" fmla="*/ 0 w 122"/>
                <a:gd name="T53" fmla="*/ 0 h 473"/>
                <a:gd name="T54" fmla="*/ 0 w 122"/>
                <a:gd name="T55" fmla="*/ 0 h 473"/>
                <a:gd name="T56" fmla="*/ 0 w 122"/>
                <a:gd name="T57" fmla="*/ 0 h 473"/>
                <a:gd name="T58" fmla="*/ 0 w 122"/>
                <a:gd name="T59" fmla="*/ 0 h 473"/>
                <a:gd name="T60" fmla="*/ 0 w 122"/>
                <a:gd name="T61" fmla="*/ 0 h 473"/>
                <a:gd name="T62" fmla="*/ 0 w 122"/>
                <a:gd name="T63" fmla="*/ 0 h 473"/>
                <a:gd name="T64" fmla="*/ 0 w 122"/>
                <a:gd name="T65" fmla="*/ 0 h 473"/>
                <a:gd name="T66" fmla="*/ 0 w 122"/>
                <a:gd name="T67" fmla="*/ 0 h 473"/>
                <a:gd name="T68" fmla="*/ 0 w 122"/>
                <a:gd name="T69" fmla="*/ 0 h 4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
                <a:gd name="T106" fmla="*/ 0 h 473"/>
                <a:gd name="T107" fmla="*/ 122 w 122"/>
                <a:gd name="T108" fmla="*/ 473 h 4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 h="473">
                  <a:moveTo>
                    <a:pt x="50" y="193"/>
                  </a:moveTo>
                  <a:lnTo>
                    <a:pt x="58" y="196"/>
                  </a:lnTo>
                  <a:lnTo>
                    <a:pt x="67" y="195"/>
                  </a:lnTo>
                  <a:lnTo>
                    <a:pt x="73" y="191"/>
                  </a:lnTo>
                  <a:lnTo>
                    <a:pt x="82" y="183"/>
                  </a:lnTo>
                  <a:lnTo>
                    <a:pt x="87" y="174"/>
                  </a:lnTo>
                  <a:lnTo>
                    <a:pt x="91" y="167"/>
                  </a:lnTo>
                  <a:lnTo>
                    <a:pt x="94" y="160"/>
                  </a:lnTo>
                  <a:lnTo>
                    <a:pt x="96" y="157"/>
                  </a:lnTo>
                  <a:lnTo>
                    <a:pt x="85" y="199"/>
                  </a:lnTo>
                  <a:lnTo>
                    <a:pt x="83" y="248"/>
                  </a:lnTo>
                  <a:lnTo>
                    <a:pt x="86" y="298"/>
                  </a:lnTo>
                  <a:lnTo>
                    <a:pt x="89" y="347"/>
                  </a:lnTo>
                  <a:lnTo>
                    <a:pt x="87" y="391"/>
                  </a:lnTo>
                  <a:lnTo>
                    <a:pt x="75" y="430"/>
                  </a:lnTo>
                  <a:lnTo>
                    <a:pt x="49" y="458"/>
                  </a:lnTo>
                  <a:lnTo>
                    <a:pt x="3" y="473"/>
                  </a:lnTo>
                  <a:lnTo>
                    <a:pt x="0" y="462"/>
                  </a:lnTo>
                  <a:lnTo>
                    <a:pt x="2" y="452"/>
                  </a:lnTo>
                  <a:lnTo>
                    <a:pt x="6" y="442"/>
                  </a:lnTo>
                  <a:lnTo>
                    <a:pt x="11" y="431"/>
                  </a:lnTo>
                  <a:lnTo>
                    <a:pt x="18" y="421"/>
                  </a:lnTo>
                  <a:lnTo>
                    <a:pt x="25" y="411"/>
                  </a:lnTo>
                  <a:lnTo>
                    <a:pt x="31" y="400"/>
                  </a:lnTo>
                  <a:lnTo>
                    <a:pt x="35" y="390"/>
                  </a:lnTo>
                  <a:lnTo>
                    <a:pt x="26" y="173"/>
                  </a:lnTo>
                  <a:lnTo>
                    <a:pt x="122" y="0"/>
                  </a:lnTo>
                  <a:lnTo>
                    <a:pt x="111" y="24"/>
                  </a:lnTo>
                  <a:lnTo>
                    <a:pt x="101" y="47"/>
                  </a:lnTo>
                  <a:lnTo>
                    <a:pt x="91" y="71"/>
                  </a:lnTo>
                  <a:lnTo>
                    <a:pt x="83" y="95"/>
                  </a:lnTo>
                  <a:lnTo>
                    <a:pt x="75" y="120"/>
                  </a:lnTo>
                  <a:lnTo>
                    <a:pt x="67" y="143"/>
                  </a:lnTo>
                  <a:lnTo>
                    <a:pt x="58" y="168"/>
                  </a:lnTo>
                  <a:lnTo>
                    <a:pt x="50" y="193"/>
                  </a:lnTo>
                  <a:close/>
                </a:path>
              </a:pathLst>
            </a:custGeom>
            <a:solidFill>
              <a:srgbClr val="D1A093"/>
            </a:solidFill>
            <a:ln w="9525">
              <a:noFill/>
              <a:round/>
              <a:headEnd/>
              <a:tailEnd/>
            </a:ln>
          </p:spPr>
          <p:txBody>
            <a:bodyPr/>
            <a:lstStyle/>
            <a:p>
              <a:endParaRPr lang="en-GB"/>
            </a:p>
          </p:txBody>
        </p:sp>
        <p:sp>
          <p:nvSpPr>
            <p:cNvPr id="67596" name="Freeform 10"/>
            <p:cNvSpPr>
              <a:spLocks/>
            </p:cNvSpPr>
            <p:nvPr/>
          </p:nvSpPr>
          <p:spPr bwMode="auto">
            <a:xfrm>
              <a:off x="5410" y="47"/>
              <a:ext cx="40" cy="161"/>
            </a:xfrm>
            <a:custGeom>
              <a:avLst/>
              <a:gdLst>
                <a:gd name="T0" fmla="*/ 0 w 118"/>
                <a:gd name="T1" fmla="*/ 0 h 485"/>
                <a:gd name="T2" fmla="*/ 0 w 118"/>
                <a:gd name="T3" fmla="*/ 0 h 485"/>
                <a:gd name="T4" fmla="*/ 0 w 118"/>
                <a:gd name="T5" fmla="*/ 0 h 485"/>
                <a:gd name="T6" fmla="*/ 0 w 118"/>
                <a:gd name="T7" fmla="*/ 0 h 485"/>
                <a:gd name="T8" fmla="*/ 0 w 118"/>
                <a:gd name="T9" fmla="*/ 0 h 485"/>
                <a:gd name="T10" fmla="*/ 0 w 118"/>
                <a:gd name="T11" fmla="*/ 0 h 485"/>
                <a:gd name="T12" fmla="*/ 0 w 118"/>
                <a:gd name="T13" fmla="*/ 0 h 485"/>
                <a:gd name="T14" fmla="*/ 0 w 118"/>
                <a:gd name="T15" fmla="*/ 0 h 485"/>
                <a:gd name="T16" fmla="*/ 0 w 118"/>
                <a:gd name="T17" fmla="*/ 0 h 485"/>
                <a:gd name="T18" fmla="*/ 0 w 118"/>
                <a:gd name="T19" fmla="*/ 0 h 485"/>
                <a:gd name="T20" fmla="*/ 0 w 118"/>
                <a:gd name="T21" fmla="*/ 0 h 485"/>
                <a:gd name="T22" fmla="*/ 0 w 118"/>
                <a:gd name="T23" fmla="*/ 0 h 485"/>
                <a:gd name="T24" fmla="*/ 0 w 118"/>
                <a:gd name="T25" fmla="*/ 0 h 485"/>
                <a:gd name="T26" fmla="*/ 0 w 118"/>
                <a:gd name="T27" fmla="*/ 0 h 485"/>
                <a:gd name="T28" fmla="*/ 0 w 118"/>
                <a:gd name="T29" fmla="*/ 0 h 485"/>
                <a:gd name="T30" fmla="*/ 0 w 118"/>
                <a:gd name="T31" fmla="*/ 0 h 485"/>
                <a:gd name="T32" fmla="*/ 0 w 118"/>
                <a:gd name="T33" fmla="*/ 0 h 485"/>
                <a:gd name="T34" fmla="*/ 0 w 118"/>
                <a:gd name="T35" fmla="*/ 0 h 485"/>
                <a:gd name="T36" fmla="*/ 0 w 118"/>
                <a:gd name="T37" fmla="*/ 0 h 485"/>
                <a:gd name="T38" fmla="*/ 0 w 118"/>
                <a:gd name="T39" fmla="*/ 0 h 485"/>
                <a:gd name="T40" fmla="*/ 0 w 118"/>
                <a:gd name="T41" fmla="*/ 0 h 485"/>
                <a:gd name="T42" fmla="*/ 0 w 118"/>
                <a:gd name="T43" fmla="*/ 0 h 485"/>
                <a:gd name="T44" fmla="*/ 0 w 118"/>
                <a:gd name="T45" fmla="*/ 0 h 485"/>
                <a:gd name="T46" fmla="*/ 0 w 118"/>
                <a:gd name="T47" fmla="*/ 0 h 485"/>
                <a:gd name="T48" fmla="*/ 0 w 118"/>
                <a:gd name="T49" fmla="*/ 0 h 485"/>
                <a:gd name="T50" fmla="*/ 0 w 118"/>
                <a:gd name="T51" fmla="*/ 0 h 485"/>
                <a:gd name="T52" fmla="*/ 0 w 118"/>
                <a:gd name="T53" fmla="*/ 0 h 485"/>
                <a:gd name="T54" fmla="*/ 0 w 118"/>
                <a:gd name="T55" fmla="*/ 0 h 485"/>
                <a:gd name="T56" fmla="*/ 0 w 118"/>
                <a:gd name="T57" fmla="*/ 0 h 485"/>
                <a:gd name="T58" fmla="*/ 0 w 118"/>
                <a:gd name="T59" fmla="*/ 0 h 485"/>
                <a:gd name="T60" fmla="*/ 0 w 118"/>
                <a:gd name="T61" fmla="*/ 0 h 485"/>
                <a:gd name="T62" fmla="*/ 0 w 118"/>
                <a:gd name="T63" fmla="*/ 0 h 485"/>
                <a:gd name="T64" fmla="*/ 0 w 118"/>
                <a:gd name="T65" fmla="*/ 0 h 485"/>
                <a:gd name="T66" fmla="*/ 0 w 118"/>
                <a:gd name="T67" fmla="*/ 0 h 485"/>
                <a:gd name="T68" fmla="*/ 0 w 118"/>
                <a:gd name="T69" fmla="*/ 0 h 485"/>
                <a:gd name="T70" fmla="*/ 0 w 118"/>
                <a:gd name="T71" fmla="*/ 0 h 485"/>
                <a:gd name="T72" fmla="*/ 0 w 118"/>
                <a:gd name="T73" fmla="*/ 0 h 485"/>
                <a:gd name="T74" fmla="*/ 0 w 118"/>
                <a:gd name="T75" fmla="*/ 0 h 485"/>
                <a:gd name="T76" fmla="*/ 0 w 118"/>
                <a:gd name="T77" fmla="*/ 0 h 485"/>
                <a:gd name="T78" fmla="*/ 0 w 118"/>
                <a:gd name="T79" fmla="*/ 0 h 485"/>
                <a:gd name="T80" fmla="*/ 0 w 118"/>
                <a:gd name="T81" fmla="*/ 0 h 485"/>
                <a:gd name="T82" fmla="*/ 0 w 118"/>
                <a:gd name="T83" fmla="*/ 0 h 485"/>
                <a:gd name="T84" fmla="*/ 0 w 118"/>
                <a:gd name="T85" fmla="*/ 0 h 485"/>
                <a:gd name="T86" fmla="*/ 0 w 118"/>
                <a:gd name="T87" fmla="*/ 0 h 485"/>
                <a:gd name="T88" fmla="*/ 0 w 118"/>
                <a:gd name="T89" fmla="*/ 0 h 4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
                <a:gd name="T136" fmla="*/ 0 h 485"/>
                <a:gd name="T137" fmla="*/ 118 w 118"/>
                <a:gd name="T138" fmla="*/ 485 h 4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 h="485">
                  <a:moveTo>
                    <a:pt x="65" y="317"/>
                  </a:moveTo>
                  <a:lnTo>
                    <a:pt x="58" y="345"/>
                  </a:lnTo>
                  <a:lnTo>
                    <a:pt x="64" y="368"/>
                  </a:lnTo>
                  <a:lnTo>
                    <a:pt x="76" y="389"/>
                  </a:lnTo>
                  <a:lnTo>
                    <a:pt x="93" y="407"/>
                  </a:lnTo>
                  <a:lnTo>
                    <a:pt x="108" y="424"/>
                  </a:lnTo>
                  <a:lnTo>
                    <a:pt x="118" y="442"/>
                  </a:lnTo>
                  <a:lnTo>
                    <a:pt x="118" y="461"/>
                  </a:lnTo>
                  <a:lnTo>
                    <a:pt x="104" y="485"/>
                  </a:lnTo>
                  <a:lnTo>
                    <a:pt x="89" y="479"/>
                  </a:lnTo>
                  <a:lnTo>
                    <a:pt x="74" y="470"/>
                  </a:lnTo>
                  <a:lnTo>
                    <a:pt x="60" y="460"/>
                  </a:lnTo>
                  <a:lnTo>
                    <a:pt x="47" y="448"/>
                  </a:lnTo>
                  <a:lnTo>
                    <a:pt x="35" y="435"/>
                  </a:lnTo>
                  <a:lnTo>
                    <a:pt x="24" y="421"/>
                  </a:lnTo>
                  <a:lnTo>
                    <a:pt x="11" y="408"/>
                  </a:lnTo>
                  <a:lnTo>
                    <a:pt x="0" y="395"/>
                  </a:lnTo>
                  <a:lnTo>
                    <a:pt x="7" y="359"/>
                  </a:lnTo>
                  <a:lnTo>
                    <a:pt x="14" y="322"/>
                  </a:lnTo>
                  <a:lnTo>
                    <a:pt x="23" y="287"/>
                  </a:lnTo>
                  <a:lnTo>
                    <a:pt x="28" y="250"/>
                  </a:lnTo>
                  <a:lnTo>
                    <a:pt x="32" y="213"/>
                  </a:lnTo>
                  <a:lnTo>
                    <a:pt x="32" y="178"/>
                  </a:lnTo>
                  <a:lnTo>
                    <a:pt x="27" y="141"/>
                  </a:lnTo>
                  <a:lnTo>
                    <a:pt x="16" y="104"/>
                  </a:lnTo>
                  <a:lnTo>
                    <a:pt x="28" y="127"/>
                  </a:lnTo>
                  <a:lnTo>
                    <a:pt x="35" y="157"/>
                  </a:lnTo>
                  <a:lnTo>
                    <a:pt x="38" y="185"/>
                  </a:lnTo>
                  <a:lnTo>
                    <a:pt x="38" y="210"/>
                  </a:lnTo>
                  <a:lnTo>
                    <a:pt x="60" y="189"/>
                  </a:lnTo>
                  <a:lnTo>
                    <a:pt x="70" y="166"/>
                  </a:lnTo>
                  <a:lnTo>
                    <a:pt x="70" y="141"/>
                  </a:lnTo>
                  <a:lnTo>
                    <a:pt x="61" y="114"/>
                  </a:lnTo>
                  <a:lnTo>
                    <a:pt x="52" y="88"/>
                  </a:lnTo>
                  <a:lnTo>
                    <a:pt x="42" y="58"/>
                  </a:lnTo>
                  <a:lnTo>
                    <a:pt x="36" y="30"/>
                  </a:lnTo>
                  <a:lnTo>
                    <a:pt x="38" y="0"/>
                  </a:lnTo>
                  <a:lnTo>
                    <a:pt x="52" y="37"/>
                  </a:lnTo>
                  <a:lnTo>
                    <a:pt x="65" y="77"/>
                  </a:lnTo>
                  <a:lnTo>
                    <a:pt x="75" y="116"/>
                  </a:lnTo>
                  <a:lnTo>
                    <a:pt x="83" y="156"/>
                  </a:lnTo>
                  <a:lnTo>
                    <a:pt x="88" y="195"/>
                  </a:lnTo>
                  <a:lnTo>
                    <a:pt x="86" y="237"/>
                  </a:lnTo>
                  <a:lnTo>
                    <a:pt x="79" y="277"/>
                  </a:lnTo>
                  <a:lnTo>
                    <a:pt x="65" y="317"/>
                  </a:lnTo>
                  <a:close/>
                </a:path>
              </a:pathLst>
            </a:custGeom>
            <a:solidFill>
              <a:srgbClr val="D1A093"/>
            </a:solidFill>
            <a:ln w="9525">
              <a:noFill/>
              <a:round/>
              <a:headEnd/>
              <a:tailEnd/>
            </a:ln>
          </p:spPr>
          <p:txBody>
            <a:bodyPr/>
            <a:lstStyle/>
            <a:p>
              <a:endParaRPr lang="en-GB"/>
            </a:p>
          </p:txBody>
        </p:sp>
        <p:sp>
          <p:nvSpPr>
            <p:cNvPr id="67597" name="Freeform 11"/>
            <p:cNvSpPr>
              <a:spLocks/>
            </p:cNvSpPr>
            <p:nvPr/>
          </p:nvSpPr>
          <p:spPr bwMode="auto">
            <a:xfrm>
              <a:off x="5400" y="106"/>
              <a:ext cx="7" cy="41"/>
            </a:xfrm>
            <a:custGeom>
              <a:avLst/>
              <a:gdLst>
                <a:gd name="T0" fmla="*/ 0 w 19"/>
                <a:gd name="T1" fmla="*/ 0 h 122"/>
                <a:gd name="T2" fmla="*/ 0 w 19"/>
                <a:gd name="T3" fmla="*/ 0 h 122"/>
                <a:gd name="T4" fmla="*/ 0 w 19"/>
                <a:gd name="T5" fmla="*/ 0 h 122"/>
                <a:gd name="T6" fmla="*/ 0 w 19"/>
                <a:gd name="T7" fmla="*/ 0 h 122"/>
                <a:gd name="T8" fmla="*/ 0 w 19"/>
                <a:gd name="T9" fmla="*/ 0 h 122"/>
                <a:gd name="T10" fmla="*/ 0 w 19"/>
                <a:gd name="T11" fmla="*/ 0 h 122"/>
                <a:gd name="T12" fmla="*/ 0 w 19"/>
                <a:gd name="T13" fmla="*/ 0 h 122"/>
                <a:gd name="T14" fmla="*/ 0 w 19"/>
                <a:gd name="T15" fmla="*/ 0 h 122"/>
                <a:gd name="T16" fmla="*/ 0 w 19"/>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2"/>
                <a:gd name="T29" fmla="*/ 19 w 1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2">
                  <a:moveTo>
                    <a:pt x="8" y="122"/>
                  </a:moveTo>
                  <a:lnTo>
                    <a:pt x="0" y="99"/>
                  </a:lnTo>
                  <a:lnTo>
                    <a:pt x="0" y="66"/>
                  </a:lnTo>
                  <a:lnTo>
                    <a:pt x="5" y="32"/>
                  </a:lnTo>
                  <a:lnTo>
                    <a:pt x="12" y="0"/>
                  </a:lnTo>
                  <a:lnTo>
                    <a:pt x="19" y="29"/>
                  </a:lnTo>
                  <a:lnTo>
                    <a:pt x="17" y="59"/>
                  </a:lnTo>
                  <a:lnTo>
                    <a:pt x="11" y="91"/>
                  </a:lnTo>
                  <a:lnTo>
                    <a:pt x="8" y="122"/>
                  </a:lnTo>
                  <a:close/>
                </a:path>
              </a:pathLst>
            </a:custGeom>
            <a:solidFill>
              <a:srgbClr val="FFFFFF"/>
            </a:solidFill>
            <a:ln w="9525">
              <a:noFill/>
              <a:round/>
              <a:headEnd/>
              <a:tailEnd/>
            </a:ln>
          </p:spPr>
          <p:txBody>
            <a:bodyPr/>
            <a:lstStyle/>
            <a:p>
              <a:endParaRPr lang="en-GB"/>
            </a:p>
          </p:txBody>
        </p:sp>
        <p:sp>
          <p:nvSpPr>
            <p:cNvPr id="67598" name="Freeform 12"/>
            <p:cNvSpPr>
              <a:spLocks/>
            </p:cNvSpPr>
            <p:nvPr/>
          </p:nvSpPr>
          <p:spPr bwMode="auto">
            <a:xfrm>
              <a:off x="5262" y="193"/>
              <a:ext cx="293" cy="320"/>
            </a:xfrm>
            <a:custGeom>
              <a:avLst/>
              <a:gdLst>
                <a:gd name="T0" fmla="*/ 0 w 880"/>
                <a:gd name="T1" fmla="*/ 0 h 960"/>
                <a:gd name="T2" fmla="*/ 0 w 880"/>
                <a:gd name="T3" fmla="*/ 0 h 960"/>
                <a:gd name="T4" fmla="*/ 0 w 880"/>
                <a:gd name="T5" fmla="*/ 0 h 960"/>
                <a:gd name="T6" fmla="*/ 0 w 880"/>
                <a:gd name="T7" fmla="*/ 0 h 960"/>
                <a:gd name="T8" fmla="*/ 0 w 880"/>
                <a:gd name="T9" fmla="*/ 0 h 960"/>
                <a:gd name="T10" fmla="*/ 0 w 880"/>
                <a:gd name="T11" fmla="*/ 0 h 960"/>
                <a:gd name="T12" fmla="*/ 0 w 880"/>
                <a:gd name="T13" fmla="*/ 0 h 960"/>
                <a:gd name="T14" fmla="*/ 0 w 880"/>
                <a:gd name="T15" fmla="*/ 0 h 960"/>
                <a:gd name="T16" fmla="*/ 0 w 880"/>
                <a:gd name="T17" fmla="*/ 0 h 960"/>
                <a:gd name="T18" fmla="*/ 0 w 880"/>
                <a:gd name="T19" fmla="*/ 0 h 960"/>
                <a:gd name="T20" fmla="*/ 0 w 880"/>
                <a:gd name="T21" fmla="*/ 0 h 960"/>
                <a:gd name="T22" fmla="*/ 0 w 880"/>
                <a:gd name="T23" fmla="*/ 0 h 960"/>
                <a:gd name="T24" fmla="*/ 0 w 880"/>
                <a:gd name="T25" fmla="*/ 0 h 960"/>
                <a:gd name="T26" fmla="*/ 0 w 880"/>
                <a:gd name="T27" fmla="*/ 0 h 960"/>
                <a:gd name="T28" fmla="*/ 0 w 880"/>
                <a:gd name="T29" fmla="*/ 0 h 960"/>
                <a:gd name="T30" fmla="*/ 0 w 880"/>
                <a:gd name="T31" fmla="*/ 0 h 960"/>
                <a:gd name="T32" fmla="*/ 0 w 880"/>
                <a:gd name="T33" fmla="*/ 0 h 960"/>
                <a:gd name="T34" fmla="*/ 0 w 880"/>
                <a:gd name="T35" fmla="*/ 0 h 960"/>
                <a:gd name="T36" fmla="*/ 0 w 880"/>
                <a:gd name="T37" fmla="*/ 0 h 960"/>
                <a:gd name="T38" fmla="*/ 0 w 880"/>
                <a:gd name="T39" fmla="*/ 0 h 960"/>
                <a:gd name="T40" fmla="*/ 0 w 880"/>
                <a:gd name="T41" fmla="*/ 0 h 960"/>
                <a:gd name="T42" fmla="*/ 0 w 880"/>
                <a:gd name="T43" fmla="*/ 0 h 960"/>
                <a:gd name="T44" fmla="*/ 0 w 880"/>
                <a:gd name="T45" fmla="*/ 0 h 960"/>
                <a:gd name="T46" fmla="*/ 0 w 880"/>
                <a:gd name="T47" fmla="*/ 0 h 960"/>
                <a:gd name="T48" fmla="*/ 0 w 880"/>
                <a:gd name="T49" fmla="*/ 0 h 960"/>
                <a:gd name="T50" fmla="*/ 0 w 880"/>
                <a:gd name="T51" fmla="*/ 0 h 960"/>
                <a:gd name="T52" fmla="*/ 0 w 880"/>
                <a:gd name="T53" fmla="*/ 0 h 960"/>
                <a:gd name="T54" fmla="*/ 0 w 880"/>
                <a:gd name="T55" fmla="*/ 0 h 960"/>
                <a:gd name="T56" fmla="*/ 0 w 880"/>
                <a:gd name="T57" fmla="*/ 0 h 960"/>
                <a:gd name="T58" fmla="*/ 0 w 880"/>
                <a:gd name="T59" fmla="*/ 0 h 960"/>
                <a:gd name="T60" fmla="*/ 0 w 880"/>
                <a:gd name="T61" fmla="*/ 0 h 960"/>
                <a:gd name="T62" fmla="*/ 0 w 880"/>
                <a:gd name="T63" fmla="*/ 0 h 960"/>
                <a:gd name="T64" fmla="*/ 0 w 880"/>
                <a:gd name="T65" fmla="*/ 0 h 960"/>
                <a:gd name="T66" fmla="*/ 0 w 880"/>
                <a:gd name="T67" fmla="*/ 0 h 960"/>
                <a:gd name="T68" fmla="*/ 0 w 880"/>
                <a:gd name="T69" fmla="*/ 0 h 960"/>
                <a:gd name="T70" fmla="*/ 0 w 880"/>
                <a:gd name="T71" fmla="*/ 0 h 960"/>
                <a:gd name="T72" fmla="*/ 0 w 880"/>
                <a:gd name="T73" fmla="*/ 0 h 960"/>
                <a:gd name="T74" fmla="*/ 0 w 880"/>
                <a:gd name="T75" fmla="*/ 0 h 960"/>
                <a:gd name="T76" fmla="*/ 0 w 880"/>
                <a:gd name="T77" fmla="*/ 0 h 960"/>
                <a:gd name="T78" fmla="*/ 0 w 880"/>
                <a:gd name="T79" fmla="*/ 0 h 960"/>
                <a:gd name="T80" fmla="*/ 0 w 880"/>
                <a:gd name="T81" fmla="*/ 0 h 960"/>
                <a:gd name="T82" fmla="*/ 0 w 880"/>
                <a:gd name="T83" fmla="*/ 0 h 960"/>
                <a:gd name="T84" fmla="*/ 0 w 880"/>
                <a:gd name="T85" fmla="*/ 0 h 960"/>
                <a:gd name="T86" fmla="*/ 0 w 880"/>
                <a:gd name="T87" fmla="*/ 0 h 960"/>
                <a:gd name="T88" fmla="*/ 0 w 880"/>
                <a:gd name="T89" fmla="*/ 0 h 960"/>
                <a:gd name="T90" fmla="*/ 0 w 880"/>
                <a:gd name="T91" fmla="*/ 0 h 960"/>
                <a:gd name="T92" fmla="*/ 0 w 880"/>
                <a:gd name="T93" fmla="*/ 0 h 9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0"/>
                <a:gd name="T142" fmla="*/ 0 h 960"/>
                <a:gd name="T143" fmla="*/ 880 w 880"/>
                <a:gd name="T144" fmla="*/ 960 h 9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0" h="960">
                  <a:moveTo>
                    <a:pt x="419" y="0"/>
                  </a:moveTo>
                  <a:lnTo>
                    <a:pt x="433" y="24"/>
                  </a:lnTo>
                  <a:lnTo>
                    <a:pt x="450" y="43"/>
                  </a:lnTo>
                  <a:lnTo>
                    <a:pt x="470" y="59"/>
                  </a:lnTo>
                  <a:lnTo>
                    <a:pt x="491" y="74"/>
                  </a:lnTo>
                  <a:lnTo>
                    <a:pt x="510" y="90"/>
                  </a:lnTo>
                  <a:lnTo>
                    <a:pt x="527" y="108"/>
                  </a:lnTo>
                  <a:lnTo>
                    <a:pt x="541" y="129"/>
                  </a:lnTo>
                  <a:lnTo>
                    <a:pt x="549" y="157"/>
                  </a:lnTo>
                  <a:lnTo>
                    <a:pt x="603" y="177"/>
                  </a:lnTo>
                  <a:lnTo>
                    <a:pt x="621" y="195"/>
                  </a:lnTo>
                  <a:lnTo>
                    <a:pt x="638" y="214"/>
                  </a:lnTo>
                  <a:lnTo>
                    <a:pt x="656" y="234"/>
                  </a:lnTo>
                  <a:lnTo>
                    <a:pt x="675" y="251"/>
                  </a:lnTo>
                  <a:lnTo>
                    <a:pt x="693" y="270"/>
                  </a:lnTo>
                  <a:lnTo>
                    <a:pt x="711" y="290"/>
                  </a:lnTo>
                  <a:lnTo>
                    <a:pt x="730" y="309"/>
                  </a:lnTo>
                  <a:lnTo>
                    <a:pt x="748" y="328"/>
                  </a:lnTo>
                  <a:lnTo>
                    <a:pt x="766" y="347"/>
                  </a:lnTo>
                  <a:lnTo>
                    <a:pt x="784" y="368"/>
                  </a:lnTo>
                  <a:lnTo>
                    <a:pt x="801" y="387"/>
                  </a:lnTo>
                  <a:lnTo>
                    <a:pt x="819" y="408"/>
                  </a:lnTo>
                  <a:lnTo>
                    <a:pt x="836" y="427"/>
                  </a:lnTo>
                  <a:lnTo>
                    <a:pt x="851" y="448"/>
                  </a:lnTo>
                  <a:lnTo>
                    <a:pt x="866" y="468"/>
                  </a:lnTo>
                  <a:lnTo>
                    <a:pt x="880" y="489"/>
                  </a:lnTo>
                  <a:lnTo>
                    <a:pt x="872" y="520"/>
                  </a:lnTo>
                  <a:lnTo>
                    <a:pt x="861" y="551"/>
                  </a:lnTo>
                  <a:lnTo>
                    <a:pt x="848" y="581"/>
                  </a:lnTo>
                  <a:lnTo>
                    <a:pt x="836" y="610"/>
                  </a:lnTo>
                  <a:lnTo>
                    <a:pt x="820" y="638"/>
                  </a:lnTo>
                  <a:lnTo>
                    <a:pt x="807" y="666"/>
                  </a:lnTo>
                  <a:lnTo>
                    <a:pt x="793" y="694"/>
                  </a:lnTo>
                  <a:lnTo>
                    <a:pt x="779" y="722"/>
                  </a:lnTo>
                  <a:lnTo>
                    <a:pt x="771" y="720"/>
                  </a:lnTo>
                  <a:lnTo>
                    <a:pt x="764" y="714"/>
                  </a:lnTo>
                  <a:lnTo>
                    <a:pt x="757" y="708"/>
                  </a:lnTo>
                  <a:lnTo>
                    <a:pt x="750" y="702"/>
                  </a:lnTo>
                  <a:lnTo>
                    <a:pt x="743" y="697"/>
                  </a:lnTo>
                  <a:lnTo>
                    <a:pt x="736" y="694"/>
                  </a:lnTo>
                  <a:lnTo>
                    <a:pt x="728" y="693"/>
                  </a:lnTo>
                  <a:lnTo>
                    <a:pt x="718" y="694"/>
                  </a:lnTo>
                  <a:lnTo>
                    <a:pt x="699" y="721"/>
                  </a:lnTo>
                  <a:lnTo>
                    <a:pt x="683" y="751"/>
                  </a:lnTo>
                  <a:lnTo>
                    <a:pt x="668" y="780"/>
                  </a:lnTo>
                  <a:lnTo>
                    <a:pt x="653" y="810"/>
                  </a:lnTo>
                  <a:lnTo>
                    <a:pt x="638" y="838"/>
                  </a:lnTo>
                  <a:lnTo>
                    <a:pt x="621" y="864"/>
                  </a:lnTo>
                  <a:lnTo>
                    <a:pt x="602" y="889"/>
                  </a:lnTo>
                  <a:lnTo>
                    <a:pt x="580" y="912"/>
                  </a:lnTo>
                  <a:lnTo>
                    <a:pt x="570" y="897"/>
                  </a:lnTo>
                  <a:lnTo>
                    <a:pt x="570" y="881"/>
                  </a:lnTo>
                  <a:lnTo>
                    <a:pt x="577" y="867"/>
                  </a:lnTo>
                  <a:lnTo>
                    <a:pt x="587" y="854"/>
                  </a:lnTo>
                  <a:lnTo>
                    <a:pt x="585" y="811"/>
                  </a:lnTo>
                  <a:lnTo>
                    <a:pt x="595" y="771"/>
                  </a:lnTo>
                  <a:lnTo>
                    <a:pt x="611" y="736"/>
                  </a:lnTo>
                  <a:lnTo>
                    <a:pt x="632" y="702"/>
                  </a:lnTo>
                  <a:lnTo>
                    <a:pt x="649" y="668"/>
                  </a:lnTo>
                  <a:lnTo>
                    <a:pt x="658" y="634"/>
                  </a:lnTo>
                  <a:lnTo>
                    <a:pt x="654" y="598"/>
                  </a:lnTo>
                  <a:lnTo>
                    <a:pt x="634" y="559"/>
                  </a:lnTo>
                  <a:lnTo>
                    <a:pt x="650" y="499"/>
                  </a:lnTo>
                  <a:lnTo>
                    <a:pt x="654" y="439"/>
                  </a:lnTo>
                  <a:lnTo>
                    <a:pt x="652" y="378"/>
                  </a:lnTo>
                  <a:lnTo>
                    <a:pt x="645" y="316"/>
                  </a:lnTo>
                  <a:lnTo>
                    <a:pt x="625" y="296"/>
                  </a:lnTo>
                  <a:lnTo>
                    <a:pt x="605" y="276"/>
                  </a:lnTo>
                  <a:lnTo>
                    <a:pt x="582" y="260"/>
                  </a:lnTo>
                  <a:lnTo>
                    <a:pt x="560" y="245"/>
                  </a:lnTo>
                  <a:lnTo>
                    <a:pt x="537" y="232"/>
                  </a:lnTo>
                  <a:lnTo>
                    <a:pt x="513" y="222"/>
                  </a:lnTo>
                  <a:lnTo>
                    <a:pt x="490" y="211"/>
                  </a:lnTo>
                  <a:lnTo>
                    <a:pt x="465" y="201"/>
                  </a:lnTo>
                  <a:lnTo>
                    <a:pt x="447" y="201"/>
                  </a:lnTo>
                  <a:lnTo>
                    <a:pt x="427" y="201"/>
                  </a:lnTo>
                  <a:lnTo>
                    <a:pt x="409" y="203"/>
                  </a:lnTo>
                  <a:lnTo>
                    <a:pt x="391" y="207"/>
                  </a:lnTo>
                  <a:lnTo>
                    <a:pt x="373" y="211"/>
                  </a:lnTo>
                  <a:lnTo>
                    <a:pt x="357" y="217"/>
                  </a:lnTo>
                  <a:lnTo>
                    <a:pt x="340" y="223"/>
                  </a:lnTo>
                  <a:lnTo>
                    <a:pt x="324" y="232"/>
                  </a:lnTo>
                  <a:lnTo>
                    <a:pt x="308" y="241"/>
                  </a:lnTo>
                  <a:lnTo>
                    <a:pt x="293" y="251"/>
                  </a:lnTo>
                  <a:lnTo>
                    <a:pt x="279" y="262"/>
                  </a:lnTo>
                  <a:lnTo>
                    <a:pt x="265" y="273"/>
                  </a:lnTo>
                  <a:lnTo>
                    <a:pt x="253" y="287"/>
                  </a:lnTo>
                  <a:lnTo>
                    <a:pt x="241" y="300"/>
                  </a:lnTo>
                  <a:lnTo>
                    <a:pt x="229" y="315"/>
                  </a:lnTo>
                  <a:lnTo>
                    <a:pt x="220" y="330"/>
                  </a:lnTo>
                  <a:lnTo>
                    <a:pt x="214" y="377"/>
                  </a:lnTo>
                  <a:lnTo>
                    <a:pt x="207" y="424"/>
                  </a:lnTo>
                  <a:lnTo>
                    <a:pt x="209" y="471"/>
                  </a:lnTo>
                  <a:lnTo>
                    <a:pt x="227" y="514"/>
                  </a:lnTo>
                  <a:lnTo>
                    <a:pt x="210" y="548"/>
                  </a:lnTo>
                  <a:lnTo>
                    <a:pt x="209" y="585"/>
                  </a:lnTo>
                  <a:lnTo>
                    <a:pt x="216" y="625"/>
                  </a:lnTo>
                  <a:lnTo>
                    <a:pt x="227" y="662"/>
                  </a:lnTo>
                  <a:lnTo>
                    <a:pt x="247" y="681"/>
                  </a:lnTo>
                  <a:lnTo>
                    <a:pt x="261" y="703"/>
                  </a:lnTo>
                  <a:lnTo>
                    <a:pt x="270" y="727"/>
                  </a:lnTo>
                  <a:lnTo>
                    <a:pt x="275" y="754"/>
                  </a:lnTo>
                  <a:lnTo>
                    <a:pt x="277" y="782"/>
                  </a:lnTo>
                  <a:lnTo>
                    <a:pt x="277" y="810"/>
                  </a:lnTo>
                  <a:lnTo>
                    <a:pt x="278" y="836"/>
                  </a:lnTo>
                  <a:lnTo>
                    <a:pt x="281" y="863"/>
                  </a:lnTo>
                  <a:lnTo>
                    <a:pt x="250" y="960"/>
                  </a:lnTo>
                  <a:lnTo>
                    <a:pt x="217" y="954"/>
                  </a:lnTo>
                  <a:lnTo>
                    <a:pt x="188" y="944"/>
                  </a:lnTo>
                  <a:lnTo>
                    <a:pt x="163" y="931"/>
                  </a:lnTo>
                  <a:lnTo>
                    <a:pt x="142" y="913"/>
                  </a:lnTo>
                  <a:lnTo>
                    <a:pt x="126" y="891"/>
                  </a:lnTo>
                  <a:lnTo>
                    <a:pt x="110" y="867"/>
                  </a:lnTo>
                  <a:lnTo>
                    <a:pt x="99" y="841"/>
                  </a:lnTo>
                  <a:lnTo>
                    <a:pt x="90" y="813"/>
                  </a:lnTo>
                  <a:lnTo>
                    <a:pt x="80" y="783"/>
                  </a:lnTo>
                  <a:lnTo>
                    <a:pt x="73" y="752"/>
                  </a:lnTo>
                  <a:lnTo>
                    <a:pt x="66" y="721"/>
                  </a:lnTo>
                  <a:lnTo>
                    <a:pt x="59" y="690"/>
                  </a:lnTo>
                  <a:lnTo>
                    <a:pt x="52" y="659"/>
                  </a:lnTo>
                  <a:lnTo>
                    <a:pt x="44" y="629"/>
                  </a:lnTo>
                  <a:lnTo>
                    <a:pt x="34" y="601"/>
                  </a:lnTo>
                  <a:lnTo>
                    <a:pt x="23" y="575"/>
                  </a:lnTo>
                  <a:lnTo>
                    <a:pt x="0" y="460"/>
                  </a:lnTo>
                  <a:lnTo>
                    <a:pt x="16" y="426"/>
                  </a:lnTo>
                  <a:lnTo>
                    <a:pt x="36" y="395"/>
                  </a:lnTo>
                  <a:lnTo>
                    <a:pt x="59" y="364"/>
                  </a:lnTo>
                  <a:lnTo>
                    <a:pt x="84" y="334"/>
                  </a:lnTo>
                  <a:lnTo>
                    <a:pt x="110" y="306"/>
                  </a:lnTo>
                  <a:lnTo>
                    <a:pt x="137" y="278"/>
                  </a:lnTo>
                  <a:lnTo>
                    <a:pt x="164" y="248"/>
                  </a:lnTo>
                  <a:lnTo>
                    <a:pt x="192" y="219"/>
                  </a:lnTo>
                  <a:lnTo>
                    <a:pt x="207" y="217"/>
                  </a:lnTo>
                  <a:lnTo>
                    <a:pt x="217" y="211"/>
                  </a:lnTo>
                  <a:lnTo>
                    <a:pt x="224" y="204"/>
                  </a:lnTo>
                  <a:lnTo>
                    <a:pt x="229" y="192"/>
                  </a:lnTo>
                  <a:lnTo>
                    <a:pt x="234" y="182"/>
                  </a:lnTo>
                  <a:lnTo>
                    <a:pt x="238" y="170"/>
                  </a:lnTo>
                  <a:lnTo>
                    <a:pt x="245" y="160"/>
                  </a:lnTo>
                  <a:lnTo>
                    <a:pt x="254" y="152"/>
                  </a:lnTo>
                  <a:lnTo>
                    <a:pt x="404" y="0"/>
                  </a:lnTo>
                  <a:lnTo>
                    <a:pt x="419" y="0"/>
                  </a:lnTo>
                  <a:close/>
                </a:path>
              </a:pathLst>
            </a:custGeom>
            <a:solidFill>
              <a:srgbClr val="FFFFFF"/>
            </a:solidFill>
            <a:ln w="9525">
              <a:noFill/>
              <a:round/>
              <a:headEnd/>
              <a:tailEnd/>
            </a:ln>
          </p:spPr>
          <p:txBody>
            <a:bodyPr/>
            <a:lstStyle/>
            <a:p>
              <a:endParaRPr lang="en-GB"/>
            </a:p>
          </p:txBody>
        </p:sp>
        <p:sp>
          <p:nvSpPr>
            <p:cNvPr id="67599" name="Freeform 13"/>
            <p:cNvSpPr>
              <a:spLocks/>
            </p:cNvSpPr>
            <p:nvPr/>
          </p:nvSpPr>
          <p:spPr bwMode="auto">
            <a:xfrm>
              <a:off x="5465" y="203"/>
              <a:ext cx="14" cy="30"/>
            </a:xfrm>
            <a:custGeom>
              <a:avLst/>
              <a:gdLst>
                <a:gd name="T0" fmla="*/ 0 w 43"/>
                <a:gd name="T1" fmla="*/ 0 h 91"/>
                <a:gd name="T2" fmla="*/ 0 w 43"/>
                <a:gd name="T3" fmla="*/ 0 h 91"/>
                <a:gd name="T4" fmla="*/ 0 w 43"/>
                <a:gd name="T5" fmla="*/ 0 h 91"/>
                <a:gd name="T6" fmla="*/ 0 w 43"/>
                <a:gd name="T7" fmla="*/ 0 h 91"/>
                <a:gd name="T8" fmla="*/ 0 w 43"/>
                <a:gd name="T9" fmla="*/ 0 h 91"/>
                <a:gd name="T10" fmla="*/ 0 w 43"/>
                <a:gd name="T11" fmla="*/ 0 h 91"/>
                <a:gd name="T12" fmla="*/ 0 w 43"/>
                <a:gd name="T13" fmla="*/ 0 h 91"/>
                <a:gd name="T14" fmla="*/ 0 w 43"/>
                <a:gd name="T15" fmla="*/ 0 h 91"/>
                <a:gd name="T16" fmla="*/ 0 w 43"/>
                <a:gd name="T17" fmla="*/ 0 h 91"/>
                <a:gd name="T18" fmla="*/ 0 w 43"/>
                <a:gd name="T19" fmla="*/ 0 h 91"/>
                <a:gd name="T20" fmla="*/ 0 w 43"/>
                <a:gd name="T21" fmla="*/ 0 h 91"/>
                <a:gd name="T22" fmla="*/ 0 w 43"/>
                <a:gd name="T23" fmla="*/ 0 h 91"/>
                <a:gd name="T24" fmla="*/ 0 w 43"/>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91"/>
                <a:gd name="T41" fmla="*/ 43 w 43"/>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91">
                  <a:moveTo>
                    <a:pt x="36" y="60"/>
                  </a:moveTo>
                  <a:lnTo>
                    <a:pt x="27" y="69"/>
                  </a:lnTo>
                  <a:lnTo>
                    <a:pt x="25" y="81"/>
                  </a:lnTo>
                  <a:lnTo>
                    <a:pt x="22" y="91"/>
                  </a:lnTo>
                  <a:lnTo>
                    <a:pt x="9" y="90"/>
                  </a:lnTo>
                  <a:lnTo>
                    <a:pt x="2" y="68"/>
                  </a:lnTo>
                  <a:lnTo>
                    <a:pt x="0" y="43"/>
                  </a:lnTo>
                  <a:lnTo>
                    <a:pt x="4" y="19"/>
                  </a:lnTo>
                  <a:lnTo>
                    <a:pt x="16" y="0"/>
                  </a:lnTo>
                  <a:lnTo>
                    <a:pt x="36" y="6"/>
                  </a:lnTo>
                  <a:lnTo>
                    <a:pt x="43" y="20"/>
                  </a:lnTo>
                  <a:lnTo>
                    <a:pt x="40" y="41"/>
                  </a:lnTo>
                  <a:lnTo>
                    <a:pt x="36" y="60"/>
                  </a:lnTo>
                  <a:close/>
                </a:path>
              </a:pathLst>
            </a:custGeom>
            <a:solidFill>
              <a:srgbClr val="E2D8D6"/>
            </a:solidFill>
            <a:ln w="9525">
              <a:noFill/>
              <a:round/>
              <a:headEnd/>
              <a:tailEnd/>
            </a:ln>
          </p:spPr>
          <p:txBody>
            <a:bodyPr/>
            <a:lstStyle/>
            <a:p>
              <a:endParaRPr lang="en-GB"/>
            </a:p>
          </p:txBody>
        </p:sp>
        <p:sp>
          <p:nvSpPr>
            <p:cNvPr id="67600" name="Freeform 14"/>
            <p:cNvSpPr>
              <a:spLocks/>
            </p:cNvSpPr>
            <p:nvPr/>
          </p:nvSpPr>
          <p:spPr bwMode="auto">
            <a:xfrm>
              <a:off x="5327" y="210"/>
              <a:ext cx="21" cy="21"/>
            </a:xfrm>
            <a:custGeom>
              <a:avLst/>
              <a:gdLst>
                <a:gd name="T0" fmla="*/ 0 w 64"/>
                <a:gd name="T1" fmla="*/ 0 h 65"/>
                <a:gd name="T2" fmla="*/ 0 w 64"/>
                <a:gd name="T3" fmla="*/ 0 h 65"/>
                <a:gd name="T4" fmla="*/ 0 w 64"/>
                <a:gd name="T5" fmla="*/ 0 h 65"/>
                <a:gd name="T6" fmla="*/ 0 w 64"/>
                <a:gd name="T7" fmla="*/ 0 h 65"/>
                <a:gd name="T8" fmla="*/ 0 w 64"/>
                <a:gd name="T9" fmla="*/ 0 h 65"/>
                <a:gd name="T10" fmla="*/ 0 w 64"/>
                <a:gd name="T11" fmla="*/ 0 h 65"/>
                <a:gd name="T12" fmla="*/ 0 w 64"/>
                <a:gd name="T13" fmla="*/ 0 h 65"/>
                <a:gd name="T14" fmla="*/ 0 w 64"/>
                <a:gd name="T15" fmla="*/ 0 h 65"/>
                <a:gd name="T16" fmla="*/ 0 w 64"/>
                <a:gd name="T17" fmla="*/ 0 h 65"/>
                <a:gd name="T18" fmla="*/ 0 w 64"/>
                <a:gd name="T19" fmla="*/ 0 h 65"/>
                <a:gd name="T20" fmla="*/ 0 w 64"/>
                <a:gd name="T21" fmla="*/ 0 h 65"/>
                <a:gd name="T22" fmla="*/ 0 w 64"/>
                <a:gd name="T23" fmla="*/ 0 h 65"/>
                <a:gd name="T24" fmla="*/ 0 w 64"/>
                <a:gd name="T25" fmla="*/ 0 h 65"/>
                <a:gd name="T26" fmla="*/ 0 w 64"/>
                <a:gd name="T27" fmla="*/ 0 h 65"/>
                <a:gd name="T28" fmla="*/ 0 w 64"/>
                <a:gd name="T29" fmla="*/ 0 h 65"/>
                <a:gd name="T30" fmla="*/ 0 w 64"/>
                <a:gd name="T31" fmla="*/ 0 h 65"/>
                <a:gd name="T32" fmla="*/ 0 w 64"/>
                <a:gd name="T33" fmla="*/ 0 h 65"/>
                <a:gd name="T34" fmla="*/ 0 w 64"/>
                <a:gd name="T35" fmla="*/ 0 h 65"/>
                <a:gd name="T36" fmla="*/ 0 w 64"/>
                <a:gd name="T37" fmla="*/ 0 h 65"/>
                <a:gd name="T38" fmla="*/ 0 w 64"/>
                <a:gd name="T39" fmla="*/ 0 h 65"/>
                <a:gd name="T40" fmla="*/ 0 w 64"/>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65"/>
                <a:gd name="T65" fmla="*/ 64 w 64"/>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65">
                  <a:moveTo>
                    <a:pt x="64" y="21"/>
                  </a:moveTo>
                  <a:lnTo>
                    <a:pt x="58" y="28"/>
                  </a:lnTo>
                  <a:lnTo>
                    <a:pt x="52" y="36"/>
                  </a:lnTo>
                  <a:lnTo>
                    <a:pt x="47" y="42"/>
                  </a:lnTo>
                  <a:lnTo>
                    <a:pt x="40" y="49"/>
                  </a:lnTo>
                  <a:lnTo>
                    <a:pt x="33" y="55"/>
                  </a:lnTo>
                  <a:lnTo>
                    <a:pt x="26" y="59"/>
                  </a:lnTo>
                  <a:lnTo>
                    <a:pt x="18" y="62"/>
                  </a:lnTo>
                  <a:lnTo>
                    <a:pt x="10" y="65"/>
                  </a:lnTo>
                  <a:lnTo>
                    <a:pt x="0" y="46"/>
                  </a:lnTo>
                  <a:lnTo>
                    <a:pt x="1" y="28"/>
                  </a:lnTo>
                  <a:lnTo>
                    <a:pt x="8" y="14"/>
                  </a:lnTo>
                  <a:lnTo>
                    <a:pt x="21" y="0"/>
                  </a:lnTo>
                  <a:lnTo>
                    <a:pt x="28" y="0"/>
                  </a:lnTo>
                  <a:lnTo>
                    <a:pt x="34" y="0"/>
                  </a:lnTo>
                  <a:lnTo>
                    <a:pt x="40" y="0"/>
                  </a:lnTo>
                  <a:lnTo>
                    <a:pt x="47" y="2"/>
                  </a:lnTo>
                  <a:lnTo>
                    <a:pt x="51" y="3"/>
                  </a:lnTo>
                  <a:lnTo>
                    <a:pt x="57" y="8"/>
                  </a:lnTo>
                  <a:lnTo>
                    <a:pt x="61" y="14"/>
                  </a:lnTo>
                  <a:lnTo>
                    <a:pt x="64" y="21"/>
                  </a:lnTo>
                  <a:close/>
                </a:path>
              </a:pathLst>
            </a:custGeom>
            <a:solidFill>
              <a:srgbClr val="E2D8D6"/>
            </a:solidFill>
            <a:ln w="9525">
              <a:noFill/>
              <a:round/>
              <a:headEnd/>
              <a:tailEnd/>
            </a:ln>
          </p:spPr>
          <p:txBody>
            <a:bodyPr/>
            <a:lstStyle/>
            <a:p>
              <a:endParaRPr lang="en-GB"/>
            </a:p>
          </p:txBody>
        </p:sp>
        <p:sp>
          <p:nvSpPr>
            <p:cNvPr id="67601" name="Freeform 15"/>
            <p:cNvSpPr>
              <a:spLocks/>
            </p:cNvSpPr>
            <p:nvPr/>
          </p:nvSpPr>
          <p:spPr bwMode="auto">
            <a:xfrm>
              <a:off x="5154" y="225"/>
              <a:ext cx="494" cy="616"/>
            </a:xfrm>
            <a:custGeom>
              <a:avLst/>
              <a:gdLst>
                <a:gd name="T0" fmla="*/ 1 w 1480"/>
                <a:gd name="T1" fmla="*/ 0 h 1849"/>
                <a:gd name="T2" fmla="*/ 1 w 1480"/>
                <a:gd name="T3" fmla="*/ 0 h 1849"/>
                <a:gd name="T4" fmla="*/ 1 w 1480"/>
                <a:gd name="T5" fmla="*/ 0 h 1849"/>
                <a:gd name="T6" fmla="*/ 1 w 1480"/>
                <a:gd name="T7" fmla="*/ 0 h 1849"/>
                <a:gd name="T8" fmla="*/ 1 w 1480"/>
                <a:gd name="T9" fmla="*/ 1 h 1849"/>
                <a:gd name="T10" fmla="*/ 1 w 1480"/>
                <a:gd name="T11" fmla="*/ 1 h 1849"/>
                <a:gd name="T12" fmla="*/ 1 w 1480"/>
                <a:gd name="T13" fmla="*/ 1 h 1849"/>
                <a:gd name="T14" fmla="*/ 0 w 1480"/>
                <a:gd name="T15" fmla="*/ 1 h 1849"/>
                <a:gd name="T16" fmla="*/ 0 w 1480"/>
                <a:gd name="T17" fmla="*/ 1 h 1849"/>
                <a:gd name="T18" fmla="*/ 0 w 1480"/>
                <a:gd name="T19" fmla="*/ 1 h 1849"/>
                <a:gd name="T20" fmla="*/ 0 w 1480"/>
                <a:gd name="T21" fmla="*/ 1 h 1849"/>
                <a:gd name="T22" fmla="*/ 0 w 1480"/>
                <a:gd name="T23" fmla="*/ 1 h 1849"/>
                <a:gd name="T24" fmla="*/ 0 w 1480"/>
                <a:gd name="T25" fmla="*/ 1 h 1849"/>
                <a:gd name="T26" fmla="*/ 0 w 1480"/>
                <a:gd name="T27" fmla="*/ 1 h 1849"/>
                <a:gd name="T28" fmla="*/ 0 w 1480"/>
                <a:gd name="T29" fmla="*/ 1 h 1849"/>
                <a:gd name="T30" fmla="*/ 0 w 1480"/>
                <a:gd name="T31" fmla="*/ 1 h 1849"/>
                <a:gd name="T32" fmla="*/ 0 w 1480"/>
                <a:gd name="T33" fmla="*/ 1 h 1849"/>
                <a:gd name="T34" fmla="*/ 0 w 1480"/>
                <a:gd name="T35" fmla="*/ 1 h 1849"/>
                <a:gd name="T36" fmla="*/ 0 w 1480"/>
                <a:gd name="T37" fmla="*/ 0 h 1849"/>
                <a:gd name="T38" fmla="*/ 0 w 1480"/>
                <a:gd name="T39" fmla="*/ 0 h 1849"/>
                <a:gd name="T40" fmla="*/ 0 w 1480"/>
                <a:gd name="T41" fmla="*/ 0 h 1849"/>
                <a:gd name="T42" fmla="*/ 0 w 1480"/>
                <a:gd name="T43" fmla="*/ 0 h 1849"/>
                <a:gd name="T44" fmla="*/ 0 w 1480"/>
                <a:gd name="T45" fmla="*/ 0 h 1849"/>
                <a:gd name="T46" fmla="*/ 0 w 1480"/>
                <a:gd name="T47" fmla="*/ 0 h 1849"/>
                <a:gd name="T48" fmla="*/ 0 w 1480"/>
                <a:gd name="T49" fmla="*/ 0 h 1849"/>
                <a:gd name="T50" fmla="*/ 0 w 1480"/>
                <a:gd name="T51" fmla="*/ 0 h 1849"/>
                <a:gd name="T52" fmla="*/ 0 w 1480"/>
                <a:gd name="T53" fmla="*/ 0 h 1849"/>
                <a:gd name="T54" fmla="*/ 0 w 1480"/>
                <a:gd name="T55" fmla="*/ 0 h 1849"/>
                <a:gd name="T56" fmla="*/ 0 w 1480"/>
                <a:gd name="T57" fmla="*/ 0 h 1849"/>
                <a:gd name="T58" fmla="*/ 0 w 1480"/>
                <a:gd name="T59" fmla="*/ 0 h 1849"/>
                <a:gd name="T60" fmla="*/ 0 w 1480"/>
                <a:gd name="T61" fmla="*/ 0 h 1849"/>
                <a:gd name="T62" fmla="*/ 0 w 1480"/>
                <a:gd name="T63" fmla="*/ 0 h 1849"/>
                <a:gd name="T64" fmla="*/ 0 w 1480"/>
                <a:gd name="T65" fmla="*/ 0 h 1849"/>
                <a:gd name="T66" fmla="*/ 0 w 1480"/>
                <a:gd name="T67" fmla="*/ 0 h 1849"/>
                <a:gd name="T68" fmla="*/ 0 w 1480"/>
                <a:gd name="T69" fmla="*/ 0 h 1849"/>
                <a:gd name="T70" fmla="*/ 0 w 1480"/>
                <a:gd name="T71" fmla="*/ 0 h 1849"/>
                <a:gd name="T72" fmla="*/ 0 w 1480"/>
                <a:gd name="T73" fmla="*/ 0 h 1849"/>
                <a:gd name="T74" fmla="*/ 0 w 1480"/>
                <a:gd name="T75" fmla="*/ 0 h 1849"/>
                <a:gd name="T76" fmla="*/ 0 w 1480"/>
                <a:gd name="T77" fmla="*/ 0 h 1849"/>
                <a:gd name="T78" fmla="*/ 0 w 1480"/>
                <a:gd name="T79" fmla="*/ 0 h 1849"/>
                <a:gd name="T80" fmla="*/ 0 w 1480"/>
                <a:gd name="T81" fmla="*/ 1 h 1849"/>
                <a:gd name="T82" fmla="*/ 0 w 1480"/>
                <a:gd name="T83" fmla="*/ 1 h 1849"/>
                <a:gd name="T84" fmla="*/ 0 w 1480"/>
                <a:gd name="T85" fmla="*/ 0 h 1849"/>
                <a:gd name="T86" fmla="*/ 1 w 1480"/>
                <a:gd name="T87" fmla="*/ 0 h 1849"/>
                <a:gd name="T88" fmla="*/ 1 w 1480"/>
                <a:gd name="T89" fmla="*/ 0 h 1849"/>
                <a:gd name="T90" fmla="*/ 1 w 1480"/>
                <a:gd name="T91" fmla="*/ 0 h 1849"/>
                <a:gd name="T92" fmla="*/ 1 w 1480"/>
                <a:gd name="T93" fmla="*/ 0 h 1849"/>
                <a:gd name="T94" fmla="*/ 0 w 1480"/>
                <a:gd name="T95" fmla="*/ 0 h 1849"/>
                <a:gd name="T96" fmla="*/ 1 w 1480"/>
                <a:gd name="T97" fmla="*/ 0 h 1849"/>
                <a:gd name="T98" fmla="*/ 1 w 1480"/>
                <a:gd name="T99" fmla="*/ 0 h 1849"/>
                <a:gd name="T100" fmla="*/ 1 w 1480"/>
                <a:gd name="T101" fmla="*/ 0 h 1849"/>
                <a:gd name="T102" fmla="*/ 1 w 1480"/>
                <a:gd name="T103" fmla="*/ 0 h 18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0"/>
                <a:gd name="T157" fmla="*/ 0 h 1849"/>
                <a:gd name="T158" fmla="*/ 1480 w 1480"/>
                <a:gd name="T159" fmla="*/ 1849 h 18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0" h="1849">
                  <a:moveTo>
                    <a:pt x="1480" y="365"/>
                  </a:moveTo>
                  <a:lnTo>
                    <a:pt x="1469" y="412"/>
                  </a:lnTo>
                  <a:lnTo>
                    <a:pt x="1456" y="459"/>
                  </a:lnTo>
                  <a:lnTo>
                    <a:pt x="1441" y="506"/>
                  </a:lnTo>
                  <a:lnTo>
                    <a:pt x="1426" y="552"/>
                  </a:lnTo>
                  <a:lnTo>
                    <a:pt x="1409" y="598"/>
                  </a:lnTo>
                  <a:lnTo>
                    <a:pt x="1390" y="644"/>
                  </a:lnTo>
                  <a:lnTo>
                    <a:pt x="1370" y="690"/>
                  </a:lnTo>
                  <a:lnTo>
                    <a:pt x="1351" y="734"/>
                  </a:lnTo>
                  <a:lnTo>
                    <a:pt x="1330" y="780"/>
                  </a:lnTo>
                  <a:lnTo>
                    <a:pt x="1309" y="824"/>
                  </a:lnTo>
                  <a:lnTo>
                    <a:pt x="1287" y="868"/>
                  </a:lnTo>
                  <a:lnTo>
                    <a:pt x="1265" y="913"/>
                  </a:lnTo>
                  <a:lnTo>
                    <a:pt x="1243" y="957"/>
                  </a:lnTo>
                  <a:lnTo>
                    <a:pt x="1222" y="1001"/>
                  </a:lnTo>
                  <a:lnTo>
                    <a:pt x="1200" y="1046"/>
                  </a:lnTo>
                  <a:lnTo>
                    <a:pt x="1179" y="1090"/>
                  </a:lnTo>
                  <a:lnTo>
                    <a:pt x="1172" y="1102"/>
                  </a:lnTo>
                  <a:lnTo>
                    <a:pt x="1166" y="1115"/>
                  </a:lnTo>
                  <a:lnTo>
                    <a:pt x="1159" y="1128"/>
                  </a:lnTo>
                  <a:lnTo>
                    <a:pt x="1153" y="1143"/>
                  </a:lnTo>
                  <a:lnTo>
                    <a:pt x="1150" y="1158"/>
                  </a:lnTo>
                  <a:lnTo>
                    <a:pt x="1150" y="1173"/>
                  </a:lnTo>
                  <a:lnTo>
                    <a:pt x="1153" y="1186"/>
                  </a:lnTo>
                  <a:lnTo>
                    <a:pt x="1160" y="1201"/>
                  </a:lnTo>
                  <a:lnTo>
                    <a:pt x="1139" y="1280"/>
                  </a:lnTo>
                  <a:lnTo>
                    <a:pt x="1119" y="1362"/>
                  </a:lnTo>
                  <a:lnTo>
                    <a:pt x="1098" y="1443"/>
                  </a:lnTo>
                  <a:lnTo>
                    <a:pt x="1077" y="1524"/>
                  </a:lnTo>
                  <a:lnTo>
                    <a:pt x="1056" y="1605"/>
                  </a:lnTo>
                  <a:lnTo>
                    <a:pt x="1035" y="1687"/>
                  </a:lnTo>
                  <a:lnTo>
                    <a:pt x="1016" y="1768"/>
                  </a:lnTo>
                  <a:lnTo>
                    <a:pt x="998" y="1849"/>
                  </a:lnTo>
                  <a:lnTo>
                    <a:pt x="688" y="1849"/>
                  </a:lnTo>
                  <a:lnTo>
                    <a:pt x="669" y="1828"/>
                  </a:lnTo>
                  <a:lnTo>
                    <a:pt x="651" y="1753"/>
                  </a:lnTo>
                  <a:lnTo>
                    <a:pt x="638" y="1673"/>
                  </a:lnTo>
                  <a:lnTo>
                    <a:pt x="629" y="1594"/>
                  </a:lnTo>
                  <a:lnTo>
                    <a:pt x="618" y="1512"/>
                  </a:lnTo>
                  <a:lnTo>
                    <a:pt x="602" y="1436"/>
                  </a:lnTo>
                  <a:lnTo>
                    <a:pt x="577" y="1363"/>
                  </a:lnTo>
                  <a:lnTo>
                    <a:pt x="541" y="1297"/>
                  </a:lnTo>
                  <a:lnTo>
                    <a:pt x="489" y="1238"/>
                  </a:lnTo>
                  <a:lnTo>
                    <a:pt x="482" y="1214"/>
                  </a:lnTo>
                  <a:lnTo>
                    <a:pt x="478" y="1189"/>
                  </a:lnTo>
                  <a:lnTo>
                    <a:pt x="471" y="1164"/>
                  </a:lnTo>
                  <a:lnTo>
                    <a:pt x="458" y="1143"/>
                  </a:lnTo>
                  <a:lnTo>
                    <a:pt x="407" y="1184"/>
                  </a:lnTo>
                  <a:lnTo>
                    <a:pt x="378" y="1235"/>
                  </a:lnTo>
                  <a:lnTo>
                    <a:pt x="367" y="1292"/>
                  </a:lnTo>
                  <a:lnTo>
                    <a:pt x="368" y="1356"/>
                  </a:lnTo>
                  <a:lnTo>
                    <a:pt x="378" y="1421"/>
                  </a:lnTo>
                  <a:lnTo>
                    <a:pt x="389" y="1487"/>
                  </a:lnTo>
                  <a:lnTo>
                    <a:pt x="399" y="1551"/>
                  </a:lnTo>
                  <a:lnTo>
                    <a:pt x="400" y="1611"/>
                  </a:lnTo>
                  <a:lnTo>
                    <a:pt x="407" y="1673"/>
                  </a:lnTo>
                  <a:lnTo>
                    <a:pt x="413" y="1732"/>
                  </a:lnTo>
                  <a:lnTo>
                    <a:pt x="417" y="1792"/>
                  </a:lnTo>
                  <a:lnTo>
                    <a:pt x="420" y="1849"/>
                  </a:lnTo>
                  <a:lnTo>
                    <a:pt x="411" y="1849"/>
                  </a:lnTo>
                  <a:lnTo>
                    <a:pt x="386" y="1762"/>
                  </a:lnTo>
                  <a:lnTo>
                    <a:pt x="370" y="1670"/>
                  </a:lnTo>
                  <a:lnTo>
                    <a:pt x="356" y="1577"/>
                  </a:lnTo>
                  <a:lnTo>
                    <a:pt x="346" y="1481"/>
                  </a:lnTo>
                  <a:lnTo>
                    <a:pt x="335" y="1385"/>
                  </a:lnTo>
                  <a:lnTo>
                    <a:pt x="324" y="1289"/>
                  </a:lnTo>
                  <a:lnTo>
                    <a:pt x="308" y="1196"/>
                  </a:lnTo>
                  <a:lnTo>
                    <a:pt x="285" y="1106"/>
                  </a:lnTo>
                  <a:lnTo>
                    <a:pt x="295" y="1109"/>
                  </a:lnTo>
                  <a:lnTo>
                    <a:pt x="305" y="1115"/>
                  </a:lnTo>
                  <a:lnTo>
                    <a:pt x="313" y="1116"/>
                  </a:lnTo>
                  <a:lnTo>
                    <a:pt x="323" y="1111"/>
                  </a:lnTo>
                  <a:lnTo>
                    <a:pt x="308" y="1075"/>
                  </a:lnTo>
                  <a:lnTo>
                    <a:pt x="292" y="1041"/>
                  </a:lnTo>
                  <a:lnTo>
                    <a:pt x="276" y="1007"/>
                  </a:lnTo>
                  <a:lnTo>
                    <a:pt x="259" y="975"/>
                  </a:lnTo>
                  <a:lnTo>
                    <a:pt x="242" y="942"/>
                  </a:lnTo>
                  <a:lnTo>
                    <a:pt x="224" y="908"/>
                  </a:lnTo>
                  <a:lnTo>
                    <a:pt x="206" y="876"/>
                  </a:lnTo>
                  <a:lnTo>
                    <a:pt x="189" y="842"/>
                  </a:lnTo>
                  <a:lnTo>
                    <a:pt x="0" y="378"/>
                  </a:lnTo>
                  <a:lnTo>
                    <a:pt x="25" y="347"/>
                  </a:lnTo>
                  <a:lnTo>
                    <a:pt x="51" y="317"/>
                  </a:lnTo>
                  <a:lnTo>
                    <a:pt x="78" y="291"/>
                  </a:lnTo>
                  <a:lnTo>
                    <a:pt x="105" y="264"/>
                  </a:lnTo>
                  <a:lnTo>
                    <a:pt x="133" y="238"/>
                  </a:lnTo>
                  <a:lnTo>
                    <a:pt x="162" y="214"/>
                  </a:lnTo>
                  <a:lnTo>
                    <a:pt x="191" y="192"/>
                  </a:lnTo>
                  <a:lnTo>
                    <a:pt x="220" y="168"/>
                  </a:lnTo>
                  <a:lnTo>
                    <a:pt x="251" y="147"/>
                  </a:lnTo>
                  <a:lnTo>
                    <a:pt x="281" y="127"/>
                  </a:lnTo>
                  <a:lnTo>
                    <a:pt x="312" y="108"/>
                  </a:lnTo>
                  <a:lnTo>
                    <a:pt x="344" y="87"/>
                  </a:lnTo>
                  <a:lnTo>
                    <a:pt x="375" y="69"/>
                  </a:lnTo>
                  <a:lnTo>
                    <a:pt x="406" y="50"/>
                  </a:lnTo>
                  <a:lnTo>
                    <a:pt x="438" y="31"/>
                  </a:lnTo>
                  <a:lnTo>
                    <a:pt x="469" y="13"/>
                  </a:lnTo>
                  <a:lnTo>
                    <a:pt x="482" y="29"/>
                  </a:lnTo>
                  <a:lnTo>
                    <a:pt x="487" y="47"/>
                  </a:lnTo>
                  <a:lnTo>
                    <a:pt x="487" y="66"/>
                  </a:lnTo>
                  <a:lnTo>
                    <a:pt x="481" y="82"/>
                  </a:lnTo>
                  <a:lnTo>
                    <a:pt x="463" y="102"/>
                  </a:lnTo>
                  <a:lnTo>
                    <a:pt x="443" y="122"/>
                  </a:lnTo>
                  <a:lnTo>
                    <a:pt x="424" y="141"/>
                  </a:lnTo>
                  <a:lnTo>
                    <a:pt x="403" y="161"/>
                  </a:lnTo>
                  <a:lnTo>
                    <a:pt x="382" y="181"/>
                  </a:lnTo>
                  <a:lnTo>
                    <a:pt x="363" y="202"/>
                  </a:lnTo>
                  <a:lnTo>
                    <a:pt x="344" y="223"/>
                  </a:lnTo>
                  <a:lnTo>
                    <a:pt x="326" y="243"/>
                  </a:lnTo>
                  <a:lnTo>
                    <a:pt x="309" y="266"/>
                  </a:lnTo>
                  <a:lnTo>
                    <a:pt x="295" y="288"/>
                  </a:lnTo>
                  <a:lnTo>
                    <a:pt x="283" y="311"/>
                  </a:lnTo>
                  <a:lnTo>
                    <a:pt x="273" y="336"/>
                  </a:lnTo>
                  <a:lnTo>
                    <a:pt x="267" y="362"/>
                  </a:lnTo>
                  <a:lnTo>
                    <a:pt x="265" y="388"/>
                  </a:lnTo>
                  <a:lnTo>
                    <a:pt x="267" y="418"/>
                  </a:lnTo>
                  <a:lnTo>
                    <a:pt x="273" y="447"/>
                  </a:lnTo>
                  <a:lnTo>
                    <a:pt x="294" y="521"/>
                  </a:lnTo>
                  <a:lnTo>
                    <a:pt x="317" y="592"/>
                  </a:lnTo>
                  <a:lnTo>
                    <a:pt x="342" y="664"/>
                  </a:lnTo>
                  <a:lnTo>
                    <a:pt x="368" y="734"/>
                  </a:lnTo>
                  <a:lnTo>
                    <a:pt x="397" y="803"/>
                  </a:lnTo>
                  <a:lnTo>
                    <a:pt x="427" y="873"/>
                  </a:lnTo>
                  <a:lnTo>
                    <a:pt x="460" y="941"/>
                  </a:lnTo>
                  <a:lnTo>
                    <a:pt x="493" y="1009"/>
                  </a:lnTo>
                  <a:lnTo>
                    <a:pt x="512" y="1009"/>
                  </a:lnTo>
                  <a:lnTo>
                    <a:pt x="511" y="981"/>
                  </a:lnTo>
                  <a:lnTo>
                    <a:pt x="504" y="951"/>
                  </a:lnTo>
                  <a:lnTo>
                    <a:pt x="494" y="923"/>
                  </a:lnTo>
                  <a:lnTo>
                    <a:pt x="485" y="895"/>
                  </a:lnTo>
                  <a:lnTo>
                    <a:pt x="501" y="896"/>
                  </a:lnTo>
                  <a:lnTo>
                    <a:pt x="516" y="901"/>
                  </a:lnTo>
                  <a:lnTo>
                    <a:pt x="533" y="908"/>
                  </a:lnTo>
                  <a:lnTo>
                    <a:pt x="550" y="917"/>
                  </a:lnTo>
                  <a:lnTo>
                    <a:pt x="565" y="926"/>
                  </a:lnTo>
                  <a:lnTo>
                    <a:pt x="580" y="932"/>
                  </a:lnTo>
                  <a:lnTo>
                    <a:pt x="594" y="935"/>
                  </a:lnTo>
                  <a:lnTo>
                    <a:pt x="608" y="932"/>
                  </a:lnTo>
                  <a:lnTo>
                    <a:pt x="631" y="858"/>
                  </a:lnTo>
                  <a:lnTo>
                    <a:pt x="652" y="868"/>
                  </a:lnTo>
                  <a:lnTo>
                    <a:pt x="674" y="885"/>
                  </a:lnTo>
                  <a:lnTo>
                    <a:pt x="696" y="904"/>
                  </a:lnTo>
                  <a:lnTo>
                    <a:pt x="720" y="921"/>
                  </a:lnTo>
                  <a:lnTo>
                    <a:pt x="743" y="936"/>
                  </a:lnTo>
                  <a:lnTo>
                    <a:pt x="768" y="941"/>
                  </a:lnTo>
                  <a:lnTo>
                    <a:pt x="793" y="933"/>
                  </a:lnTo>
                  <a:lnTo>
                    <a:pt x="818" y="911"/>
                  </a:lnTo>
                  <a:lnTo>
                    <a:pt x="829" y="896"/>
                  </a:lnTo>
                  <a:lnTo>
                    <a:pt x="840" y="889"/>
                  </a:lnTo>
                  <a:lnTo>
                    <a:pt x="850" y="887"/>
                  </a:lnTo>
                  <a:lnTo>
                    <a:pt x="860" y="890"/>
                  </a:lnTo>
                  <a:lnTo>
                    <a:pt x="869" y="896"/>
                  </a:lnTo>
                  <a:lnTo>
                    <a:pt x="879" y="904"/>
                  </a:lnTo>
                  <a:lnTo>
                    <a:pt x="889" y="911"/>
                  </a:lnTo>
                  <a:lnTo>
                    <a:pt x="898" y="919"/>
                  </a:lnTo>
                  <a:lnTo>
                    <a:pt x="968" y="907"/>
                  </a:lnTo>
                  <a:lnTo>
                    <a:pt x="976" y="944"/>
                  </a:lnTo>
                  <a:lnTo>
                    <a:pt x="983" y="984"/>
                  </a:lnTo>
                  <a:lnTo>
                    <a:pt x="987" y="1023"/>
                  </a:lnTo>
                  <a:lnTo>
                    <a:pt x="993" y="1063"/>
                  </a:lnTo>
                  <a:lnTo>
                    <a:pt x="998" y="1103"/>
                  </a:lnTo>
                  <a:lnTo>
                    <a:pt x="1005" y="1142"/>
                  </a:lnTo>
                  <a:lnTo>
                    <a:pt x="1016" y="1179"/>
                  </a:lnTo>
                  <a:lnTo>
                    <a:pt x="1033" y="1212"/>
                  </a:lnTo>
                  <a:lnTo>
                    <a:pt x="1045" y="1214"/>
                  </a:lnTo>
                  <a:lnTo>
                    <a:pt x="1052" y="1207"/>
                  </a:lnTo>
                  <a:lnTo>
                    <a:pt x="1058" y="1195"/>
                  </a:lnTo>
                  <a:lnTo>
                    <a:pt x="1060" y="1184"/>
                  </a:lnTo>
                  <a:lnTo>
                    <a:pt x="1052" y="1127"/>
                  </a:lnTo>
                  <a:lnTo>
                    <a:pt x="1040" y="1066"/>
                  </a:lnTo>
                  <a:lnTo>
                    <a:pt x="1029" y="1001"/>
                  </a:lnTo>
                  <a:lnTo>
                    <a:pt x="1020" y="938"/>
                  </a:lnTo>
                  <a:lnTo>
                    <a:pt x="1020" y="877"/>
                  </a:lnTo>
                  <a:lnTo>
                    <a:pt x="1033" y="821"/>
                  </a:lnTo>
                  <a:lnTo>
                    <a:pt x="1060" y="772"/>
                  </a:lnTo>
                  <a:lnTo>
                    <a:pt x="1110" y="734"/>
                  </a:lnTo>
                  <a:lnTo>
                    <a:pt x="1253" y="422"/>
                  </a:lnTo>
                  <a:lnTo>
                    <a:pt x="1247" y="399"/>
                  </a:lnTo>
                  <a:lnTo>
                    <a:pt x="1239" y="375"/>
                  </a:lnTo>
                  <a:lnTo>
                    <a:pt x="1229" y="351"/>
                  </a:lnTo>
                  <a:lnTo>
                    <a:pt x="1218" y="331"/>
                  </a:lnTo>
                  <a:lnTo>
                    <a:pt x="1204" y="308"/>
                  </a:lnTo>
                  <a:lnTo>
                    <a:pt x="1190" y="288"/>
                  </a:lnTo>
                  <a:lnTo>
                    <a:pt x="1174" y="269"/>
                  </a:lnTo>
                  <a:lnTo>
                    <a:pt x="1159" y="248"/>
                  </a:lnTo>
                  <a:lnTo>
                    <a:pt x="1141" y="229"/>
                  </a:lnTo>
                  <a:lnTo>
                    <a:pt x="1123" y="209"/>
                  </a:lnTo>
                  <a:lnTo>
                    <a:pt x="1105" y="192"/>
                  </a:lnTo>
                  <a:lnTo>
                    <a:pt x="1087" y="173"/>
                  </a:lnTo>
                  <a:lnTo>
                    <a:pt x="1069" y="153"/>
                  </a:lnTo>
                  <a:lnTo>
                    <a:pt x="1051" y="136"/>
                  </a:lnTo>
                  <a:lnTo>
                    <a:pt x="1034" y="118"/>
                  </a:lnTo>
                  <a:lnTo>
                    <a:pt x="1017" y="99"/>
                  </a:lnTo>
                  <a:lnTo>
                    <a:pt x="1037" y="0"/>
                  </a:lnTo>
                  <a:lnTo>
                    <a:pt x="1067" y="16"/>
                  </a:lnTo>
                  <a:lnTo>
                    <a:pt x="1096" y="34"/>
                  </a:lnTo>
                  <a:lnTo>
                    <a:pt x="1127" y="53"/>
                  </a:lnTo>
                  <a:lnTo>
                    <a:pt x="1156" y="72"/>
                  </a:lnTo>
                  <a:lnTo>
                    <a:pt x="1185" y="93"/>
                  </a:lnTo>
                  <a:lnTo>
                    <a:pt x="1214" y="115"/>
                  </a:lnTo>
                  <a:lnTo>
                    <a:pt x="1242" y="137"/>
                  </a:lnTo>
                  <a:lnTo>
                    <a:pt x="1269" y="159"/>
                  </a:lnTo>
                  <a:lnTo>
                    <a:pt x="1297" y="183"/>
                  </a:lnTo>
                  <a:lnTo>
                    <a:pt x="1325" y="206"/>
                  </a:lnTo>
                  <a:lnTo>
                    <a:pt x="1351" y="232"/>
                  </a:lnTo>
                  <a:lnTo>
                    <a:pt x="1377" y="258"/>
                  </a:lnTo>
                  <a:lnTo>
                    <a:pt x="1404" y="283"/>
                  </a:lnTo>
                  <a:lnTo>
                    <a:pt x="1430" y="310"/>
                  </a:lnTo>
                  <a:lnTo>
                    <a:pt x="1455" y="336"/>
                  </a:lnTo>
                  <a:lnTo>
                    <a:pt x="1480" y="365"/>
                  </a:lnTo>
                  <a:close/>
                </a:path>
              </a:pathLst>
            </a:custGeom>
            <a:solidFill>
              <a:srgbClr val="E2D8D6"/>
            </a:solidFill>
            <a:ln w="9525">
              <a:noFill/>
              <a:round/>
              <a:headEnd/>
              <a:tailEnd/>
            </a:ln>
          </p:spPr>
          <p:txBody>
            <a:bodyPr/>
            <a:lstStyle/>
            <a:p>
              <a:endParaRPr lang="en-GB"/>
            </a:p>
          </p:txBody>
        </p:sp>
        <p:sp>
          <p:nvSpPr>
            <p:cNvPr id="67602" name="Freeform 16"/>
            <p:cNvSpPr>
              <a:spLocks/>
            </p:cNvSpPr>
            <p:nvPr/>
          </p:nvSpPr>
          <p:spPr bwMode="auto">
            <a:xfrm>
              <a:off x="5349" y="274"/>
              <a:ext cx="121" cy="61"/>
            </a:xfrm>
            <a:custGeom>
              <a:avLst/>
              <a:gdLst>
                <a:gd name="T0" fmla="*/ 0 w 365"/>
                <a:gd name="T1" fmla="*/ 0 h 183"/>
                <a:gd name="T2" fmla="*/ 0 w 365"/>
                <a:gd name="T3" fmla="*/ 0 h 183"/>
                <a:gd name="T4" fmla="*/ 0 w 365"/>
                <a:gd name="T5" fmla="*/ 0 h 183"/>
                <a:gd name="T6" fmla="*/ 0 w 365"/>
                <a:gd name="T7" fmla="*/ 0 h 183"/>
                <a:gd name="T8" fmla="*/ 0 w 365"/>
                <a:gd name="T9" fmla="*/ 0 h 183"/>
                <a:gd name="T10" fmla="*/ 0 w 365"/>
                <a:gd name="T11" fmla="*/ 0 h 183"/>
                <a:gd name="T12" fmla="*/ 0 w 365"/>
                <a:gd name="T13" fmla="*/ 0 h 183"/>
                <a:gd name="T14" fmla="*/ 0 w 365"/>
                <a:gd name="T15" fmla="*/ 0 h 183"/>
                <a:gd name="T16" fmla="*/ 0 w 365"/>
                <a:gd name="T17" fmla="*/ 0 h 183"/>
                <a:gd name="T18" fmla="*/ 0 w 365"/>
                <a:gd name="T19" fmla="*/ 0 h 183"/>
                <a:gd name="T20" fmla="*/ 0 w 365"/>
                <a:gd name="T21" fmla="*/ 0 h 183"/>
                <a:gd name="T22" fmla="*/ 0 w 365"/>
                <a:gd name="T23" fmla="*/ 0 h 183"/>
                <a:gd name="T24" fmla="*/ 0 w 365"/>
                <a:gd name="T25" fmla="*/ 0 h 183"/>
                <a:gd name="T26" fmla="*/ 0 w 365"/>
                <a:gd name="T27" fmla="*/ 0 h 183"/>
                <a:gd name="T28" fmla="*/ 0 w 365"/>
                <a:gd name="T29" fmla="*/ 0 h 183"/>
                <a:gd name="T30" fmla="*/ 0 w 365"/>
                <a:gd name="T31" fmla="*/ 0 h 183"/>
                <a:gd name="T32" fmla="*/ 0 w 365"/>
                <a:gd name="T33" fmla="*/ 0 h 183"/>
                <a:gd name="T34" fmla="*/ 0 w 365"/>
                <a:gd name="T35" fmla="*/ 0 h 183"/>
                <a:gd name="T36" fmla="*/ 0 w 365"/>
                <a:gd name="T37" fmla="*/ 0 h 183"/>
                <a:gd name="T38" fmla="*/ 0 w 365"/>
                <a:gd name="T39" fmla="*/ 0 h 183"/>
                <a:gd name="T40" fmla="*/ 0 w 365"/>
                <a:gd name="T41" fmla="*/ 0 h 183"/>
                <a:gd name="T42" fmla="*/ 0 w 365"/>
                <a:gd name="T43" fmla="*/ 0 h 183"/>
                <a:gd name="T44" fmla="*/ 0 w 365"/>
                <a:gd name="T45" fmla="*/ 0 h 183"/>
                <a:gd name="T46" fmla="*/ 0 w 365"/>
                <a:gd name="T47" fmla="*/ 0 h 183"/>
                <a:gd name="T48" fmla="*/ 0 w 365"/>
                <a:gd name="T49" fmla="*/ 0 h 183"/>
                <a:gd name="T50" fmla="*/ 0 w 365"/>
                <a:gd name="T51" fmla="*/ 0 h 183"/>
                <a:gd name="T52" fmla="*/ 0 w 365"/>
                <a:gd name="T53" fmla="*/ 0 h 183"/>
                <a:gd name="T54" fmla="*/ 0 w 365"/>
                <a:gd name="T55" fmla="*/ 0 h 183"/>
                <a:gd name="T56" fmla="*/ 0 w 365"/>
                <a:gd name="T57" fmla="*/ 0 h 183"/>
                <a:gd name="T58" fmla="*/ 0 w 365"/>
                <a:gd name="T59" fmla="*/ 0 h 183"/>
                <a:gd name="T60" fmla="*/ 0 w 365"/>
                <a:gd name="T61" fmla="*/ 0 h 183"/>
                <a:gd name="T62" fmla="*/ 0 w 365"/>
                <a:gd name="T63" fmla="*/ 0 h 183"/>
                <a:gd name="T64" fmla="*/ 0 w 365"/>
                <a:gd name="T65" fmla="*/ 0 h 183"/>
                <a:gd name="T66" fmla="*/ 0 w 365"/>
                <a:gd name="T67" fmla="*/ 0 h 183"/>
                <a:gd name="T68" fmla="*/ 0 w 365"/>
                <a:gd name="T69" fmla="*/ 0 h 183"/>
                <a:gd name="T70" fmla="*/ 0 w 365"/>
                <a:gd name="T71" fmla="*/ 0 h 183"/>
                <a:gd name="T72" fmla="*/ 0 w 365"/>
                <a:gd name="T73" fmla="*/ 0 h 183"/>
                <a:gd name="T74" fmla="*/ 0 w 365"/>
                <a:gd name="T75" fmla="*/ 0 h 183"/>
                <a:gd name="T76" fmla="*/ 0 w 365"/>
                <a:gd name="T77" fmla="*/ 0 h 183"/>
                <a:gd name="T78" fmla="*/ 0 w 365"/>
                <a:gd name="T79" fmla="*/ 0 h 183"/>
                <a:gd name="T80" fmla="*/ 0 w 365"/>
                <a:gd name="T81" fmla="*/ 0 h 183"/>
                <a:gd name="T82" fmla="*/ 0 w 365"/>
                <a:gd name="T83" fmla="*/ 0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5"/>
                <a:gd name="T127" fmla="*/ 0 h 183"/>
                <a:gd name="T128" fmla="*/ 365 w 365"/>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5" h="183">
                  <a:moveTo>
                    <a:pt x="365" y="118"/>
                  </a:moveTo>
                  <a:lnTo>
                    <a:pt x="361" y="183"/>
                  </a:lnTo>
                  <a:lnTo>
                    <a:pt x="338" y="173"/>
                  </a:lnTo>
                  <a:lnTo>
                    <a:pt x="313" y="167"/>
                  </a:lnTo>
                  <a:lnTo>
                    <a:pt x="286" y="164"/>
                  </a:lnTo>
                  <a:lnTo>
                    <a:pt x="260" y="159"/>
                  </a:lnTo>
                  <a:lnTo>
                    <a:pt x="235" y="152"/>
                  </a:lnTo>
                  <a:lnTo>
                    <a:pt x="213" y="142"/>
                  </a:lnTo>
                  <a:lnTo>
                    <a:pt x="194" y="125"/>
                  </a:lnTo>
                  <a:lnTo>
                    <a:pt x="181" y="102"/>
                  </a:lnTo>
                  <a:lnTo>
                    <a:pt x="166" y="121"/>
                  </a:lnTo>
                  <a:lnTo>
                    <a:pt x="148" y="136"/>
                  </a:lnTo>
                  <a:lnTo>
                    <a:pt x="126" y="146"/>
                  </a:lnTo>
                  <a:lnTo>
                    <a:pt x="102" y="155"/>
                  </a:lnTo>
                  <a:lnTo>
                    <a:pt x="77" y="161"/>
                  </a:lnTo>
                  <a:lnTo>
                    <a:pt x="51" y="167"/>
                  </a:lnTo>
                  <a:lnTo>
                    <a:pt x="26" y="173"/>
                  </a:lnTo>
                  <a:lnTo>
                    <a:pt x="1" y="179"/>
                  </a:lnTo>
                  <a:lnTo>
                    <a:pt x="0" y="148"/>
                  </a:lnTo>
                  <a:lnTo>
                    <a:pt x="5" y="120"/>
                  </a:lnTo>
                  <a:lnTo>
                    <a:pt x="17" y="96"/>
                  </a:lnTo>
                  <a:lnTo>
                    <a:pt x="32" y="75"/>
                  </a:lnTo>
                  <a:lnTo>
                    <a:pt x="51" y="57"/>
                  </a:lnTo>
                  <a:lnTo>
                    <a:pt x="73" y="41"/>
                  </a:lnTo>
                  <a:lnTo>
                    <a:pt x="95" y="26"/>
                  </a:lnTo>
                  <a:lnTo>
                    <a:pt x="118" y="12"/>
                  </a:lnTo>
                  <a:lnTo>
                    <a:pt x="136" y="6"/>
                  </a:lnTo>
                  <a:lnTo>
                    <a:pt x="155" y="1"/>
                  </a:lnTo>
                  <a:lnTo>
                    <a:pt x="173" y="0"/>
                  </a:lnTo>
                  <a:lnTo>
                    <a:pt x="192" y="0"/>
                  </a:lnTo>
                  <a:lnTo>
                    <a:pt x="210" y="1"/>
                  </a:lnTo>
                  <a:lnTo>
                    <a:pt x="228" y="6"/>
                  </a:lnTo>
                  <a:lnTo>
                    <a:pt x="246" y="10"/>
                  </a:lnTo>
                  <a:lnTo>
                    <a:pt x="263" y="18"/>
                  </a:lnTo>
                  <a:lnTo>
                    <a:pt x="279" y="25"/>
                  </a:lnTo>
                  <a:lnTo>
                    <a:pt x="295" y="35"/>
                  </a:lnTo>
                  <a:lnTo>
                    <a:pt x="309" y="46"/>
                  </a:lnTo>
                  <a:lnTo>
                    <a:pt x="322" y="57"/>
                  </a:lnTo>
                  <a:lnTo>
                    <a:pt x="335" y="72"/>
                  </a:lnTo>
                  <a:lnTo>
                    <a:pt x="347" y="86"/>
                  </a:lnTo>
                  <a:lnTo>
                    <a:pt x="357" y="102"/>
                  </a:lnTo>
                  <a:lnTo>
                    <a:pt x="365" y="118"/>
                  </a:lnTo>
                  <a:close/>
                </a:path>
              </a:pathLst>
            </a:custGeom>
            <a:solidFill>
              <a:srgbClr val="FFFF00"/>
            </a:solidFill>
            <a:ln w="9525">
              <a:noFill/>
              <a:round/>
              <a:headEnd/>
              <a:tailEnd/>
            </a:ln>
          </p:spPr>
          <p:txBody>
            <a:bodyPr/>
            <a:lstStyle/>
            <a:p>
              <a:endParaRPr lang="en-GB"/>
            </a:p>
          </p:txBody>
        </p:sp>
        <p:sp>
          <p:nvSpPr>
            <p:cNvPr id="67603" name="Freeform 17"/>
            <p:cNvSpPr>
              <a:spLocks/>
            </p:cNvSpPr>
            <p:nvPr/>
          </p:nvSpPr>
          <p:spPr bwMode="auto">
            <a:xfrm>
              <a:off x="5349" y="332"/>
              <a:ext cx="116" cy="24"/>
            </a:xfrm>
            <a:custGeom>
              <a:avLst/>
              <a:gdLst>
                <a:gd name="T0" fmla="*/ 0 w 349"/>
                <a:gd name="T1" fmla="*/ 0 h 70"/>
                <a:gd name="T2" fmla="*/ 0 w 349"/>
                <a:gd name="T3" fmla="*/ 0 h 70"/>
                <a:gd name="T4" fmla="*/ 0 w 349"/>
                <a:gd name="T5" fmla="*/ 0 h 70"/>
                <a:gd name="T6" fmla="*/ 0 w 349"/>
                <a:gd name="T7" fmla="*/ 0 h 70"/>
                <a:gd name="T8" fmla="*/ 0 w 349"/>
                <a:gd name="T9" fmla="*/ 0 h 70"/>
                <a:gd name="T10" fmla="*/ 0 w 349"/>
                <a:gd name="T11" fmla="*/ 0 h 70"/>
                <a:gd name="T12" fmla="*/ 0 w 349"/>
                <a:gd name="T13" fmla="*/ 0 h 70"/>
                <a:gd name="T14" fmla="*/ 0 w 349"/>
                <a:gd name="T15" fmla="*/ 0 h 70"/>
                <a:gd name="T16" fmla="*/ 0 w 349"/>
                <a:gd name="T17" fmla="*/ 0 h 70"/>
                <a:gd name="T18" fmla="*/ 0 w 349"/>
                <a:gd name="T19" fmla="*/ 0 h 70"/>
                <a:gd name="T20" fmla="*/ 0 w 349"/>
                <a:gd name="T21" fmla="*/ 0 h 70"/>
                <a:gd name="T22" fmla="*/ 0 w 349"/>
                <a:gd name="T23" fmla="*/ 0 h 70"/>
                <a:gd name="T24" fmla="*/ 0 w 349"/>
                <a:gd name="T25" fmla="*/ 0 h 70"/>
                <a:gd name="T26" fmla="*/ 0 w 349"/>
                <a:gd name="T27" fmla="*/ 0 h 70"/>
                <a:gd name="T28" fmla="*/ 0 w 349"/>
                <a:gd name="T29" fmla="*/ 0 h 70"/>
                <a:gd name="T30" fmla="*/ 0 w 349"/>
                <a:gd name="T31" fmla="*/ 0 h 70"/>
                <a:gd name="T32" fmla="*/ 0 w 349"/>
                <a:gd name="T33" fmla="*/ 0 h 70"/>
                <a:gd name="T34" fmla="*/ 0 w 349"/>
                <a:gd name="T35" fmla="*/ 0 h 70"/>
                <a:gd name="T36" fmla="*/ 0 w 349"/>
                <a:gd name="T37" fmla="*/ 0 h 70"/>
                <a:gd name="T38" fmla="*/ 0 w 349"/>
                <a:gd name="T39" fmla="*/ 0 h 70"/>
                <a:gd name="T40" fmla="*/ 0 w 349"/>
                <a:gd name="T41" fmla="*/ 0 h 70"/>
                <a:gd name="T42" fmla="*/ 0 w 349"/>
                <a:gd name="T43" fmla="*/ 0 h 70"/>
                <a:gd name="T44" fmla="*/ 0 w 349"/>
                <a:gd name="T45" fmla="*/ 0 h 70"/>
                <a:gd name="T46" fmla="*/ 0 w 349"/>
                <a:gd name="T47" fmla="*/ 0 h 70"/>
                <a:gd name="T48" fmla="*/ 0 w 349"/>
                <a:gd name="T49" fmla="*/ 0 h 70"/>
                <a:gd name="T50" fmla="*/ 0 w 349"/>
                <a:gd name="T51" fmla="*/ 0 h 70"/>
                <a:gd name="T52" fmla="*/ 0 w 349"/>
                <a:gd name="T53" fmla="*/ 0 h 70"/>
                <a:gd name="T54" fmla="*/ 0 w 349"/>
                <a:gd name="T55" fmla="*/ 0 h 70"/>
                <a:gd name="T56" fmla="*/ 0 w 349"/>
                <a:gd name="T57" fmla="*/ 0 h 70"/>
                <a:gd name="T58" fmla="*/ 0 w 349"/>
                <a:gd name="T59" fmla="*/ 0 h 70"/>
                <a:gd name="T60" fmla="*/ 0 w 349"/>
                <a:gd name="T61" fmla="*/ 0 h 70"/>
                <a:gd name="T62" fmla="*/ 0 w 349"/>
                <a:gd name="T63" fmla="*/ 0 h 70"/>
                <a:gd name="T64" fmla="*/ 0 w 349"/>
                <a:gd name="T65" fmla="*/ 0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9"/>
                <a:gd name="T100" fmla="*/ 0 h 70"/>
                <a:gd name="T101" fmla="*/ 349 w 349"/>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9" h="70">
                  <a:moveTo>
                    <a:pt x="349" y="46"/>
                  </a:moveTo>
                  <a:lnTo>
                    <a:pt x="330" y="55"/>
                  </a:lnTo>
                  <a:lnTo>
                    <a:pt x="310" y="56"/>
                  </a:lnTo>
                  <a:lnTo>
                    <a:pt x="291" y="53"/>
                  </a:lnTo>
                  <a:lnTo>
                    <a:pt x="270" y="46"/>
                  </a:lnTo>
                  <a:lnTo>
                    <a:pt x="249" y="37"/>
                  </a:lnTo>
                  <a:lnTo>
                    <a:pt x="227" y="31"/>
                  </a:lnTo>
                  <a:lnTo>
                    <a:pt x="204" y="27"/>
                  </a:lnTo>
                  <a:lnTo>
                    <a:pt x="180" y="30"/>
                  </a:lnTo>
                  <a:lnTo>
                    <a:pt x="158" y="36"/>
                  </a:lnTo>
                  <a:lnTo>
                    <a:pt x="135" y="45"/>
                  </a:lnTo>
                  <a:lnTo>
                    <a:pt x="112" y="53"/>
                  </a:lnTo>
                  <a:lnTo>
                    <a:pt x="90" y="62"/>
                  </a:lnTo>
                  <a:lnTo>
                    <a:pt x="68" y="68"/>
                  </a:lnTo>
                  <a:lnTo>
                    <a:pt x="46" y="70"/>
                  </a:lnTo>
                  <a:lnTo>
                    <a:pt x="24" y="67"/>
                  </a:lnTo>
                  <a:lnTo>
                    <a:pt x="0" y="55"/>
                  </a:lnTo>
                  <a:lnTo>
                    <a:pt x="20" y="42"/>
                  </a:lnTo>
                  <a:lnTo>
                    <a:pt x="39" y="31"/>
                  </a:lnTo>
                  <a:lnTo>
                    <a:pt x="60" y="21"/>
                  </a:lnTo>
                  <a:lnTo>
                    <a:pt x="81" y="13"/>
                  </a:lnTo>
                  <a:lnTo>
                    <a:pt x="103" y="8"/>
                  </a:lnTo>
                  <a:lnTo>
                    <a:pt x="126" y="3"/>
                  </a:lnTo>
                  <a:lnTo>
                    <a:pt x="148" y="2"/>
                  </a:lnTo>
                  <a:lnTo>
                    <a:pt x="172" y="0"/>
                  </a:lnTo>
                  <a:lnTo>
                    <a:pt x="195" y="0"/>
                  </a:lnTo>
                  <a:lnTo>
                    <a:pt x="219" y="3"/>
                  </a:lnTo>
                  <a:lnTo>
                    <a:pt x="241" y="6"/>
                  </a:lnTo>
                  <a:lnTo>
                    <a:pt x="265" y="12"/>
                  </a:lnTo>
                  <a:lnTo>
                    <a:pt x="287" y="18"/>
                  </a:lnTo>
                  <a:lnTo>
                    <a:pt x="309" y="25"/>
                  </a:lnTo>
                  <a:lnTo>
                    <a:pt x="330" y="36"/>
                  </a:lnTo>
                  <a:lnTo>
                    <a:pt x="349" y="46"/>
                  </a:lnTo>
                  <a:close/>
                </a:path>
              </a:pathLst>
            </a:custGeom>
            <a:solidFill>
              <a:srgbClr val="FFFF00"/>
            </a:solidFill>
            <a:ln w="9525">
              <a:noFill/>
              <a:round/>
              <a:headEnd/>
              <a:tailEnd/>
            </a:ln>
          </p:spPr>
          <p:txBody>
            <a:bodyPr/>
            <a:lstStyle/>
            <a:p>
              <a:endParaRPr lang="en-GB"/>
            </a:p>
          </p:txBody>
        </p:sp>
        <p:sp>
          <p:nvSpPr>
            <p:cNvPr id="67604" name="Freeform 18"/>
            <p:cNvSpPr>
              <a:spLocks/>
            </p:cNvSpPr>
            <p:nvPr/>
          </p:nvSpPr>
          <p:spPr bwMode="auto">
            <a:xfrm>
              <a:off x="5410" y="358"/>
              <a:ext cx="48" cy="128"/>
            </a:xfrm>
            <a:custGeom>
              <a:avLst/>
              <a:gdLst>
                <a:gd name="T0" fmla="*/ 0 w 142"/>
                <a:gd name="T1" fmla="*/ 0 h 385"/>
                <a:gd name="T2" fmla="*/ 0 w 142"/>
                <a:gd name="T3" fmla="*/ 0 h 385"/>
                <a:gd name="T4" fmla="*/ 0 w 142"/>
                <a:gd name="T5" fmla="*/ 0 h 385"/>
                <a:gd name="T6" fmla="*/ 0 w 142"/>
                <a:gd name="T7" fmla="*/ 0 h 385"/>
                <a:gd name="T8" fmla="*/ 0 w 142"/>
                <a:gd name="T9" fmla="*/ 0 h 385"/>
                <a:gd name="T10" fmla="*/ 0 w 142"/>
                <a:gd name="T11" fmla="*/ 0 h 385"/>
                <a:gd name="T12" fmla="*/ 0 w 142"/>
                <a:gd name="T13" fmla="*/ 0 h 385"/>
                <a:gd name="T14" fmla="*/ 0 w 142"/>
                <a:gd name="T15" fmla="*/ 0 h 385"/>
                <a:gd name="T16" fmla="*/ 0 w 142"/>
                <a:gd name="T17" fmla="*/ 0 h 385"/>
                <a:gd name="T18" fmla="*/ 0 w 142"/>
                <a:gd name="T19" fmla="*/ 0 h 385"/>
                <a:gd name="T20" fmla="*/ 0 w 142"/>
                <a:gd name="T21" fmla="*/ 0 h 385"/>
                <a:gd name="T22" fmla="*/ 0 w 142"/>
                <a:gd name="T23" fmla="*/ 0 h 385"/>
                <a:gd name="T24" fmla="*/ 0 w 142"/>
                <a:gd name="T25" fmla="*/ 0 h 385"/>
                <a:gd name="T26" fmla="*/ 0 w 142"/>
                <a:gd name="T27" fmla="*/ 0 h 385"/>
                <a:gd name="T28" fmla="*/ 0 w 142"/>
                <a:gd name="T29" fmla="*/ 0 h 385"/>
                <a:gd name="T30" fmla="*/ 0 w 142"/>
                <a:gd name="T31" fmla="*/ 0 h 385"/>
                <a:gd name="T32" fmla="*/ 0 w 142"/>
                <a:gd name="T33" fmla="*/ 0 h 385"/>
                <a:gd name="T34" fmla="*/ 0 w 142"/>
                <a:gd name="T35" fmla="*/ 0 h 385"/>
                <a:gd name="T36" fmla="*/ 0 w 142"/>
                <a:gd name="T37" fmla="*/ 0 h 385"/>
                <a:gd name="T38" fmla="*/ 0 w 142"/>
                <a:gd name="T39" fmla="*/ 0 h 385"/>
                <a:gd name="T40" fmla="*/ 0 w 142"/>
                <a:gd name="T41" fmla="*/ 0 h 385"/>
                <a:gd name="T42" fmla="*/ 0 w 142"/>
                <a:gd name="T43" fmla="*/ 0 h 385"/>
                <a:gd name="T44" fmla="*/ 0 w 142"/>
                <a:gd name="T45" fmla="*/ 0 h 385"/>
                <a:gd name="T46" fmla="*/ 0 w 142"/>
                <a:gd name="T47" fmla="*/ 0 h 385"/>
                <a:gd name="T48" fmla="*/ 0 w 142"/>
                <a:gd name="T49" fmla="*/ 0 h 385"/>
                <a:gd name="T50" fmla="*/ 0 w 142"/>
                <a:gd name="T51" fmla="*/ 0 h 385"/>
                <a:gd name="T52" fmla="*/ 0 w 142"/>
                <a:gd name="T53" fmla="*/ 0 h 385"/>
                <a:gd name="T54" fmla="*/ 0 w 142"/>
                <a:gd name="T55" fmla="*/ 0 h 385"/>
                <a:gd name="T56" fmla="*/ 0 w 142"/>
                <a:gd name="T57" fmla="*/ 0 h 385"/>
                <a:gd name="T58" fmla="*/ 0 w 142"/>
                <a:gd name="T59" fmla="*/ 0 h 385"/>
                <a:gd name="T60" fmla="*/ 0 w 142"/>
                <a:gd name="T61" fmla="*/ 0 h 385"/>
                <a:gd name="T62" fmla="*/ 0 w 142"/>
                <a:gd name="T63" fmla="*/ 0 h 385"/>
                <a:gd name="T64" fmla="*/ 0 w 142"/>
                <a:gd name="T65" fmla="*/ 0 h 385"/>
                <a:gd name="T66" fmla="*/ 0 w 142"/>
                <a:gd name="T67" fmla="*/ 0 h 385"/>
                <a:gd name="T68" fmla="*/ 0 w 142"/>
                <a:gd name="T69" fmla="*/ 0 h 385"/>
                <a:gd name="T70" fmla="*/ 0 w 142"/>
                <a:gd name="T71" fmla="*/ 0 h 385"/>
                <a:gd name="T72" fmla="*/ 0 w 142"/>
                <a:gd name="T73" fmla="*/ 0 h 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385"/>
                <a:gd name="T113" fmla="*/ 142 w 142"/>
                <a:gd name="T114" fmla="*/ 385 h 3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385">
                  <a:moveTo>
                    <a:pt x="142" y="28"/>
                  </a:moveTo>
                  <a:lnTo>
                    <a:pt x="136" y="78"/>
                  </a:lnTo>
                  <a:lnTo>
                    <a:pt x="132" y="131"/>
                  </a:lnTo>
                  <a:lnTo>
                    <a:pt x="128" y="189"/>
                  </a:lnTo>
                  <a:lnTo>
                    <a:pt x="121" y="243"/>
                  </a:lnTo>
                  <a:lnTo>
                    <a:pt x="107" y="293"/>
                  </a:lnTo>
                  <a:lnTo>
                    <a:pt x="85" y="336"/>
                  </a:lnTo>
                  <a:lnTo>
                    <a:pt x="52" y="367"/>
                  </a:lnTo>
                  <a:lnTo>
                    <a:pt x="3" y="385"/>
                  </a:lnTo>
                  <a:lnTo>
                    <a:pt x="0" y="320"/>
                  </a:lnTo>
                  <a:lnTo>
                    <a:pt x="2" y="254"/>
                  </a:lnTo>
                  <a:lnTo>
                    <a:pt x="7" y="184"/>
                  </a:lnTo>
                  <a:lnTo>
                    <a:pt x="16" y="118"/>
                  </a:lnTo>
                  <a:lnTo>
                    <a:pt x="32" y="112"/>
                  </a:lnTo>
                  <a:lnTo>
                    <a:pt x="50" y="109"/>
                  </a:lnTo>
                  <a:lnTo>
                    <a:pt x="70" y="107"/>
                  </a:lnTo>
                  <a:lnTo>
                    <a:pt x="89" y="106"/>
                  </a:lnTo>
                  <a:lnTo>
                    <a:pt x="106" y="101"/>
                  </a:lnTo>
                  <a:lnTo>
                    <a:pt x="119" y="93"/>
                  </a:lnTo>
                  <a:lnTo>
                    <a:pt x="128" y="76"/>
                  </a:lnTo>
                  <a:lnTo>
                    <a:pt x="130" y="53"/>
                  </a:lnTo>
                  <a:lnTo>
                    <a:pt x="118" y="39"/>
                  </a:lnTo>
                  <a:lnTo>
                    <a:pt x="100" y="35"/>
                  </a:lnTo>
                  <a:lnTo>
                    <a:pt x="81" y="34"/>
                  </a:lnTo>
                  <a:lnTo>
                    <a:pt x="61" y="35"/>
                  </a:lnTo>
                  <a:lnTo>
                    <a:pt x="43" y="35"/>
                  </a:lnTo>
                  <a:lnTo>
                    <a:pt x="29" y="31"/>
                  </a:lnTo>
                  <a:lnTo>
                    <a:pt x="21" y="20"/>
                  </a:lnTo>
                  <a:lnTo>
                    <a:pt x="23" y="0"/>
                  </a:lnTo>
                  <a:lnTo>
                    <a:pt x="39" y="0"/>
                  </a:lnTo>
                  <a:lnTo>
                    <a:pt x="56" y="2"/>
                  </a:lnTo>
                  <a:lnTo>
                    <a:pt x="70" y="7"/>
                  </a:lnTo>
                  <a:lnTo>
                    <a:pt x="85" y="11"/>
                  </a:lnTo>
                  <a:lnTo>
                    <a:pt x="99" y="17"/>
                  </a:lnTo>
                  <a:lnTo>
                    <a:pt x="112" y="23"/>
                  </a:lnTo>
                  <a:lnTo>
                    <a:pt x="126" y="26"/>
                  </a:lnTo>
                  <a:lnTo>
                    <a:pt x="142" y="28"/>
                  </a:lnTo>
                  <a:close/>
                </a:path>
              </a:pathLst>
            </a:custGeom>
            <a:solidFill>
              <a:srgbClr val="D1A093"/>
            </a:solidFill>
            <a:ln w="9525">
              <a:noFill/>
              <a:round/>
              <a:headEnd/>
              <a:tailEnd/>
            </a:ln>
          </p:spPr>
          <p:txBody>
            <a:bodyPr/>
            <a:lstStyle/>
            <a:p>
              <a:endParaRPr lang="en-GB"/>
            </a:p>
          </p:txBody>
        </p:sp>
        <p:sp>
          <p:nvSpPr>
            <p:cNvPr id="67605" name="Freeform 19"/>
            <p:cNvSpPr>
              <a:spLocks/>
            </p:cNvSpPr>
            <p:nvPr/>
          </p:nvSpPr>
          <p:spPr bwMode="auto">
            <a:xfrm>
              <a:off x="5374" y="488"/>
              <a:ext cx="60" cy="31"/>
            </a:xfrm>
            <a:custGeom>
              <a:avLst/>
              <a:gdLst>
                <a:gd name="T0" fmla="*/ 0 w 182"/>
                <a:gd name="T1" fmla="*/ 0 h 93"/>
                <a:gd name="T2" fmla="*/ 0 w 182"/>
                <a:gd name="T3" fmla="*/ 0 h 93"/>
                <a:gd name="T4" fmla="*/ 0 w 182"/>
                <a:gd name="T5" fmla="*/ 0 h 93"/>
                <a:gd name="T6" fmla="*/ 0 w 182"/>
                <a:gd name="T7" fmla="*/ 0 h 93"/>
                <a:gd name="T8" fmla="*/ 0 w 182"/>
                <a:gd name="T9" fmla="*/ 0 h 93"/>
                <a:gd name="T10" fmla="*/ 0 w 182"/>
                <a:gd name="T11" fmla="*/ 0 h 93"/>
                <a:gd name="T12" fmla="*/ 0 w 182"/>
                <a:gd name="T13" fmla="*/ 0 h 93"/>
                <a:gd name="T14" fmla="*/ 0 w 182"/>
                <a:gd name="T15" fmla="*/ 0 h 93"/>
                <a:gd name="T16" fmla="*/ 0 w 182"/>
                <a:gd name="T17" fmla="*/ 0 h 93"/>
                <a:gd name="T18" fmla="*/ 0 w 182"/>
                <a:gd name="T19" fmla="*/ 0 h 93"/>
                <a:gd name="T20" fmla="*/ 0 w 182"/>
                <a:gd name="T21" fmla="*/ 0 h 93"/>
                <a:gd name="T22" fmla="*/ 0 w 182"/>
                <a:gd name="T23" fmla="*/ 0 h 93"/>
                <a:gd name="T24" fmla="*/ 0 w 182"/>
                <a:gd name="T25" fmla="*/ 0 h 93"/>
                <a:gd name="T26" fmla="*/ 0 w 182"/>
                <a:gd name="T27" fmla="*/ 0 h 93"/>
                <a:gd name="T28" fmla="*/ 0 w 182"/>
                <a:gd name="T29" fmla="*/ 0 h 93"/>
                <a:gd name="T30" fmla="*/ 0 w 182"/>
                <a:gd name="T31" fmla="*/ 0 h 93"/>
                <a:gd name="T32" fmla="*/ 0 w 182"/>
                <a:gd name="T33" fmla="*/ 0 h 93"/>
                <a:gd name="T34" fmla="*/ 0 w 182"/>
                <a:gd name="T35" fmla="*/ 0 h 93"/>
                <a:gd name="T36" fmla="*/ 0 w 182"/>
                <a:gd name="T37" fmla="*/ 0 h 93"/>
                <a:gd name="T38" fmla="*/ 0 w 182"/>
                <a:gd name="T39" fmla="*/ 0 h 93"/>
                <a:gd name="T40" fmla="*/ 0 w 182"/>
                <a:gd name="T41" fmla="*/ 0 h 93"/>
                <a:gd name="T42" fmla="*/ 0 w 182"/>
                <a:gd name="T43" fmla="*/ 0 h 93"/>
                <a:gd name="T44" fmla="*/ 0 w 182"/>
                <a:gd name="T45" fmla="*/ 0 h 93"/>
                <a:gd name="T46" fmla="*/ 0 w 182"/>
                <a:gd name="T47" fmla="*/ 0 h 93"/>
                <a:gd name="T48" fmla="*/ 0 w 182"/>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2"/>
                <a:gd name="T76" fmla="*/ 0 h 93"/>
                <a:gd name="T77" fmla="*/ 182 w 182"/>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2" h="93">
                  <a:moveTo>
                    <a:pt x="182" y="28"/>
                  </a:moveTo>
                  <a:lnTo>
                    <a:pt x="174" y="41"/>
                  </a:lnTo>
                  <a:lnTo>
                    <a:pt x="166" y="51"/>
                  </a:lnTo>
                  <a:lnTo>
                    <a:pt x="155" y="60"/>
                  </a:lnTo>
                  <a:lnTo>
                    <a:pt x="144" y="67"/>
                  </a:lnTo>
                  <a:lnTo>
                    <a:pt x="131" y="75"/>
                  </a:lnTo>
                  <a:lnTo>
                    <a:pt x="117" y="81"/>
                  </a:lnTo>
                  <a:lnTo>
                    <a:pt x="105" y="87"/>
                  </a:lnTo>
                  <a:lnTo>
                    <a:pt x="92" y="93"/>
                  </a:lnTo>
                  <a:lnTo>
                    <a:pt x="77" y="82"/>
                  </a:lnTo>
                  <a:lnTo>
                    <a:pt x="62" y="73"/>
                  </a:lnTo>
                  <a:lnTo>
                    <a:pt x="47" y="63"/>
                  </a:lnTo>
                  <a:lnTo>
                    <a:pt x="33" y="54"/>
                  </a:lnTo>
                  <a:lnTo>
                    <a:pt x="20" y="42"/>
                  </a:lnTo>
                  <a:lnTo>
                    <a:pt x="11" y="31"/>
                  </a:lnTo>
                  <a:lnTo>
                    <a:pt x="4" y="16"/>
                  </a:lnTo>
                  <a:lnTo>
                    <a:pt x="0" y="0"/>
                  </a:lnTo>
                  <a:lnTo>
                    <a:pt x="22" y="11"/>
                  </a:lnTo>
                  <a:lnTo>
                    <a:pt x="45" y="20"/>
                  </a:lnTo>
                  <a:lnTo>
                    <a:pt x="69" y="28"/>
                  </a:lnTo>
                  <a:lnTo>
                    <a:pt x="94" y="31"/>
                  </a:lnTo>
                  <a:lnTo>
                    <a:pt x="117" y="32"/>
                  </a:lnTo>
                  <a:lnTo>
                    <a:pt x="139" y="32"/>
                  </a:lnTo>
                  <a:lnTo>
                    <a:pt x="162" y="31"/>
                  </a:lnTo>
                  <a:lnTo>
                    <a:pt x="182" y="28"/>
                  </a:lnTo>
                  <a:close/>
                </a:path>
              </a:pathLst>
            </a:custGeom>
            <a:solidFill>
              <a:srgbClr val="D1A093"/>
            </a:solidFill>
            <a:ln w="9525">
              <a:noFill/>
              <a:round/>
              <a:headEnd/>
              <a:tailEnd/>
            </a:ln>
          </p:spPr>
          <p:txBody>
            <a:bodyPr/>
            <a:lstStyle/>
            <a:p>
              <a:endParaRPr lang="en-GB"/>
            </a:p>
          </p:txBody>
        </p:sp>
        <p:sp>
          <p:nvSpPr>
            <p:cNvPr id="67606" name="Freeform 20"/>
            <p:cNvSpPr>
              <a:spLocks/>
            </p:cNvSpPr>
            <p:nvPr/>
          </p:nvSpPr>
          <p:spPr bwMode="auto">
            <a:xfrm>
              <a:off x="5515" y="497"/>
              <a:ext cx="12" cy="91"/>
            </a:xfrm>
            <a:custGeom>
              <a:avLst/>
              <a:gdLst>
                <a:gd name="T0" fmla="*/ 0 w 34"/>
                <a:gd name="T1" fmla="*/ 0 h 273"/>
                <a:gd name="T2" fmla="*/ 0 w 34"/>
                <a:gd name="T3" fmla="*/ 0 h 273"/>
                <a:gd name="T4" fmla="*/ 0 w 34"/>
                <a:gd name="T5" fmla="*/ 0 h 273"/>
                <a:gd name="T6" fmla="*/ 0 w 34"/>
                <a:gd name="T7" fmla="*/ 0 h 273"/>
                <a:gd name="T8" fmla="*/ 0 w 34"/>
                <a:gd name="T9" fmla="*/ 0 h 273"/>
                <a:gd name="T10" fmla="*/ 0 w 34"/>
                <a:gd name="T11" fmla="*/ 0 h 273"/>
                <a:gd name="T12" fmla="*/ 0 w 34"/>
                <a:gd name="T13" fmla="*/ 0 h 273"/>
                <a:gd name="T14" fmla="*/ 0 w 34"/>
                <a:gd name="T15" fmla="*/ 0 h 273"/>
                <a:gd name="T16" fmla="*/ 0 w 34"/>
                <a:gd name="T17" fmla="*/ 0 h 273"/>
                <a:gd name="T18" fmla="*/ 0 w 34"/>
                <a:gd name="T19" fmla="*/ 0 h 273"/>
                <a:gd name="T20" fmla="*/ 0 w 34"/>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73"/>
                <a:gd name="T35" fmla="*/ 34 w 34"/>
                <a:gd name="T36" fmla="*/ 273 h 2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73">
                  <a:moveTo>
                    <a:pt x="34" y="8"/>
                  </a:moveTo>
                  <a:lnTo>
                    <a:pt x="31" y="76"/>
                  </a:lnTo>
                  <a:lnTo>
                    <a:pt x="26" y="143"/>
                  </a:lnTo>
                  <a:lnTo>
                    <a:pt x="19" y="208"/>
                  </a:lnTo>
                  <a:lnTo>
                    <a:pt x="12" y="273"/>
                  </a:lnTo>
                  <a:lnTo>
                    <a:pt x="0" y="273"/>
                  </a:lnTo>
                  <a:lnTo>
                    <a:pt x="4" y="200"/>
                  </a:lnTo>
                  <a:lnTo>
                    <a:pt x="5" y="133"/>
                  </a:lnTo>
                  <a:lnTo>
                    <a:pt x="11" y="66"/>
                  </a:lnTo>
                  <a:lnTo>
                    <a:pt x="27" y="0"/>
                  </a:lnTo>
                  <a:lnTo>
                    <a:pt x="34" y="8"/>
                  </a:lnTo>
                  <a:close/>
                </a:path>
              </a:pathLst>
            </a:custGeom>
            <a:solidFill>
              <a:srgbClr val="59597C"/>
            </a:solidFill>
            <a:ln w="9525">
              <a:noFill/>
              <a:round/>
              <a:headEnd/>
              <a:tailEnd/>
            </a:ln>
          </p:spPr>
          <p:txBody>
            <a:bodyPr/>
            <a:lstStyle/>
            <a:p>
              <a:endParaRPr lang="en-GB"/>
            </a:p>
          </p:txBody>
        </p:sp>
        <p:sp>
          <p:nvSpPr>
            <p:cNvPr id="67607" name="Freeform 21"/>
            <p:cNvSpPr>
              <a:spLocks/>
            </p:cNvSpPr>
            <p:nvPr/>
          </p:nvSpPr>
          <p:spPr bwMode="auto">
            <a:xfrm>
              <a:off x="5365" y="530"/>
              <a:ext cx="78" cy="47"/>
            </a:xfrm>
            <a:custGeom>
              <a:avLst/>
              <a:gdLst>
                <a:gd name="T0" fmla="*/ 0 w 234"/>
                <a:gd name="T1" fmla="*/ 0 h 141"/>
                <a:gd name="T2" fmla="*/ 0 w 234"/>
                <a:gd name="T3" fmla="*/ 0 h 141"/>
                <a:gd name="T4" fmla="*/ 0 w 234"/>
                <a:gd name="T5" fmla="*/ 0 h 141"/>
                <a:gd name="T6" fmla="*/ 0 w 234"/>
                <a:gd name="T7" fmla="*/ 0 h 141"/>
                <a:gd name="T8" fmla="*/ 0 w 234"/>
                <a:gd name="T9" fmla="*/ 0 h 141"/>
                <a:gd name="T10" fmla="*/ 0 w 234"/>
                <a:gd name="T11" fmla="*/ 0 h 141"/>
                <a:gd name="T12" fmla="*/ 0 w 234"/>
                <a:gd name="T13" fmla="*/ 0 h 141"/>
                <a:gd name="T14" fmla="*/ 0 w 234"/>
                <a:gd name="T15" fmla="*/ 0 h 141"/>
                <a:gd name="T16" fmla="*/ 0 w 234"/>
                <a:gd name="T17" fmla="*/ 0 h 141"/>
                <a:gd name="T18" fmla="*/ 0 w 234"/>
                <a:gd name="T19" fmla="*/ 0 h 141"/>
                <a:gd name="T20" fmla="*/ 0 w 234"/>
                <a:gd name="T21" fmla="*/ 0 h 141"/>
                <a:gd name="T22" fmla="*/ 0 w 234"/>
                <a:gd name="T23" fmla="*/ 0 h 141"/>
                <a:gd name="T24" fmla="*/ 0 w 234"/>
                <a:gd name="T25" fmla="*/ 0 h 141"/>
                <a:gd name="T26" fmla="*/ 0 w 234"/>
                <a:gd name="T27" fmla="*/ 0 h 141"/>
                <a:gd name="T28" fmla="*/ 0 w 234"/>
                <a:gd name="T29" fmla="*/ 0 h 141"/>
                <a:gd name="T30" fmla="*/ 0 w 234"/>
                <a:gd name="T31" fmla="*/ 0 h 141"/>
                <a:gd name="T32" fmla="*/ 0 w 234"/>
                <a:gd name="T33" fmla="*/ 0 h 141"/>
                <a:gd name="T34" fmla="*/ 0 w 234"/>
                <a:gd name="T35" fmla="*/ 0 h 141"/>
                <a:gd name="T36" fmla="*/ 0 w 234"/>
                <a:gd name="T37" fmla="*/ 0 h 141"/>
                <a:gd name="T38" fmla="*/ 0 w 234"/>
                <a:gd name="T39" fmla="*/ 0 h 141"/>
                <a:gd name="T40" fmla="*/ 0 w 234"/>
                <a:gd name="T41" fmla="*/ 0 h 141"/>
                <a:gd name="T42" fmla="*/ 0 w 234"/>
                <a:gd name="T43" fmla="*/ 0 h 141"/>
                <a:gd name="T44" fmla="*/ 0 w 234"/>
                <a:gd name="T45" fmla="*/ 0 h 141"/>
                <a:gd name="T46" fmla="*/ 0 w 234"/>
                <a:gd name="T47" fmla="*/ 0 h 141"/>
                <a:gd name="T48" fmla="*/ 0 w 234"/>
                <a:gd name="T49" fmla="*/ 0 h 141"/>
                <a:gd name="T50" fmla="*/ 0 w 234"/>
                <a:gd name="T51" fmla="*/ 0 h 141"/>
                <a:gd name="T52" fmla="*/ 0 w 234"/>
                <a:gd name="T53" fmla="*/ 0 h 141"/>
                <a:gd name="T54" fmla="*/ 0 w 234"/>
                <a:gd name="T55" fmla="*/ 0 h 141"/>
                <a:gd name="T56" fmla="*/ 0 w 234"/>
                <a:gd name="T57" fmla="*/ 0 h 141"/>
                <a:gd name="T58" fmla="*/ 0 w 234"/>
                <a:gd name="T59" fmla="*/ 0 h 141"/>
                <a:gd name="T60" fmla="*/ 0 w 234"/>
                <a:gd name="T61" fmla="*/ 0 h 141"/>
                <a:gd name="T62" fmla="*/ 0 w 234"/>
                <a:gd name="T63" fmla="*/ 0 h 141"/>
                <a:gd name="T64" fmla="*/ 0 w 234"/>
                <a:gd name="T65" fmla="*/ 0 h 141"/>
                <a:gd name="T66" fmla="*/ 0 w 234"/>
                <a:gd name="T67" fmla="*/ 0 h 141"/>
                <a:gd name="T68" fmla="*/ 0 w 234"/>
                <a:gd name="T69" fmla="*/ 0 h 141"/>
                <a:gd name="T70" fmla="*/ 0 w 234"/>
                <a:gd name="T71" fmla="*/ 0 h 141"/>
                <a:gd name="T72" fmla="*/ 0 w 234"/>
                <a:gd name="T73" fmla="*/ 0 h 141"/>
                <a:gd name="T74" fmla="*/ 0 w 234"/>
                <a:gd name="T75" fmla="*/ 0 h 141"/>
                <a:gd name="T76" fmla="*/ 0 w 234"/>
                <a:gd name="T77" fmla="*/ 0 h 141"/>
                <a:gd name="T78" fmla="*/ 0 w 234"/>
                <a:gd name="T79" fmla="*/ 0 h 141"/>
                <a:gd name="T80" fmla="*/ 0 w 234"/>
                <a:gd name="T81" fmla="*/ 0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4"/>
                <a:gd name="T124" fmla="*/ 0 h 141"/>
                <a:gd name="T125" fmla="*/ 234 w 234"/>
                <a:gd name="T126" fmla="*/ 141 h 1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4" h="141">
                  <a:moveTo>
                    <a:pt x="153" y="51"/>
                  </a:moveTo>
                  <a:lnTo>
                    <a:pt x="161" y="44"/>
                  </a:lnTo>
                  <a:lnTo>
                    <a:pt x="168" y="35"/>
                  </a:lnTo>
                  <a:lnTo>
                    <a:pt x="173" y="28"/>
                  </a:lnTo>
                  <a:lnTo>
                    <a:pt x="180" y="20"/>
                  </a:lnTo>
                  <a:lnTo>
                    <a:pt x="187" y="13"/>
                  </a:lnTo>
                  <a:lnTo>
                    <a:pt x="195" y="8"/>
                  </a:lnTo>
                  <a:lnTo>
                    <a:pt x="205" y="7"/>
                  </a:lnTo>
                  <a:lnTo>
                    <a:pt x="218" y="7"/>
                  </a:lnTo>
                  <a:lnTo>
                    <a:pt x="227" y="35"/>
                  </a:lnTo>
                  <a:lnTo>
                    <a:pt x="234" y="66"/>
                  </a:lnTo>
                  <a:lnTo>
                    <a:pt x="234" y="96"/>
                  </a:lnTo>
                  <a:lnTo>
                    <a:pt x="229" y="125"/>
                  </a:lnTo>
                  <a:lnTo>
                    <a:pt x="213" y="127"/>
                  </a:lnTo>
                  <a:lnTo>
                    <a:pt x="200" y="124"/>
                  </a:lnTo>
                  <a:lnTo>
                    <a:pt x="186" y="119"/>
                  </a:lnTo>
                  <a:lnTo>
                    <a:pt x="173" y="110"/>
                  </a:lnTo>
                  <a:lnTo>
                    <a:pt x="160" y="103"/>
                  </a:lnTo>
                  <a:lnTo>
                    <a:pt x="146" y="96"/>
                  </a:lnTo>
                  <a:lnTo>
                    <a:pt x="130" y="90"/>
                  </a:lnTo>
                  <a:lnTo>
                    <a:pt x="115" y="88"/>
                  </a:lnTo>
                  <a:lnTo>
                    <a:pt x="100" y="94"/>
                  </a:lnTo>
                  <a:lnTo>
                    <a:pt x="86" y="101"/>
                  </a:lnTo>
                  <a:lnTo>
                    <a:pt x="74" y="109"/>
                  </a:lnTo>
                  <a:lnTo>
                    <a:pt x="61" y="118"/>
                  </a:lnTo>
                  <a:lnTo>
                    <a:pt x="47" y="125"/>
                  </a:lnTo>
                  <a:lnTo>
                    <a:pt x="35" y="133"/>
                  </a:lnTo>
                  <a:lnTo>
                    <a:pt x="20" y="138"/>
                  </a:lnTo>
                  <a:lnTo>
                    <a:pt x="3" y="141"/>
                  </a:lnTo>
                  <a:lnTo>
                    <a:pt x="2" y="106"/>
                  </a:lnTo>
                  <a:lnTo>
                    <a:pt x="0" y="68"/>
                  </a:lnTo>
                  <a:lnTo>
                    <a:pt x="3" y="32"/>
                  </a:lnTo>
                  <a:lnTo>
                    <a:pt x="11" y="0"/>
                  </a:lnTo>
                  <a:lnTo>
                    <a:pt x="29" y="4"/>
                  </a:lnTo>
                  <a:lnTo>
                    <a:pt x="46" y="11"/>
                  </a:lnTo>
                  <a:lnTo>
                    <a:pt x="63" y="23"/>
                  </a:lnTo>
                  <a:lnTo>
                    <a:pt x="79" y="34"/>
                  </a:lnTo>
                  <a:lnTo>
                    <a:pt x="96" y="45"/>
                  </a:lnTo>
                  <a:lnTo>
                    <a:pt x="114" y="53"/>
                  </a:lnTo>
                  <a:lnTo>
                    <a:pt x="132" y="56"/>
                  </a:lnTo>
                  <a:lnTo>
                    <a:pt x="153" y="51"/>
                  </a:lnTo>
                  <a:close/>
                </a:path>
              </a:pathLst>
            </a:custGeom>
            <a:solidFill>
              <a:srgbClr val="8C0000"/>
            </a:solidFill>
            <a:ln w="9525">
              <a:noFill/>
              <a:round/>
              <a:headEnd/>
              <a:tailEnd/>
            </a:ln>
          </p:spPr>
          <p:txBody>
            <a:bodyPr/>
            <a:lstStyle/>
            <a:p>
              <a:endParaRPr lang="en-GB"/>
            </a:p>
          </p:txBody>
        </p:sp>
        <p:sp>
          <p:nvSpPr>
            <p:cNvPr id="67608" name="Freeform 22"/>
            <p:cNvSpPr>
              <a:spLocks/>
            </p:cNvSpPr>
            <p:nvPr/>
          </p:nvSpPr>
          <p:spPr bwMode="auto">
            <a:xfrm>
              <a:off x="5393" y="577"/>
              <a:ext cx="13" cy="256"/>
            </a:xfrm>
            <a:custGeom>
              <a:avLst/>
              <a:gdLst>
                <a:gd name="T0" fmla="*/ 0 w 39"/>
                <a:gd name="T1" fmla="*/ 0 h 767"/>
                <a:gd name="T2" fmla="*/ 0 w 39"/>
                <a:gd name="T3" fmla="*/ 0 h 767"/>
                <a:gd name="T4" fmla="*/ 0 w 39"/>
                <a:gd name="T5" fmla="*/ 0 h 767"/>
                <a:gd name="T6" fmla="*/ 0 w 39"/>
                <a:gd name="T7" fmla="*/ 0 h 767"/>
                <a:gd name="T8" fmla="*/ 0 w 39"/>
                <a:gd name="T9" fmla="*/ 0 h 767"/>
                <a:gd name="T10" fmla="*/ 0 w 39"/>
                <a:gd name="T11" fmla="*/ 0 h 767"/>
                <a:gd name="T12" fmla="*/ 0 w 39"/>
                <a:gd name="T13" fmla="*/ 0 h 767"/>
                <a:gd name="T14" fmla="*/ 0 w 39"/>
                <a:gd name="T15" fmla="*/ 0 h 767"/>
                <a:gd name="T16" fmla="*/ 0 w 39"/>
                <a:gd name="T17" fmla="*/ 0 h 767"/>
                <a:gd name="T18" fmla="*/ 0 w 39"/>
                <a:gd name="T19" fmla="*/ 0 h 767"/>
                <a:gd name="T20" fmla="*/ 0 w 39"/>
                <a:gd name="T21" fmla="*/ 0 h 7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767"/>
                <a:gd name="T35" fmla="*/ 39 w 39"/>
                <a:gd name="T36" fmla="*/ 767 h 7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767">
                  <a:moveTo>
                    <a:pt x="39" y="33"/>
                  </a:moveTo>
                  <a:lnTo>
                    <a:pt x="39" y="219"/>
                  </a:lnTo>
                  <a:lnTo>
                    <a:pt x="36" y="402"/>
                  </a:lnTo>
                  <a:lnTo>
                    <a:pt x="32" y="584"/>
                  </a:lnTo>
                  <a:lnTo>
                    <a:pt x="25" y="767"/>
                  </a:lnTo>
                  <a:lnTo>
                    <a:pt x="18" y="767"/>
                  </a:lnTo>
                  <a:lnTo>
                    <a:pt x="4" y="575"/>
                  </a:lnTo>
                  <a:lnTo>
                    <a:pt x="0" y="381"/>
                  </a:lnTo>
                  <a:lnTo>
                    <a:pt x="4" y="188"/>
                  </a:lnTo>
                  <a:lnTo>
                    <a:pt x="18" y="0"/>
                  </a:lnTo>
                  <a:lnTo>
                    <a:pt x="39" y="33"/>
                  </a:lnTo>
                  <a:close/>
                </a:path>
              </a:pathLst>
            </a:custGeom>
            <a:solidFill>
              <a:srgbClr val="59597C"/>
            </a:solidFill>
            <a:ln w="9525">
              <a:noFill/>
              <a:round/>
              <a:headEnd/>
              <a:tailEnd/>
            </a:ln>
          </p:spPr>
          <p:txBody>
            <a:bodyPr/>
            <a:lstStyle/>
            <a:p>
              <a:endParaRPr lang="en-GB"/>
            </a:p>
          </p:txBody>
        </p:sp>
        <p:sp>
          <p:nvSpPr>
            <p:cNvPr id="67609" name="Freeform 23"/>
            <p:cNvSpPr>
              <a:spLocks/>
            </p:cNvSpPr>
            <p:nvPr/>
          </p:nvSpPr>
          <p:spPr bwMode="auto">
            <a:xfrm>
              <a:off x="5320" y="859"/>
              <a:ext cx="56" cy="10"/>
            </a:xfrm>
            <a:custGeom>
              <a:avLst/>
              <a:gdLst>
                <a:gd name="T0" fmla="*/ 0 w 170"/>
                <a:gd name="T1" fmla="*/ 0 h 30"/>
                <a:gd name="T2" fmla="*/ 0 w 170"/>
                <a:gd name="T3" fmla="*/ 0 h 30"/>
                <a:gd name="T4" fmla="*/ 0 w 170"/>
                <a:gd name="T5" fmla="*/ 0 h 30"/>
                <a:gd name="T6" fmla="*/ 0 w 170"/>
                <a:gd name="T7" fmla="*/ 0 h 30"/>
                <a:gd name="T8" fmla="*/ 0 w 170"/>
                <a:gd name="T9" fmla="*/ 0 h 30"/>
                <a:gd name="T10" fmla="*/ 0 w 170"/>
                <a:gd name="T11" fmla="*/ 0 h 30"/>
                <a:gd name="T12" fmla="*/ 0 w 170"/>
                <a:gd name="T13" fmla="*/ 0 h 30"/>
                <a:gd name="T14" fmla="*/ 0 w 170"/>
                <a:gd name="T15" fmla="*/ 0 h 30"/>
                <a:gd name="T16" fmla="*/ 0 w 170"/>
                <a:gd name="T17" fmla="*/ 0 h 30"/>
                <a:gd name="T18" fmla="*/ 0 w 170"/>
                <a:gd name="T19" fmla="*/ 0 h 30"/>
                <a:gd name="T20" fmla="*/ 0 w 170"/>
                <a:gd name="T21" fmla="*/ 0 h 30"/>
                <a:gd name="T22" fmla="*/ 0 w 170"/>
                <a:gd name="T23" fmla="*/ 0 h 30"/>
                <a:gd name="T24" fmla="*/ 0 w 170"/>
                <a:gd name="T25" fmla="*/ 0 h 30"/>
                <a:gd name="T26" fmla="*/ 0 w 17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0"/>
                <a:gd name="T43" fmla="*/ 0 h 30"/>
                <a:gd name="T44" fmla="*/ 170 w 17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0" h="30">
                  <a:moveTo>
                    <a:pt x="170" y="30"/>
                  </a:moveTo>
                  <a:lnTo>
                    <a:pt x="0" y="30"/>
                  </a:lnTo>
                  <a:lnTo>
                    <a:pt x="1" y="17"/>
                  </a:lnTo>
                  <a:lnTo>
                    <a:pt x="7" y="9"/>
                  </a:lnTo>
                  <a:lnTo>
                    <a:pt x="15" y="3"/>
                  </a:lnTo>
                  <a:lnTo>
                    <a:pt x="23" y="0"/>
                  </a:lnTo>
                  <a:lnTo>
                    <a:pt x="41" y="9"/>
                  </a:lnTo>
                  <a:lnTo>
                    <a:pt x="62" y="11"/>
                  </a:lnTo>
                  <a:lnTo>
                    <a:pt x="83" y="9"/>
                  </a:lnTo>
                  <a:lnTo>
                    <a:pt x="104" y="6"/>
                  </a:lnTo>
                  <a:lnTo>
                    <a:pt x="123" y="5"/>
                  </a:lnTo>
                  <a:lnTo>
                    <a:pt x="142" y="6"/>
                  </a:lnTo>
                  <a:lnTo>
                    <a:pt x="158" y="14"/>
                  </a:lnTo>
                  <a:lnTo>
                    <a:pt x="170" y="30"/>
                  </a:lnTo>
                  <a:close/>
                </a:path>
              </a:pathLst>
            </a:custGeom>
            <a:solidFill>
              <a:srgbClr val="D6C675"/>
            </a:solidFill>
            <a:ln w="9525">
              <a:noFill/>
              <a:round/>
              <a:headEnd/>
              <a:tailEnd/>
            </a:ln>
          </p:spPr>
          <p:txBody>
            <a:bodyPr/>
            <a:lstStyle/>
            <a:p>
              <a:endParaRPr lang="en-GB"/>
            </a:p>
          </p:txBody>
        </p:sp>
        <p:sp>
          <p:nvSpPr>
            <p:cNvPr id="67610" name="Freeform 24"/>
            <p:cNvSpPr>
              <a:spLocks/>
            </p:cNvSpPr>
            <p:nvPr/>
          </p:nvSpPr>
          <p:spPr bwMode="auto">
            <a:xfrm>
              <a:off x="5391" y="860"/>
              <a:ext cx="15" cy="9"/>
            </a:xfrm>
            <a:custGeom>
              <a:avLst/>
              <a:gdLst>
                <a:gd name="T0" fmla="*/ 0 w 47"/>
                <a:gd name="T1" fmla="*/ 0 h 25"/>
                <a:gd name="T2" fmla="*/ 0 w 47"/>
                <a:gd name="T3" fmla="*/ 0 h 25"/>
                <a:gd name="T4" fmla="*/ 0 w 47"/>
                <a:gd name="T5" fmla="*/ 0 h 25"/>
                <a:gd name="T6" fmla="*/ 0 w 47"/>
                <a:gd name="T7" fmla="*/ 0 h 25"/>
                <a:gd name="T8" fmla="*/ 0 w 47"/>
                <a:gd name="T9" fmla="*/ 0 h 25"/>
                <a:gd name="T10" fmla="*/ 0 w 47"/>
                <a:gd name="T11" fmla="*/ 0 h 25"/>
                <a:gd name="T12" fmla="*/ 0 w 47"/>
                <a:gd name="T13" fmla="*/ 0 h 25"/>
                <a:gd name="T14" fmla="*/ 0 w 47"/>
                <a:gd name="T15" fmla="*/ 0 h 25"/>
                <a:gd name="T16" fmla="*/ 0 w 47"/>
                <a:gd name="T17" fmla="*/ 0 h 25"/>
                <a:gd name="T18" fmla="*/ 0 w 47"/>
                <a:gd name="T19" fmla="*/ 0 h 25"/>
                <a:gd name="T20" fmla="*/ 0 w 47"/>
                <a:gd name="T21" fmla="*/ 0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47" y="12"/>
                  </a:moveTo>
                  <a:lnTo>
                    <a:pt x="47" y="25"/>
                  </a:lnTo>
                  <a:lnTo>
                    <a:pt x="3" y="25"/>
                  </a:lnTo>
                  <a:lnTo>
                    <a:pt x="0" y="12"/>
                  </a:lnTo>
                  <a:lnTo>
                    <a:pt x="5" y="7"/>
                  </a:lnTo>
                  <a:lnTo>
                    <a:pt x="15" y="6"/>
                  </a:lnTo>
                  <a:lnTo>
                    <a:pt x="26" y="0"/>
                  </a:lnTo>
                  <a:lnTo>
                    <a:pt x="30" y="1"/>
                  </a:lnTo>
                  <a:lnTo>
                    <a:pt x="36" y="4"/>
                  </a:lnTo>
                  <a:lnTo>
                    <a:pt x="40" y="7"/>
                  </a:lnTo>
                  <a:lnTo>
                    <a:pt x="47" y="12"/>
                  </a:lnTo>
                  <a:close/>
                </a:path>
              </a:pathLst>
            </a:custGeom>
            <a:solidFill>
              <a:srgbClr val="D6C675"/>
            </a:solidFill>
            <a:ln w="9525">
              <a:noFill/>
              <a:round/>
              <a:headEnd/>
              <a:tailEnd/>
            </a:ln>
          </p:spPr>
          <p:txBody>
            <a:bodyPr/>
            <a:lstStyle/>
            <a:p>
              <a:endParaRPr lang="en-GB"/>
            </a:p>
          </p:txBody>
        </p:sp>
        <p:sp>
          <p:nvSpPr>
            <p:cNvPr id="67611" name="Freeform 25"/>
            <p:cNvSpPr>
              <a:spLocks/>
            </p:cNvSpPr>
            <p:nvPr/>
          </p:nvSpPr>
          <p:spPr bwMode="auto">
            <a:xfrm>
              <a:off x="5393" y="907"/>
              <a:ext cx="10" cy="100"/>
            </a:xfrm>
            <a:custGeom>
              <a:avLst/>
              <a:gdLst>
                <a:gd name="T0" fmla="*/ 0 w 30"/>
                <a:gd name="T1" fmla="*/ 0 h 300"/>
                <a:gd name="T2" fmla="*/ 0 w 30"/>
                <a:gd name="T3" fmla="*/ 0 h 300"/>
                <a:gd name="T4" fmla="*/ 0 w 30"/>
                <a:gd name="T5" fmla="*/ 0 h 300"/>
                <a:gd name="T6" fmla="*/ 0 w 30"/>
                <a:gd name="T7" fmla="*/ 0 h 300"/>
                <a:gd name="T8" fmla="*/ 0 w 30"/>
                <a:gd name="T9" fmla="*/ 0 h 300"/>
                <a:gd name="T10" fmla="*/ 0 w 30"/>
                <a:gd name="T11" fmla="*/ 0 h 300"/>
                <a:gd name="T12" fmla="*/ 0 w 30"/>
                <a:gd name="T13" fmla="*/ 0 h 300"/>
                <a:gd name="T14" fmla="*/ 0 w 30"/>
                <a:gd name="T15" fmla="*/ 0 h 300"/>
                <a:gd name="T16" fmla="*/ 0 w 30"/>
                <a:gd name="T17" fmla="*/ 0 h 300"/>
                <a:gd name="T18" fmla="*/ 0 w 30"/>
                <a:gd name="T19" fmla="*/ 0 h 300"/>
                <a:gd name="T20" fmla="*/ 0 w 30"/>
                <a:gd name="T21" fmla="*/ 0 h 300"/>
                <a:gd name="T22" fmla="*/ 0 w 30"/>
                <a:gd name="T23" fmla="*/ 0 h 300"/>
                <a:gd name="T24" fmla="*/ 0 w 30"/>
                <a:gd name="T25" fmla="*/ 0 h 300"/>
                <a:gd name="T26" fmla="*/ 0 w 30"/>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00"/>
                <a:gd name="T44" fmla="*/ 30 w 30"/>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00">
                  <a:moveTo>
                    <a:pt x="30" y="45"/>
                  </a:moveTo>
                  <a:lnTo>
                    <a:pt x="29" y="112"/>
                  </a:lnTo>
                  <a:lnTo>
                    <a:pt x="30" y="177"/>
                  </a:lnTo>
                  <a:lnTo>
                    <a:pt x="29" y="239"/>
                  </a:lnTo>
                  <a:lnTo>
                    <a:pt x="22" y="300"/>
                  </a:lnTo>
                  <a:lnTo>
                    <a:pt x="8" y="297"/>
                  </a:lnTo>
                  <a:lnTo>
                    <a:pt x="4" y="286"/>
                  </a:lnTo>
                  <a:lnTo>
                    <a:pt x="4" y="271"/>
                  </a:lnTo>
                  <a:lnTo>
                    <a:pt x="4" y="255"/>
                  </a:lnTo>
                  <a:lnTo>
                    <a:pt x="0" y="192"/>
                  </a:lnTo>
                  <a:lnTo>
                    <a:pt x="0" y="125"/>
                  </a:lnTo>
                  <a:lnTo>
                    <a:pt x="7" y="59"/>
                  </a:lnTo>
                  <a:lnTo>
                    <a:pt x="22" y="0"/>
                  </a:lnTo>
                  <a:lnTo>
                    <a:pt x="30" y="45"/>
                  </a:lnTo>
                  <a:close/>
                </a:path>
              </a:pathLst>
            </a:custGeom>
            <a:solidFill>
              <a:srgbClr val="59597C"/>
            </a:solidFill>
            <a:ln w="9525">
              <a:noFill/>
              <a:round/>
              <a:headEnd/>
              <a:tailEnd/>
            </a:ln>
          </p:spPr>
          <p:txBody>
            <a:bodyPr/>
            <a:lstStyle/>
            <a:p>
              <a:endParaRPr lang="en-GB"/>
            </a:p>
          </p:txBody>
        </p:sp>
      </p:grpSp>
      <p:sp>
        <p:nvSpPr>
          <p:cNvPr id="67590" name="Text Box 26"/>
          <p:cNvSpPr txBox="1">
            <a:spLocks noChangeArrowheads="1"/>
          </p:cNvSpPr>
          <p:nvPr/>
        </p:nvSpPr>
        <p:spPr bwMode="auto">
          <a:xfrm>
            <a:off x="457200" y="3886200"/>
            <a:ext cx="8382000" cy="1784350"/>
          </a:xfrm>
          <a:prstGeom prst="rect">
            <a:avLst/>
          </a:prstGeom>
          <a:solidFill>
            <a:srgbClr val="CCCCCC"/>
          </a:solidFill>
          <a:ln w="9525">
            <a:noFill/>
            <a:miter lim="800000"/>
            <a:headEnd/>
            <a:tailEnd/>
          </a:ln>
        </p:spPr>
        <p:txBody>
          <a:bodyPr>
            <a:spAutoFit/>
          </a:bodyPr>
          <a:lstStyle/>
          <a:p>
            <a:pPr algn="ctr">
              <a:spcBef>
                <a:spcPct val="50000"/>
              </a:spcBef>
            </a:pPr>
            <a:endParaRPr lang="en-US" sz="2200">
              <a:latin typeface="Verdana" pitchFamily="34" charset="0"/>
              <a:ea typeface="Verdana" pitchFamily="34" charset="0"/>
              <a:cs typeface="Verdana" pitchFamily="34" charset="0"/>
            </a:endParaRPr>
          </a:p>
          <a:p>
            <a:pPr algn="ctr">
              <a:spcBef>
                <a:spcPct val="50000"/>
              </a:spcBef>
            </a:pPr>
            <a:r>
              <a:rPr lang="en-US" sz="2200">
                <a:latin typeface="Verdana" pitchFamily="34" charset="0"/>
                <a:ea typeface="Verdana" pitchFamily="34" charset="0"/>
                <a:cs typeface="Verdana" pitchFamily="34" charset="0"/>
              </a:rPr>
              <a:t>Let’s look at Racing Bicycle Company and determine the margin of safety.</a:t>
            </a:r>
          </a:p>
          <a:p>
            <a:pPr algn="ctr">
              <a:spcBef>
                <a:spcPct val="50000"/>
              </a:spcBef>
            </a:pPr>
            <a:endParaRPr lang="en-US" sz="2200">
              <a:latin typeface="Verdana" pitchFamily="34" charset="0"/>
              <a:ea typeface="Verdana" pitchFamily="34" charset="0"/>
              <a:cs typeface="Verdana" pitchFamily="34" charset="0"/>
            </a:endParaRPr>
          </a:p>
        </p:txBody>
      </p:sp>
      <p:pic>
        <p:nvPicPr>
          <p:cNvPr id="67591" name="Picture 27" descr="j0199044"/>
          <p:cNvPicPr>
            <a:picLocks noChangeAspect="1" noChangeArrowheads="1"/>
          </p:cNvPicPr>
          <p:nvPr/>
        </p:nvPicPr>
        <p:blipFill>
          <a:blip r:embed="rId3"/>
          <a:srcRect/>
          <a:stretch>
            <a:fillRect/>
          </a:stretch>
        </p:blipFill>
        <p:spPr bwMode="auto">
          <a:xfrm>
            <a:off x="4267200" y="5734050"/>
            <a:ext cx="993775" cy="819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26"/>
          <p:cNvSpPr>
            <a:spLocks noGrp="1" noChangeArrowheads="1"/>
          </p:cNvSpPr>
          <p:nvPr>
            <p:ph type="title"/>
          </p:nvPr>
        </p:nvSpPr>
        <p:spPr>
          <a:noFill/>
        </p:spPr>
        <p:txBody>
          <a:bodyPr lIns="90488" tIns="44450" rIns="90488" bIns="44450"/>
          <a:lstStyle/>
          <a:p>
            <a:pPr eaLnBrk="1" hangingPunct="1"/>
            <a:r>
              <a:rPr lang="en-US" smtClean="0"/>
              <a:t>The Margin of Safety</a:t>
            </a:r>
          </a:p>
        </p:txBody>
      </p:sp>
      <p:sp>
        <p:nvSpPr>
          <p:cNvPr id="11268" name="Rectangle 1027"/>
          <p:cNvSpPr>
            <a:spLocks noGrp="1" noChangeArrowheads="1"/>
          </p:cNvSpPr>
          <p:nvPr>
            <p:ph type="body" idx="4294967295"/>
          </p:nvPr>
        </p:nvSpPr>
        <p:spPr>
          <a:xfrm>
            <a:off x="76200" y="1592263"/>
            <a:ext cx="8915400" cy="1455737"/>
          </a:xfrm>
          <a:solidFill>
            <a:srgbClr val="CCCCCC"/>
          </a:solidFill>
        </p:spPr>
        <p:txBody>
          <a:bodyPr lIns="90488" tIns="44450" rIns="90488" bIns="44450"/>
          <a:lstStyle/>
          <a:p>
            <a:pPr algn="ctr" eaLnBrk="1" hangingPunct="1">
              <a:buFont typeface="Times" pitchFamily="34" charset="0"/>
              <a:buNone/>
            </a:pPr>
            <a:r>
              <a:rPr lang="en-US" sz="2200" smtClean="0"/>
              <a:t>If we assume that Racing Bicycle Company has actual sales of $250,000, given that we have already determined the break-even sales to be $200,000,  the margin of safety is $50,000 as shown.</a:t>
            </a:r>
          </a:p>
        </p:txBody>
      </p:sp>
      <p:graphicFrame>
        <p:nvGraphicFramePr>
          <p:cNvPr id="11266" name="Object 1024"/>
          <p:cNvGraphicFramePr>
            <a:graphicFrameLocks/>
          </p:cNvGraphicFramePr>
          <p:nvPr/>
        </p:nvGraphicFramePr>
        <p:xfrm>
          <a:off x="838200" y="3429000"/>
          <a:ext cx="7620000" cy="2752725"/>
        </p:xfrm>
        <a:graphic>
          <a:graphicData uri="http://schemas.openxmlformats.org/presentationml/2006/ole">
            <p:oleObj spid="_x0000_s11266" name="Worksheet" r:id="rId4" imgW="3620031" imgH="1410068" progId="Excel.Sheet.8">
              <p:embed/>
            </p:oleObj>
          </a:graphicData>
        </a:graphic>
      </p:graphicFrame>
      <p:grpSp>
        <p:nvGrpSpPr>
          <p:cNvPr id="11269" name="Group 1029"/>
          <p:cNvGrpSpPr>
            <a:grpSpLocks/>
          </p:cNvGrpSpPr>
          <p:nvPr/>
        </p:nvGrpSpPr>
        <p:grpSpPr bwMode="auto">
          <a:xfrm>
            <a:off x="5867400" y="3048000"/>
            <a:ext cx="1143000" cy="1371600"/>
            <a:chOff x="3696" y="1920"/>
            <a:chExt cx="720" cy="864"/>
          </a:xfrm>
        </p:grpSpPr>
        <p:sp>
          <p:nvSpPr>
            <p:cNvPr id="403462" name="Line 1030"/>
            <p:cNvSpPr>
              <a:spLocks noChangeShapeType="1"/>
            </p:cNvSpPr>
            <p:nvPr/>
          </p:nvSpPr>
          <p:spPr bwMode="auto">
            <a:xfrm flipH="1">
              <a:off x="3696" y="1920"/>
              <a:ext cx="480" cy="86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a:p>
          </p:txBody>
        </p:sp>
        <p:sp>
          <p:nvSpPr>
            <p:cNvPr id="403463" name="Line 1031"/>
            <p:cNvSpPr>
              <a:spLocks noChangeShapeType="1"/>
            </p:cNvSpPr>
            <p:nvPr/>
          </p:nvSpPr>
          <p:spPr bwMode="auto">
            <a:xfrm>
              <a:off x="4176" y="1920"/>
              <a:ext cx="240" cy="86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a:p>
          </p:txBody>
        </p:sp>
        <p:sp>
          <p:nvSpPr>
            <p:cNvPr id="11273" name="Oval 1032"/>
            <p:cNvSpPr>
              <a:spLocks noChangeArrowheads="1"/>
            </p:cNvSpPr>
            <p:nvPr/>
          </p:nvSpPr>
          <p:spPr bwMode="auto">
            <a:xfrm>
              <a:off x="4155" y="1920"/>
              <a:ext cx="48" cy="48"/>
            </a:xfrm>
            <a:prstGeom prst="ellipse">
              <a:avLst/>
            </a:prstGeom>
            <a:solidFill>
              <a:srgbClr val="FF0000"/>
            </a:solidFill>
            <a:ln w="9525">
              <a:solidFill>
                <a:srgbClr val="FF0000"/>
              </a:solidFill>
              <a:round/>
              <a:headEnd/>
              <a:tailEnd/>
            </a:ln>
          </p:spPr>
          <p:txBody>
            <a:bodyPr wrap="none" anchor="ctr"/>
            <a:lstStyle/>
            <a:p>
              <a:endParaRPr lang="en-US"/>
            </a:p>
          </p:txBody>
        </p:sp>
      </p:grpSp>
      <p:pic>
        <p:nvPicPr>
          <p:cNvPr id="11270" name="Picture 1033" descr="j0199044"/>
          <p:cNvPicPr>
            <a:picLocks noChangeAspect="1" noChangeArrowheads="1"/>
          </p:cNvPicPr>
          <p:nvPr/>
        </p:nvPicPr>
        <p:blipFill>
          <a:blip r:embed="rId5"/>
          <a:srcRect/>
          <a:stretch>
            <a:fillRect/>
          </a:stretch>
        </p:blipFill>
        <p:spPr bwMode="auto">
          <a:xfrm>
            <a:off x="2359025" y="3505200"/>
            <a:ext cx="993775" cy="8191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lIns="90488" tIns="44450" rIns="90488" bIns="44450"/>
          <a:lstStyle/>
          <a:p>
            <a:pPr eaLnBrk="1" hangingPunct="1"/>
            <a:r>
              <a:rPr lang="en-US" smtClean="0"/>
              <a:t>The Margin of Safety</a:t>
            </a:r>
          </a:p>
        </p:txBody>
      </p:sp>
      <p:sp>
        <p:nvSpPr>
          <p:cNvPr id="405507" name="Rectangle 3"/>
          <p:cNvSpPr>
            <a:spLocks noGrp="1" noChangeArrowheads="1"/>
          </p:cNvSpPr>
          <p:nvPr>
            <p:ph type="body" idx="4294967295"/>
          </p:nvPr>
        </p:nvSpPr>
        <p:spPr>
          <a:xfrm>
            <a:off x="304800" y="1363663"/>
            <a:ext cx="8456613" cy="846137"/>
          </a:xfrm>
          <a:solidFill>
            <a:srgbClr val="CCCCCC"/>
          </a:solidFill>
        </p:spPr>
        <p:txBody>
          <a:bodyPr lIns="90488" tIns="44450" rIns="90488" bIns="44450"/>
          <a:lstStyle/>
          <a:p>
            <a:pPr algn="ctr" eaLnBrk="1" hangingPunct="1">
              <a:buFont typeface="Times" pitchFamily="34" charset="0"/>
              <a:buNone/>
            </a:pPr>
            <a:r>
              <a:rPr lang="en-US" sz="2200" smtClean="0"/>
              <a:t>The margin of safety can be expressed as </a:t>
            </a:r>
            <a:r>
              <a:rPr lang="en-US" sz="2200" b="1" smtClean="0">
                <a:solidFill>
                  <a:srgbClr val="FF0000"/>
                </a:solidFill>
              </a:rPr>
              <a:t>20%</a:t>
            </a:r>
            <a:r>
              <a:rPr lang="en-US" sz="2200" smtClean="0">
                <a:solidFill>
                  <a:schemeClr val="accent2"/>
                </a:solidFill>
                <a:effectLst>
                  <a:outerShdw blurRad="38100" dist="38100" dir="2700000" algn="tl">
                    <a:srgbClr val="000000"/>
                  </a:outerShdw>
                </a:effectLst>
              </a:rPr>
              <a:t> </a:t>
            </a:r>
            <a:r>
              <a:rPr lang="en-US" sz="2200" smtClean="0"/>
              <a:t>of sales.</a:t>
            </a:r>
            <a:br>
              <a:rPr lang="en-US" sz="2200" smtClean="0"/>
            </a:br>
            <a:r>
              <a:rPr lang="en-US" sz="2200" smtClean="0"/>
              <a:t>($50,000 ÷ $250,000)</a:t>
            </a:r>
          </a:p>
        </p:txBody>
      </p:sp>
      <p:graphicFrame>
        <p:nvGraphicFramePr>
          <p:cNvPr id="12290" name="Object 4"/>
          <p:cNvGraphicFramePr>
            <a:graphicFrameLocks/>
          </p:cNvGraphicFramePr>
          <p:nvPr/>
        </p:nvGraphicFramePr>
        <p:xfrm>
          <a:off x="838200" y="3429000"/>
          <a:ext cx="7620000" cy="2752725"/>
        </p:xfrm>
        <a:graphic>
          <a:graphicData uri="http://schemas.openxmlformats.org/presentationml/2006/ole">
            <p:oleObj spid="_x0000_s12290" name="Worksheet" r:id="rId4" imgW="3620031" imgH="1410068" progId="Excel.Sheet.8">
              <p:embed/>
            </p:oleObj>
          </a:graphicData>
        </a:graphic>
      </p:graphicFrame>
      <p:pic>
        <p:nvPicPr>
          <p:cNvPr id="12293" name="Picture 5" descr="j0199044"/>
          <p:cNvPicPr>
            <a:picLocks noChangeAspect="1" noChangeArrowheads="1"/>
          </p:cNvPicPr>
          <p:nvPr/>
        </p:nvPicPr>
        <p:blipFill>
          <a:blip r:embed="rId5"/>
          <a:srcRect/>
          <a:stretch>
            <a:fillRect/>
          </a:stretch>
        </p:blipFill>
        <p:spPr bwMode="auto">
          <a:xfrm>
            <a:off x="2359025" y="3505200"/>
            <a:ext cx="993775" cy="819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p:spPr>
        <p:txBody>
          <a:bodyPr lIns="90488" tIns="44450" rIns="90488" bIns="44450"/>
          <a:lstStyle/>
          <a:p>
            <a:pPr eaLnBrk="1" hangingPunct="1"/>
            <a:r>
              <a:rPr lang="en-US" smtClean="0"/>
              <a:t>The Margin of Safety</a:t>
            </a:r>
          </a:p>
        </p:txBody>
      </p:sp>
      <p:sp>
        <p:nvSpPr>
          <p:cNvPr id="68611" name="Rectangle 3"/>
          <p:cNvSpPr>
            <a:spLocks noGrp="1" noChangeArrowheads="1"/>
          </p:cNvSpPr>
          <p:nvPr>
            <p:ph type="body" idx="4294967295"/>
          </p:nvPr>
        </p:nvSpPr>
        <p:spPr>
          <a:xfrm>
            <a:off x="304800" y="1363663"/>
            <a:ext cx="8456613" cy="1074737"/>
          </a:xfrm>
          <a:solidFill>
            <a:srgbClr val="CCCCCC"/>
          </a:solidFill>
        </p:spPr>
        <p:txBody>
          <a:bodyPr lIns="90488" tIns="44450" rIns="90488" bIns="44450"/>
          <a:lstStyle/>
          <a:p>
            <a:pPr algn="ctr" eaLnBrk="1" hangingPunct="1">
              <a:buFont typeface="Times" pitchFamily="34" charset="0"/>
              <a:buNone/>
            </a:pPr>
            <a:r>
              <a:rPr lang="en-US" sz="2200" smtClean="0"/>
              <a:t>The margin of safety can be expressed in terms of the number of units sold. The margin of safety at Racing is $50,000, and each bike sells for $500.</a:t>
            </a:r>
          </a:p>
        </p:txBody>
      </p:sp>
      <p:pic>
        <p:nvPicPr>
          <p:cNvPr id="68612" name="Picture 4" descr="j0199044"/>
          <p:cNvPicPr>
            <a:picLocks noChangeAspect="1" noChangeArrowheads="1"/>
          </p:cNvPicPr>
          <p:nvPr/>
        </p:nvPicPr>
        <p:blipFill>
          <a:blip r:embed="rId3"/>
          <a:srcRect/>
          <a:stretch>
            <a:fillRect/>
          </a:stretch>
        </p:blipFill>
        <p:spPr bwMode="auto">
          <a:xfrm>
            <a:off x="381000" y="5638800"/>
            <a:ext cx="993775" cy="819150"/>
          </a:xfrm>
          <a:prstGeom prst="rect">
            <a:avLst/>
          </a:prstGeom>
          <a:noFill/>
          <a:ln w="9525">
            <a:noFill/>
            <a:miter lim="800000"/>
            <a:headEnd/>
            <a:tailEnd/>
          </a:ln>
        </p:spPr>
      </p:pic>
      <p:grpSp>
        <p:nvGrpSpPr>
          <p:cNvPr id="68613" name="Group 5"/>
          <p:cNvGrpSpPr>
            <a:grpSpLocks/>
          </p:cNvGrpSpPr>
          <p:nvPr/>
        </p:nvGrpSpPr>
        <p:grpSpPr bwMode="auto">
          <a:xfrm>
            <a:off x="914400" y="3733800"/>
            <a:ext cx="7315200" cy="1295400"/>
            <a:chOff x="480" y="2496"/>
            <a:chExt cx="4608" cy="816"/>
          </a:xfrm>
        </p:grpSpPr>
        <p:sp>
          <p:nvSpPr>
            <p:cNvPr id="68614" name="Rectangle 6"/>
            <p:cNvSpPr>
              <a:spLocks noChangeArrowheads="1"/>
            </p:cNvSpPr>
            <p:nvPr/>
          </p:nvSpPr>
          <p:spPr bwMode="auto">
            <a:xfrm>
              <a:off x="480" y="2496"/>
              <a:ext cx="4608" cy="816"/>
            </a:xfrm>
            <a:prstGeom prst="rect">
              <a:avLst/>
            </a:prstGeom>
            <a:solidFill>
              <a:schemeClr val="accent1"/>
            </a:solidFill>
            <a:ln w="9525">
              <a:noFill/>
              <a:miter lim="800000"/>
              <a:headEnd/>
              <a:tailEnd/>
            </a:ln>
          </p:spPr>
          <p:txBody>
            <a:bodyPr wrap="none" anchor="ctr"/>
            <a:lstStyle/>
            <a:p>
              <a:endParaRPr lang="en-US" sz="2200">
                <a:latin typeface="Verdana" pitchFamily="34" charset="0"/>
                <a:ea typeface="Verdana" pitchFamily="34" charset="0"/>
                <a:cs typeface="Verdana" pitchFamily="34" charset="0"/>
              </a:endParaRPr>
            </a:p>
          </p:txBody>
        </p:sp>
        <p:grpSp>
          <p:nvGrpSpPr>
            <p:cNvPr id="68615" name="Group 7"/>
            <p:cNvGrpSpPr>
              <a:grpSpLocks/>
            </p:cNvGrpSpPr>
            <p:nvPr/>
          </p:nvGrpSpPr>
          <p:grpSpPr bwMode="auto">
            <a:xfrm>
              <a:off x="695" y="2587"/>
              <a:ext cx="4125" cy="485"/>
              <a:chOff x="711" y="2568"/>
              <a:chExt cx="4125" cy="485"/>
            </a:xfrm>
          </p:grpSpPr>
          <p:sp>
            <p:nvSpPr>
              <p:cNvPr id="68616" name="Text Box 8"/>
              <p:cNvSpPr txBox="1">
                <a:spLocks noChangeArrowheads="1"/>
              </p:cNvSpPr>
              <p:nvPr/>
            </p:nvSpPr>
            <p:spPr bwMode="auto">
              <a:xfrm>
                <a:off x="711" y="2568"/>
                <a:ext cx="1408" cy="485"/>
              </a:xfrm>
              <a:prstGeom prst="rect">
                <a:avLst/>
              </a:prstGeom>
              <a:noFill/>
              <a:ln w="9525">
                <a:noFill/>
                <a:miter lim="800000"/>
                <a:headEnd/>
                <a:tailEnd/>
              </a:ln>
            </p:spPr>
            <p:txBody>
              <a:bodyPr wrap="none">
                <a:spAutoFit/>
              </a:bodyPr>
              <a:lstStyle/>
              <a:p>
                <a:pPr algn="ctr"/>
                <a:r>
                  <a:rPr lang="en-US" sz="2200">
                    <a:solidFill>
                      <a:srgbClr val="E5F5FF"/>
                    </a:solidFill>
                    <a:latin typeface="Verdana" pitchFamily="34" charset="0"/>
                    <a:ea typeface="Verdana" pitchFamily="34" charset="0"/>
                    <a:cs typeface="Verdana" pitchFamily="34" charset="0"/>
                  </a:rPr>
                  <a:t>Margin of</a:t>
                </a:r>
                <a:br>
                  <a:rPr lang="en-US" sz="2200">
                    <a:solidFill>
                      <a:srgbClr val="E5F5FF"/>
                    </a:solidFill>
                    <a:latin typeface="Verdana" pitchFamily="34" charset="0"/>
                    <a:ea typeface="Verdana" pitchFamily="34" charset="0"/>
                    <a:cs typeface="Verdana" pitchFamily="34" charset="0"/>
                  </a:rPr>
                </a:br>
                <a:r>
                  <a:rPr lang="en-US" sz="2200">
                    <a:solidFill>
                      <a:srgbClr val="E5F5FF"/>
                    </a:solidFill>
                    <a:latin typeface="Verdana" pitchFamily="34" charset="0"/>
                    <a:ea typeface="Verdana" pitchFamily="34" charset="0"/>
                    <a:cs typeface="Verdana" pitchFamily="34" charset="0"/>
                  </a:rPr>
                  <a:t>Safety in units</a:t>
                </a:r>
              </a:p>
            </p:txBody>
          </p:sp>
          <p:sp>
            <p:nvSpPr>
              <p:cNvPr id="68617" name="Text Box 9"/>
              <p:cNvSpPr txBox="1">
                <a:spLocks noChangeArrowheads="1"/>
              </p:cNvSpPr>
              <p:nvPr/>
            </p:nvSpPr>
            <p:spPr bwMode="auto">
              <a:xfrm>
                <a:off x="2288" y="2712"/>
                <a:ext cx="262" cy="271"/>
              </a:xfrm>
              <a:prstGeom prst="rect">
                <a:avLst/>
              </a:prstGeom>
              <a:noFill/>
              <a:ln w="9525">
                <a:noFill/>
                <a:miter lim="800000"/>
                <a:headEnd/>
                <a:tailEnd/>
              </a:ln>
            </p:spPr>
            <p:txBody>
              <a:bodyPr wrap="none">
                <a:spAutoFit/>
              </a:bodyPr>
              <a:lstStyle/>
              <a:p>
                <a:r>
                  <a:rPr lang="en-US" sz="2200">
                    <a:solidFill>
                      <a:srgbClr val="E5F5FF"/>
                    </a:solidFill>
                    <a:latin typeface="Verdana" pitchFamily="34" charset="0"/>
                    <a:ea typeface="Verdana" pitchFamily="34" charset="0"/>
                    <a:cs typeface="Verdana" pitchFamily="34" charset="0"/>
                  </a:rPr>
                  <a:t>=</a:t>
                </a:r>
              </a:p>
            </p:txBody>
          </p:sp>
          <p:sp>
            <p:nvSpPr>
              <p:cNvPr id="68618" name="Text Box 10"/>
              <p:cNvSpPr txBox="1">
                <a:spLocks noChangeArrowheads="1"/>
              </p:cNvSpPr>
              <p:nvPr/>
            </p:nvSpPr>
            <p:spPr bwMode="auto">
              <a:xfrm>
                <a:off x="3648" y="2712"/>
                <a:ext cx="1188" cy="271"/>
              </a:xfrm>
              <a:prstGeom prst="rect">
                <a:avLst/>
              </a:prstGeom>
              <a:noFill/>
              <a:ln w="9525">
                <a:noFill/>
                <a:miter lim="800000"/>
                <a:headEnd/>
                <a:tailEnd/>
              </a:ln>
            </p:spPr>
            <p:txBody>
              <a:bodyPr wrap="none">
                <a:spAutoFit/>
              </a:bodyPr>
              <a:lstStyle/>
              <a:p>
                <a:r>
                  <a:rPr lang="en-US" sz="2200">
                    <a:solidFill>
                      <a:srgbClr val="E5F5FF"/>
                    </a:solidFill>
                    <a:latin typeface="Verdana" pitchFamily="34" charset="0"/>
                    <a:ea typeface="Verdana" pitchFamily="34" charset="0"/>
                    <a:cs typeface="Verdana" pitchFamily="34" charset="0"/>
                  </a:rPr>
                  <a:t>= 100 bikes</a:t>
                </a:r>
              </a:p>
            </p:txBody>
          </p:sp>
          <p:grpSp>
            <p:nvGrpSpPr>
              <p:cNvPr id="68619" name="Group 11"/>
              <p:cNvGrpSpPr>
                <a:grpSpLocks/>
              </p:cNvGrpSpPr>
              <p:nvPr/>
            </p:nvGrpSpPr>
            <p:grpSpPr bwMode="auto">
              <a:xfrm>
                <a:off x="2599" y="2568"/>
                <a:ext cx="1008" cy="485"/>
                <a:chOff x="2592" y="2640"/>
                <a:chExt cx="1008" cy="485"/>
              </a:xfrm>
            </p:grpSpPr>
            <p:sp>
              <p:nvSpPr>
                <p:cNvPr id="68620" name="Text Box 12"/>
                <p:cNvSpPr txBox="1">
                  <a:spLocks noChangeArrowheads="1"/>
                </p:cNvSpPr>
                <p:nvPr/>
              </p:nvSpPr>
              <p:spPr bwMode="auto">
                <a:xfrm>
                  <a:off x="2592" y="2640"/>
                  <a:ext cx="1008" cy="485"/>
                </a:xfrm>
                <a:prstGeom prst="rect">
                  <a:avLst/>
                </a:prstGeom>
                <a:noFill/>
                <a:ln w="9525">
                  <a:noFill/>
                  <a:miter lim="800000"/>
                  <a:headEnd/>
                  <a:tailEnd/>
                </a:ln>
              </p:spPr>
              <p:txBody>
                <a:bodyPr>
                  <a:spAutoFit/>
                </a:bodyPr>
                <a:lstStyle/>
                <a:p>
                  <a:pPr algn="ctr">
                    <a:spcBef>
                      <a:spcPct val="50000"/>
                    </a:spcBef>
                  </a:pPr>
                  <a:r>
                    <a:rPr lang="en-US" sz="2200">
                      <a:solidFill>
                        <a:srgbClr val="E5F5FF"/>
                      </a:solidFill>
                      <a:latin typeface="Verdana" pitchFamily="34" charset="0"/>
                      <a:ea typeface="Verdana" pitchFamily="34" charset="0"/>
                      <a:cs typeface="Verdana" pitchFamily="34" charset="0"/>
                    </a:rPr>
                    <a:t>$50,000/</a:t>
                  </a:r>
                  <a:br>
                    <a:rPr lang="en-US" sz="2200">
                      <a:solidFill>
                        <a:srgbClr val="E5F5FF"/>
                      </a:solidFill>
                      <a:latin typeface="Verdana" pitchFamily="34" charset="0"/>
                      <a:ea typeface="Verdana" pitchFamily="34" charset="0"/>
                      <a:cs typeface="Verdana" pitchFamily="34" charset="0"/>
                    </a:rPr>
                  </a:br>
                  <a:r>
                    <a:rPr lang="en-US" sz="2200">
                      <a:solidFill>
                        <a:srgbClr val="E5F5FF"/>
                      </a:solidFill>
                      <a:latin typeface="Verdana" pitchFamily="34" charset="0"/>
                      <a:ea typeface="Verdana" pitchFamily="34" charset="0"/>
                      <a:cs typeface="Verdana" pitchFamily="34" charset="0"/>
                    </a:rPr>
                    <a:t>$500</a:t>
                  </a:r>
                </a:p>
              </p:txBody>
            </p:sp>
            <p:sp>
              <p:nvSpPr>
                <p:cNvPr id="68621" name="Line 13"/>
                <p:cNvSpPr>
                  <a:spLocks noChangeShapeType="1"/>
                </p:cNvSpPr>
                <p:nvPr/>
              </p:nvSpPr>
              <p:spPr bwMode="auto">
                <a:xfrm>
                  <a:off x="2592" y="2960"/>
                  <a:ext cx="960" cy="0"/>
                </a:xfrm>
                <a:prstGeom prst="line">
                  <a:avLst/>
                </a:prstGeom>
                <a:noFill/>
                <a:ln w="28575">
                  <a:noFill/>
                  <a:round/>
                  <a:headEnd/>
                  <a:tailEnd/>
                </a:ln>
              </p:spPr>
              <p:txBody>
                <a:bodyPr/>
                <a:lstStyle/>
                <a:p>
                  <a:endParaRPr lang="en-US"/>
                </a:p>
              </p:txBody>
            </p:sp>
          </p:grpSp>
        </p:grpSp>
      </p:gr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0488" tIns="44450" rIns="90488" bIns="44450"/>
          <a:lstStyle/>
          <a:p>
            <a:pPr eaLnBrk="1" hangingPunct="1"/>
            <a:r>
              <a:rPr lang="en-US" smtClean="0"/>
              <a:t>The Contribution Approach</a:t>
            </a:r>
          </a:p>
        </p:txBody>
      </p:sp>
      <p:sp>
        <p:nvSpPr>
          <p:cNvPr id="26627" name="Rectangle 3"/>
          <p:cNvSpPr>
            <a:spLocks noGrp="1" noChangeArrowheads="1"/>
          </p:cNvSpPr>
          <p:nvPr>
            <p:ph type="body" idx="1"/>
          </p:nvPr>
        </p:nvSpPr>
        <p:spPr>
          <a:xfrm>
            <a:off x="228600" y="1219200"/>
            <a:ext cx="8686800" cy="1947863"/>
          </a:xfrm>
          <a:noFill/>
        </p:spPr>
        <p:txBody>
          <a:bodyPr lIns="90488" tIns="44450" rIns="90488" bIns="44450"/>
          <a:lstStyle/>
          <a:p>
            <a:pPr algn="ctr" eaLnBrk="1" hangingPunct="1">
              <a:buFont typeface="Times" pitchFamily="34" charset="0"/>
              <a:buNone/>
            </a:pPr>
            <a:r>
              <a:rPr lang="en-US" sz="2200" smtClean="0"/>
              <a:t>Each month, Racing must generate at least $80,000 in total CM to break even.</a:t>
            </a:r>
          </a:p>
        </p:txBody>
      </p:sp>
      <p:pic>
        <p:nvPicPr>
          <p:cNvPr id="26628" name="Picture 4" descr="C6CMPerUnit01"/>
          <p:cNvPicPr>
            <a:picLocks noChangeAspect="1" noChangeArrowheads="1"/>
          </p:cNvPicPr>
          <p:nvPr/>
        </p:nvPicPr>
        <p:blipFill>
          <a:blip r:embed="rId3"/>
          <a:srcRect/>
          <a:stretch>
            <a:fillRect/>
          </a:stretch>
        </p:blipFill>
        <p:spPr bwMode="auto">
          <a:xfrm>
            <a:off x="1219200" y="2603500"/>
            <a:ext cx="6629400" cy="4025900"/>
          </a:xfrm>
          <a:prstGeom prst="rect">
            <a:avLst/>
          </a:prstGeom>
          <a:noFill/>
          <a:ln w="9525">
            <a:solidFill>
              <a:schemeClr val="tx1"/>
            </a:solidFill>
            <a:miter lim="800000"/>
            <a:headEnd/>
            <a:tailEnd/>
          </a:ln>
        </p:spPr>
      </p:pic>
      <p:pic>
        <p:nvPicPr>
          <p:cNvPr id="26629" name="Picture 5" descr="j0199044"/>
          <p:cNvPicPr>
            <a:picLocks noChangeAspect="1" noChangeArrowheads="1"/>
          </p:cNvPicPr>
          <p:nvPr/>
        </p:nvPicPr>
        <p:blipFill>
          <a:blip r:embed="rId4"/>
          <a:srcRect/>
          <a:stretch>
            <a:fillRect/>
          </a:stretch>
        </p:blipFill>
        <p:spPr bwMode="auto">
          <a:xfrm>
            <a:off x="152400" y="2590800"/>
            <a:ext cx="993775" cy="8191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69635" name="Rectangle 3"/>
          <p:cNvSpPr>
            <a:spLocks noGrp="1" noChangeArrowheads="1"/>
          </p:cNvSpPr>
          <p:nvPr>
            <p:ph type="body" idx="4294967295"/>
          </p:nvPr>
        </p:nvSpPr>
        <p:spPr>
          <a:xfrm>
            <a:off x="533400" y="1371600"/>
            <a:ext cx="8153400" cy="5143500"/>
          </a:xfrm>
          <a:solidFill>
            <a:srgbClr val="CCCCCC"/>
          </a:solidFill>
        </p:spPr>
        <p:txBody>
          <a:bodyPr lIns="90488" tIns="44450" rIns="90488" bIns="44450"/>
          <a:lstStyle/>
          <a:p>
            <a:pPr eaLnBrk="1" hangingPunct="1">
              <a:buFont typeface="Times" pitchFamily="34" charset="0"/>
              <a:buNone/>
            </a:pPr>
            <a:r>
              <a:rPr lang="en-US" sz="2200" smtClean="0"/>
              <a:t> 	</a:t>
            </a:r>
          </a:p>
          <a:p>
            <a:pPr eaLnBrk="1" hangingPunct="1">
              <a:buFont typeface="Times" pitchFamily="34" charset="0"/>
              <a:buNone/>
            </a:pPr>
            <a:r>
              <a:rPr lang="en-US" sz="2200" smtClean="0"/>
              <a:t>	Coffee Klatch is an espresso stand in a downtown office building. The average selling price of a cup of coffee is $1.49 and the average variable expense per cup is $0.36. The average fixed expense per month is $1,300. 2,100 cups are sold each month on average. What is the margin of safety?</a:t>
            </a:r>
          </a:p>
          <a:p>
            <a:pPr eaLnBrk="1" hangingPunct="1">
              <a:buFont typeface="Times" pitchFamily="34" charset="0"/>
              <a:buNone/>
            </a:pPr>
            <a:endParaRPr lang="en-US" sz="2200" smtClean="0"/>
          </a:p>
          <a:p>
            <a:pPr lvl="1" eaLnBrk="1" hangingPunct="1">
              <a:buFont typeface="Wingdings" pitchFamily="2" charset="2"/>
              <a:buNone/>
            </a:pPr>
            <a:r>
              <a:rPr lang="en-US" b="1" smtClean="0"/>
              <a:t>a. </a:t>
            </a:r>
            <a:r>
              <a:rPr lang="en-US" smtClean="0"/>
              <a:t>3,250 cups</a:t>
            </a:r>
          </a:p>
          <a:p>
            <a:pPr lvl="1" eaLnBrk="1" hangingPunct="1">
              <a:buFont typeface="Wingdings" pitchFamily="2" charset="2"/>
              <a:buNone/>
            </a:pPr>
            <a:r>
              <a:rPr lang="en-US" b="1" smtClean="0"/>
              <a:t>b. </a:t>
            </a:r>
            <a:r>
              <a:rPr lang="en-US" smtClean="0"/>
              <a:t>950 cups</a:t>
            </a:r>
          </a:p>
          <a:p>
            <a:pPr lvl="1" eaLnBrk="1" hangingPunct="1">
              <a:buFont typeface="Wingdings" pitchFamily="2" charset="2"/>
              <a:buNone/>
            </a:pPr>
            <a:r>
              <a:rPr lang="en-US" b="1" smtClean="0"/>
              <a:t>c. </a:t>
            </a:r>
            <a:r>
              <a:rPr lang="en-US" smtClean="0"/>
              <a:t>1,150 cups</a:t>
            </a:r>
          </a:p>
          <a:p>
            <a:pPr lvl="1" eaLnBrk="1" hangingPunct="1">
              <a:buFont typeface="Wingdings" pitchFamily="2" charset="2"/>
              <a:buNone/>
            </a:pPr>
            <a:r>
              <a:rPr lang="en-US" b="1" smtClean="0"/>
              <a:t>d. </a:t>
            </a:r>
            <a:r>
              <a:rPr lang="en-US" smtClean="0"/>
              <a:t>2,100 cups</a:t>
            </a:r>
          </a:p>
        </p:txBody>
      </p:sp>
    </p:spTree>
  </p:cSld>
  <p:clrMapOvr>
    <a:masterClrMapping/>
  </p:clrMapOvr>
  <p:transition spd="med">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9600" y="1371600"/>
            <a:ext cx="8153400" cy="5143500"/>
          </a:xfrm>
          <a:prstGeom prst="rect">
            <a:avLst/>
          </a:prstGeom>
          <a:solidFill>
            <a:srgbClr val="CCCCCC"/>
          </a:solidFill>
          <a:ln w="12699">
            <a:noFill/>
            <a:miter lim="800000"/>
            <a:headEnd/>
            <a:tailEnd/>
          </a:ln>
        </p:spPr>
        <p:txBody>
          <a:bodyPr lIns="90488" tIns="44450" rIns="90488" bIns="44450"/>
          <a:lstStyle/>
          <a:p>
            <a:pPr marL="342900" indent="-3429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a:t>
            </a:r>
          </a:p>
          <a:p>
            <a:pPr marL="342900" indent="-342900" eaLnBrk="1" hangingPunct="1">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Coffee Klatch is an espresso stand in a downtown office building. The average selling price of a cup of coffee is $1.49 and the average variable expense per cup is $0.36. The average fixed expense per month is $1,300. 2,100 cups are sold each month on average. What is the margin of safety?</a:t>
            </a:r>
          </a:p>
          <a:p>
            <a:pPr marL="742950" lvl="1" indent="-285750" eaLnBrk="1" hangingPunct="1">
              <a:spcBef>
                <a:spcPct val="20000"/>
              </a:spcBef>
              <a:buClr>
                <a:schemeClr val="accent2"/>
              </a:buClr>
              <a:buFont typeface="Wingdings" pitchFamily="2" charset="2"/>
              <a:buNone/>
            </a:pPr>
            <a:endParaRPr lang="en-US" sz="2200">
              <a:solidFill>
                <a:schemeClr val="bg1"/>
              </a:solidFill>
              <a:latin typeface="Verdana" pitchFamily="34" charset="0"/>
              <a:ea typeface="Verdana" pitchFamily="34" charset="0"/>
              <a:cs typeface="Verdana" pitchFamily="34" charset="0"/>
            </a:endParaRP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a. </a:t>
            </a:r>
            <a:r>
              <a:rPr lang="en-US" sz="2200">
                <a:solidFill>
                  <a:schemeClr val="accent1"/>
                </a:solidFill>
                <a:latin typeface="Verdana" pitchFamily="34" charset="0"/>
                <a:ea typeface="Verdana" pitchFamily="34" charset="0"/>
                <a:cs typeface="Verdana" pitchFamily="34" charset="0"/>
              </a:rPr>
              <a:t>3,250 cups</a:t>
            </a:r>
          </a:p>
          <a:p>
            <a:pPr marL="742950" lvl="1" indent="-285750" eaLnBrk="1" hangingPunct="1">
              <a:spcBef>
                <a:spcPct val="20000"/>
              </a:spcBef>
              <a:buClr>
                <a:schemeClr val="accent2"/>
              </a:buClr>
              <a:buFont typeface="Wingdings" pitchFamily="2" charset="2"/>
              <a:buNone/>
            </a:pPr>
            <a:r>
              <a:rPr lang="en-US" sz="2200" b="1">
                <a:latin typeface="Verdana" pitchFamily="34" charset="0"/>
                <a:ea typeface="Verdana" pitchFamily="34" charset="0"/>
                <a:cs typeface="Verdana" pitchFamily="34" charset="0"/>
              </a:rPr>
              <a:t>b. </a:t>
            </a:r>
            <a:r>
              <a:rPr lang="en-US" sz="2200">
                <a:latin typeface="Verdana" pitchFamily="34" charset="0"/>
                <a:ea typeface="Verdana" pitchFamily="34" charset="0"/>
                <a:cs typeface="Verdana" pitchFamily="34" charset="0"/>
              </a:rPr>
              <a:t>950 cups</a:t>
            </a: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c. </a:t>
            </a:r>
            <a:r>
              <a:rPr lang="en-US" sz="2200">
                <a:solidFill>
                  <a:schemeClr val="accent1"/>
                </a:solidFill>
                <a:latin typeface="Verdana" pitchFamily="34" charset="0"/>
                <a:ea typeface="Verdana" pitchFamily="34" charset="0"/>
                <a:cs typeface="Verdana" pitchFamily="34" charset="0"/>
              </a:rPr>
              <a:t>1,150 cups</a:t>
            </a:r>
          </a:p>
          <a:p>
            <a:pPr marL="742950" lvl="1" indent="-285750" eaLnBrk="1" hangingPunct="1">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d. </a:t>
            </a:r>
            <a:r>
              <a:rPr lang="en-US" sz="2200">
                <a:solidFill>
                  <a:schemeClr val="accent1"/>
                </a:solidFill>
                <a:latin typeface="Verdana" pitchFamily="34" charset="0"/>
                <a:ea typeface="Verdana" pitchFamily="34" charset="0"/>
                <a:cs typeface="Verdana" pitchFamily="34" charset="0"/>
              </a:rPr>
              <a:t>2,100 cups</a:t>
            </a:r>
          </a:p>
        </p:txBody>
      </p:sp>
      <p:sp>
        <p:nvSpPr>
          <p:cNvPr id="70659"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70660" name="Oval 4"/>
          <p:cNvSpPr>
            <a:spLocks noChangeArrowheads="1"/>
          </p:cNvSpPr>
          <p:nvPr/>
        </p:nvSpPr>
        <p:spPr bwMode="auto">
          <a:xfrm>
            <a:off x="990600" y="4648200"/>
            <a:ext cx="482600" cy="533400"/>
          </a:xfrm>
          <a:prstGeom prst="ellipse">
            <a:avLst/>
          </a:prstGeom>
          <a:noFill/>
          <a:ln w="50799">
            <a:solidFill>
              <a:srgbClr val="FF0000"/>
            </a:solidFill>
            <a:round/>
            <a:headEnd/>
            <a:tailEnd/>
          </a:ln>
        </p:spPr>
        <p:txBody>
          <a:bodyPr wrap="none" anchor="ctr"/>
          <a:lstStyle/>
          <a:p>
            <a:endParaRPr lang="en-US"/>
          </a:p>
        </p:txBody>
      </p:sp>
      <p:grpSp>
        <p:nvGrpSpPr>
          <p:cNvPr id="70661" name="Group 5"/>
          <p:cNvGrpSpPr>
            <a:grpSpLocks/>
          </p:cNvGrpSpPr>
          <p:nvPr/>
        </p:nvGrpSpPr>
        <p:grpSpPr bwMode="auto">
          <a:xfrm>
            <a:off x="1677988" y="1295400"/>
            <a:ext cx="7389812" cy="2971800"/>
            <a:chOff x="913" y="960"/>
            <a:chExt cx="4655" cy="1872"/>
          </a:xfrm>
        </p:grpSpPr>
        <p:sp>
          <p:nvSpPr>
            <p:cNvPr id="70662" name="Rectangle 6"/>
            <p:cNvSpPr>
              <a:spLocks noChangeArrowheads="1"/>
            </p:cNvSpPr>
            <p:nvPr/>
          </p:nvSpPr>
          <p:spPr bwMode="auto">
            <a:xfrm>
              <a:off x="962" y="960"/>
              <a:ext cx="4606" cy="1872"/>
            </a:xfrm>
            <a:prstGeom prst="rect">
              <a:avLst/>
            </a:prstGeom>
            <a:solidFill>
              <a:schemeClr val="accent1"/>
            </a:solidFill>
            <a:ln w="9525">
              <a:noFill/>
              <a:miter lim="800000"/>
              <a:headEnd/>
              <a:tailEnd/>
            </a:ln>
          </p:spPr>
          <p:txBody>
            <a:bodyPr wrap="none" anchor="ctr"/>
            <a:lstStyle/>
            <a:p>
              <a:endParaRPr lang="en-US"/>
            </a:p>
          </p:txBody>
        </p:sp>
        <p:sp>
          <p:nvSpPr>
            <p:cNvPr id="70663" name="Text Box 7"/>
            <p:cNvSpPr txBox="1">
              <a:spLocks noChangeArrowheads="1"/>
            </p:cNvSpPr>
            <p:nvPr/>
          </p:nvSpPr>
          <p:spPr bwMode="auto">
            <a:xfrm>
              <a:off x="913" y="1067"/>
              <a:ext cx="4655"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Margin of safety = Total sales – Break-even sales</a:t>
              </a:r>
            </a:p>
          </p:txBody>
        </p:sp>
        <p:sp>
          <p:nvSpPr>
            <p:cNvPr id="70664" name="Text Box 8"/>
            <p:cNvSpPr txBox="1">
              <a:spLocks noChangeArrowheads="1"/>
            </p:cNvSpPr>
            <p:nvPr/>
          </p:nvSpPr>
          <p:spPr bwMode="auto">
            <a:xfrm>
              <a:off x="2516" y="1550"/>
              <a:ext cx="1372"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950 cups</a:t>
              </a:r>
            </a:p>
          </p:txBody>
        </p:sp>
        <p:sp>
          <p:nvSpPr>
            <p:cNvPr id="70665" name="Text Box 9"/>
            <p:cNvSpPr txBox="1">
              <a:spLocks noChangeArrowheads="1"/>
            </p:cNvSpPr>
            <p:nvPr/>
          </p:nvSpPr>
          <p:spPr bwMode="auto">
            <a:xfrm>
              <a:off x="2514" y="1296"/>
              <a:ext cx="2496"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2,100 cups – 1,150 cups</a:t>
              </a:r>
            </a:p>
          </p:txBody>
        </p:sp>
        <p:sp>
          <p:nvSpPr>
            <p:cNvPr id="70666" name="Text Box 10"/>
            <p:cNvSpPr txBox="1">
              <a:spLocks noChangeArrowheads="1"/>
            </p:cNvSpPr>
            <p:nvPr/>
          </p:nvSpPr>
          <p:spPr bwMode="auto">
            <a:xfrm>
              <a:off x="2481" y="1872"/>
              <a:ext cx="1029" cy="288"/>
            </a:xfrm>
            <a:prstGeom prst="rect">
              <a:avLst/>
            </a:prstGeom>
            <a:noFill/>
            <a:ln w="9525">
              <a:noFill/>
              <a:miter lim="800000"/>
              <a:headEnd/>
              <a:tailEnd/>
            </a:ln>
          </p:spPr>
          <p:txBody>
            <a:bodyPr>
              <a:spAutoFit/>
            </a:bodyPr>
            <a:lstStyle/>
            <a:p>
              <a:pPr algn="ctr" eaLnBrk="1" hangingPunct="1">
                <a:spcBef>
                  <a:spcPct val="50000"/>
                </a:spcBef>
              </a:pPr>
              <a:r>
                <a:rPr lang="en-US" sz="2400" b="1" i="1">
                  <a:solidFill>
                    <a:srgbClr val="FFFF00"/>
                  </a:solidFill>
                </a:rPr>
                <a:t>or</a:t>
              </a:r>
            </a:p>
          </p:txBody>
        </p:sp>
        <p:sp>
          <p:nvSpPr>
            <p:cNvPr id="70667" name="Text Box 11"/>
            <p:cNvSpPr txBox="1">
              <a:spLocks noChangeArrowheads="1"/>
            </p:cNvSpPr>
            <p:nvPr/>
          </p:nvSpPr>
          <p:spPr bwMode="auto">
            <a:xfrm>
              <a:off x="3049" y="2112"/>
              <a:ext cx="1127" cy="523"/>
            </a:xfrm>
            <a:prstGeom prst="rect">
              <a:avLst/>
            </a:prstGeom>
            <a:noFill/>
            <a:ln w="9525">
              <a:noFill/>
              <a:miter lim="800000"/>
              <a:headEnd/>
              <a:tailEnd/>
            </a:ln>
          </p:spPr>
          <p:txBody>
            <a:bodyPr>
              <a:spAutoFit/>
            </a:bodyPr>
            <a:lstStyle/>
            <a:p>
              <a:pPr algn="ctr" eaLnBrk="1" hangingPunct="1"/>
              <a:r>
                <a:rPr lang="en-US" sz="2400" b="1">
                  <a:solidFill>
                    <a:srgbClr val="FFFFFF"/>
                  </a:solidFill>
                </a:rPr>
                <a:t>950 cups/</a:t>
              </a:r>
            </a:p>
            <a:p>
              <a:pPr algn="ctr" eaLnBrk="1" hangingPunct="1"/>
              <a:r>
                <a:rPr lang="en-US" sz="2400" b="1">
                  <a:solidFill>
                    <a:srgbClr val="FFFFFF"/>
                  </a:solidFill>
                </a:rPr>
                <a:t>2,100 cups</a:t>
              </a:r>
            </a:p>
          </p:txBody>
        </p:sp>
        <p:sp>
          <p:nvSpPr>
            <p:cNvPr id="70668" name="Line 12"/>
            <p:cNvSpPr>
              <a:spLocks noChangeShapeType="1"/>
            </p:cNvSpPr>
            <p:nvPr/>
          </p:nvSpPr>
          <p:spPr bwMode="auto">
            <a:xfrm>
              <a:off x="3098" y="2385"/>
              <a:ext cx="980" cy="0"/>
            </a:xfrm>
            <a:prstGeom prst="line">
              <a:avLst/>
            </a:prstGeom>
            <a:noFill/>
            <a:ln w="38100">
              <a:noFill/>
              <a:round/>
              <a:headEnd/>
              <a:tailEnd/>
            </a:ln>
          </p:spPr>
          <p:txBody>
            <a:bodyPr wrap="none"/>
            <a:lstStyle/>
            <a:p>
              <a:endParaRPr lang="en-US"/>
            </a:p>
          </p:txBody>
        </p:sp>
        <p:sp>
          <p:nvSpPr>
            <p:cNvPr id="70669" name="Text Box 13"/>
            <p:cNvSpPr txBox="1">
              <a:spLocks noChangeArrowheads="1"/>
            </p:cNvSpPr>
            <p:nvPr/>
          </p:nvSpPr>
          <p:spPr bwMode="auto">
            <a:xfrm>
              <a:off x="1152" y="2122"/>
              <a:ext cx="1813" cy="51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FFFF"/>
                  </a:solidFill>
                </a:rPr>
                <a:t>Margin of safety percentage </a:t>
              </a:r>
            </a:p>
          </p:txBody>
        </p:sp>
        <p:sp>
          <p:nvSpPr>
            <p:cNvPr id="70670" name="Text Box 14"/>
            <p:cNvSpPr txBox="1">
              <a:spLocks noChangeArrowheads="1"/>
            </p:cNvSpPr>
            <p:nvPr/>
          </p:nvSpPr>
          <p:spPr bwMode="auto">
            <a:xfrm>
              <a:off x="2804" y="2256"/>
              <a:ext cx="268"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a:t>
              </a:r>
            </a:p>
          </p:txBody>
        </p:sp>
        <p:sp>
          <p:nvSpPr>
            <p:cNvPr id="70671" name="Text Box 15"/>
            <p:cNvSpPr txBox="1">
              <a:spLocks noChangeArrowheads="1"/>
            </p:cNvSpPr>
            <p:nvPr/>
          </p:nvSpPr>
          <p:spPr bwMode="auto">
            <a:xfrm>
              <a:off x="4092" y="2256"/>
              <a:ext cx="756"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45%</a:t>
              </a:r>
            </a:p>
          </p:txBody>
        </p:sp>
      </p:grpSp>
    </p:spTree>
  </p:cSld>
  <p:clrMapOvr>
    <a:masterClrMapping/>
  </p:clrMapOvr>
  <p:transition spd="med">
    <p:blinds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Cost Structure and Profit Stability</a:t>
            </a:r>
          </a:p>
        </p:txBody>
      </p:sp>
      <p:sp>
        <p:nvSpPr>
          <p:cNvPr id="71683" name="Text Box 3"/>
          <p:cNvSpPr txBox="1">
            <a:spLocks noChangeArrowheads="1"/>
          </p:cNvSpPr>
          <p:nvPr/>
        </p:nvSpPr>
        <p:spPr bwMode="auto">
          <a:xfrm>
            <a:off x="381000" y="1447800"/>
            <a:ext cx="8534400" cy="1446213"/>
          </a:xfrm>
          <a:prstGeom prst="rect">
            <a:avLst/>
          </a:prstGeom>
          <a:solidFill>
            <a:srgbClr val="CCCCCC"/>
          </a:solidFill>
          <a:ln w="9525">
            <a:noFill/>
            <a:miter lim="800000"/>
            <a:headEnd/>
            <a:tailEnd/>
          </a:ln>
        </p:spPr>
        <p:txBody>
          <a:bodyPr>
            <a:spAutoFit/>
          </a:bodyPr>
          <a:lstStyle/>
          <a:p>
            <a:pPr algn="ctr">
              <a:spcBef>
                <a:spcPct val="50000"/>
              </a:spcBef>
            </a:pPr>
            <a:r>
              <a:rPr lang="en-US" sz="2200">
                <a:latin typeface="Verdana" pitchFamily="34" charset="0"/>
                <a:ea typeface="Verdana" pitchFamily="34" charset="0"/>
                <a:cs typeface="Verdana" pitchFamily="34" charset="0"/>
              </a:rPr>
              <a:t>Cost structure refers to the relative proportion of fixed and variable costs in an organization. Managers often have some latitude in determining their organization’s cost structure.</a:t>
            </a:r>
          </a:p>
        </p:txBody>
      </p:sp>
      <p:pic>
        <p:nvPicPr>
          <p:cNvPr id="413700" name="Picture 4" descr="j0297233"/>
          <p:cNvPicPr>
            <a:picLocks noChangeAspect="1" noChangeArrowheads="1"/>
          </p:cNvPicPr>
          <p:nvPr/>
        </p:nvPicPr>
        <p:blipFill>
          <a:blip r:embed="rId3"/>
          <a:srcRect/>
          <a:stretch>
            <a:fillRect/>
          </a:stretch>
        </p:blipFill>
        <p:spPr bwMode="auto">
          <a:xfrm>
            <a:off x="3429000" y="3886200"/>
            <a:ext cx="2590800" cy="2590800"/>
          </a:xfrm>
          <a:prstGeom prst="rect">
            <a:avLst/>
          </a:prstGeom>
          <a:noFill/>
          <a:effectLst>
            <a:outerShdw dist="71842" dir="2700000" algn="ctr" rotWithShape="0">
              <a:schemeClr val="bg2"/>
            </a:outerShdw>
          </a:effectLst>
        </p:spPr>
      </p:pic>
    </p:spTree>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Cost Structure and Profit Stability</a:t>
            </a:r>
          </a:p>
        </p:txBody>
      </p:sp>
      <p:sp>
        <p:nvSpPr>
          <p:cNvPr id="72707" name="Text Box 3"/>
          <p:cNvSpPr txBox="1">
            <a:spLocks noChangeArrowheads="1"/>
          </p:cNvSpPr>
          <p:nvPr/>
        </p:nvSpPr>
        <p:spPr bwMode="auto">
          <a:xfrm>
            <a:off x="381000" y="1295400"/>
            <a:ext cx="8534400" cy="1108075"/>
          </a:xfrm>
          <a:prstGeom prst="rect">
            <a:avLst/>
          </a:prstGeom>
          <a:noFill/>
          <a:ln w="9525">
            <a:noFill/>
            <a:miter lim="800000"/>
            <a:headEnd/>
            <a:tailEnd/>
          </a:ln>
        </p:spPr>
        <p:txBody>
          <a:bodyPr>
            <a:spAutoFit/>
          </a:bodyPr>
          <a:lstStyle/>
          <a:p>
            <a:pPr algn="ctr">
              <a:spcBef>
                <a:spcPct val="50000"/>
              </a:spcBef>
            </a:pPr>
            <a:r>
              <a:rPr lang="en-US" sz="2200">
                <a:latin typeface="Verdana" pitchFamily="34" charset="0"/>
                <a:ea typeface="Verdana" pitchFamily="34" charset="0"/>
                <a:cs typeface="Verdana" pitchFamily="34" charset="0"/>
              </a:rPr>
              <a:t>There are advantages and disadvantages to high fixed cost (or low variable cost) and low fixed cost (or high variable cost) structures.</a:t>
            </a:r>
          </a:p>
        </p:txBody>
      </p:sp>
      <p:sp>
        <p:nvSpPr>
          <p:cNvPr id="72708" name="Rectangle 4"/>
          <p:cNvSpPr>
            <a:spLocks noChangeArrowheads="1"/>
          </p:cNvSpPr>
          <p:nvPr/>
        </p:nvSpPr>
        <p:spPr bwMode="auto">
          <a:xfrm>
            <a:off x="228600" y="2895600"/>
            <a:ext cx="4572000" cy="2286000"/>
          </a:xfrm>
          <a:prstGeom prst="rect">
            <a:avLst/>
          </a:prstGeom>
          <a:solidFill>
            <a:schemeClr val="accent1"/>
          </a:solidFill>
          <a:ln w="9525">
            <a:noFill/>
            <a:miter lim="800000"/>
            <a:headEnd/>
            <a:tailEnd/>
          </a:ln>
        </p:spPr>
        <p:txBody>
          <a:bodyPr wrap="none" anchor="ctr"/>
          <a:lstStyle/>
          <a:p>
            <a:pPr algn="ctr"/>
            <a:r>
              <a:rPr lang="en-US" sz="2200">
                <a:solidFill>
                  <a:srgbClr val="FFFFFF"/>
                </a:solidFill>
                <a:latin typeface="Verdana" pitchFamily="34" charset="0"/>
                <a:ea typeface="Verdana" pitchFamily="34" charset="0"/>
                <a:cs typeface="Verdana" pitchFamily="34" charset="0"/>
              </a:rPr>
              <a:t>An advantage of a high fixed</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cost structure is that income</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will be higher in good years</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compared to companies</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with lower proportion of</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fixed costs.</a:t>
            </a:r>
          </a:p>
        </p:txBody>
      </p:sp>
      <p:sp>
        <p:nvSpPr>
          <p:cNvPr id="72709" name="Rectangle 5"/>
          <p:cNvSpPr>
            <a:spLocks noChangeArrowheads="1"/>
          </p:cNvSpPr>
          <p:nvPr/>
        </p:nvSpPr>
        <p:spPr bwMode="auto">
          <a:xfrm>
            <a:off x="4419600" y="4114800"/>
            <a:ext cx="4572000" cy="2286000"/>
          </a:xfrm>
          <a:prstGeom prst="rect">
            <a:avLst/>
          </a:prstGeom>
          <a:solidFill>
            <a:srgbClr val="FF9218"/>
          </a:solidFill>
          <a:ln w="9525">
            <a:noFill/>
            <a:miter lim="800000"/>
            <a:headEnd/>
            <a:tailEnd/>
          </a:ln>
        </p:spPr>
        <p:txBody>
          <a:bodyPr wrap="none" anchor="ctr"/>
          <a:lstStyle/>
          <a:p>
            <a:pPr algn="ctr"/>
            <a:r>
              <a:rPr lang="en-US" sz="2200">
                <a:solidFill>
                  <a:srgbClr val="FFFFFF"/>
                </a:solidFill>
                <a:latin typeface="Verdana" pitchFamily="34" charset="0"/>
                <a:ea typeface="Verdana" pitchFamily="34" charset="0"/>
                <a:cs typeface="Verdana" pitchFamily="34" charset="0"/>
              </a:rPr>
              <a:t>A disadvantage of a high fixed</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cost structure is that income</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will be lower in bad years</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compared to companies</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with lower proportion of</a:t>
            </a:r>
            <a:br>
              <a:rPr lang="en-US" sz="2200">
                <a:solidFill>
                  <a:srgbClr val="FFFFFF"/>
                </a:solidFill>
                <a:latin typeface="Verdana" pitchFamily="34" charset="0"/>
                <a:ea typeface="Verdana" pitchFamily="34" charset="0"/>
                <a:cs typeface="Verdana" pitchFamily="34" charset="0"/>
              </a:rPr>
            </a:br>
            <a:r>
              <a:rPr lang="en-US" sz="2200">
                <a:solidFill>
                  <a:srgbClr val="FFFFFF"/>
                </a:solidFill>
                <a:latin typeface="Verdana" pitchFamily="34" charset="0"/>
                <a:ea typeface="Verdana" pitchFamily="34" charset="0"/>
                <a:cs typeface="Verdana" pitchFamily="34" charset="0"/>
              </a:rPr>
              <a:t>fixed costs.</a:t>
            </a:r>
          </a:p>
        </p:txBody>
      </p:sp>
    </p:spTree>
  </p:cSld>
  <p:clrMapOvr>
    <a:masterClrMapping/>
  </p:clrMapOvr>
  <p:transition>
    <p:strips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73731" name="Rectangle 2"/>
          <p:cNvSpPr>
            <a:spLocks noGrp="1" noChangeArrowheads="1"/>
          </p:cNvSpPr>
          <p:nvPr>
            <p:ph type="title"/>
          </p:nvPr>
        </p:nvSpPr>
        <p:spPr>
          <a:noFill/>
        </p:spPr>
        <p:txBody>
          <a:bodyPr lIns="90488" tIns="44450" rIns="90488" bIns="44450"/>
          <a:lstStyle/>
          <a:p>
            <a:pPr eaLnBrk="1" hangingPunct="1"/>
            <a:r>
              <a:rPr lang="en-US" smtClean="0"/>
              <a:t>Learning Objective 8</a:t>
            </a:r>
          </a:p>
        </p:txBody>
      </p:sp>
      <p:sp>
        <p:nvSpPr>
          <p:cNvPr id="465924" name="Text Box 4"/>
          <p:cNvSpPr txBox="1">
            <a:spLocks noChangeArrowheads="1"/>
          </p:cNvSpPr>
          <p:nvPr/>
        </p:nvSpPr>
        <p:spPr bwMode="auto">
          <a:xfrm>
            <a:off x="1905000" y="1808163"/>
            <a:ext cx="5334000" cy="3754437"/>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Compute the degree of operating leverage at a particular level of sales and explain how it can be used to predict changes in net operating income.</a:t>
            </a:r>
          </a:p>
        </p:txBody>
      </p:sp>
    </p:spTree>
  </p:cSld>
  <p:clrMapOvr>
    <a:masterClrMapping/>
  </p:clrMapOvr>
  <p:transition>
    <p:checke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lIns="90488" tIns="44450" rIns="90488" bIns="44450"/>
          <a:lstStyle/>
          <a:p>
            <a:pPr eaLnBrk="1" hangingPunct="1"/>
            <a:r>
              <a:rPr lang="en-US" smtClean="0"/>
              <a:t>Operating Leverage</a:t>
            </a:r>
          </a:p>
        </p:txBody>
      </p:sp>
      <p:sp>
        <p:nvSpPr>
          <p:cNvPr id="417795" name="Rectangle 3"/>
          <p:cNvSpPr>
            <a:spLocks noGrp="1" noChangeArrowheads="1"/>
          </p:cNvSpPr>
          <p:nvPr>
            <p:ph type="body" idx="4294967295"/>
          </p:nvPr>
        </p:nvSpPr>
        <p:spPr>
          <a:xfrm>
            <a:off x="381000" y="1371600"/>
            <a:ext cx="8382000" cy="1371600"/>
          </a:xfrm>
          <a:solidFill>
            <a:srgbClr val="CCCCCC"/>
          </a:solidFill>
        </p:spPr>
        <p:txBody>
          <a:bodyPr lIns="90488" tIns="44450" rIns="90488" bIns="44450"/>
          <a:lstStyle/>
          <a:p>
            <a:pPr eaLnBrk="1" hangingPunct="1">
              <a:buFont typeface="Times" pitchFamily="34" charset="0"/>
              <a:buNone/>
            </a:pPr>
            <a:r>
              <a:rPr lang="en-US" sz="2200" smtClean="0"/>
              <a:t>   </a:t>
            </a:r>
            <a:br>
              <a:rPr lang="en-US" sz="2200" smtClean="0"/>
            </a:br>
            <a:r>
              <a:rPr lang="en-US" sz="2200" smtClean="0"/>
              <a:t>A measure of how sensitive net operating income is to percentage changes in sales.</a:t>
            </a:r>
          </a:p>
        </p:txBody>
      </p:sp>
      <p:grpSp>
        <p:nvGrpSpPr>
          <p:cNvPr id="74756" name="Group 4"/>
          <p:cNvGrpSpPr>
            <a:grpSpLocks/>
          </p:cNvGrpSpPr>
          <p:nvPr/>
        </p:nvGrpSpPr>
        <p:grpSpPr bwMode="auto">
          <a:xfrm>
            <a:off x="3581400" y="4724400"/>
            <a:ext cx="1905000" cy="1063625"/>
            <a:chOff x="2064" y="3266"/>
            <a:chExt cx="1200" cy="670"/>
          </a:xfrm>
        </p:grpSpPr>
        <p:sp>
          <p:nvSpPr>
            <p:cNvPr id="74762" name="Oval 5"/>
            <p:cNvSpPr>
              <a:spLocks noChangeArrowheads="1"/>
            </p:cNvSpPr>
            <p:nvPr/>
          </p:nvSpPr>
          <p:spPr bwMode="auto">
            <a:xfrm>
              <a:off x="2640" y="3696"/>
              <a:ext cx="240" cy="24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4763" name="Line 6"/>
            <p:cNvSpPr>
              <a:spLocks noChangeShapeType="1"/>
            </p:cNvSpPr>
            <p:nvPr/>
          </p:nvSpPr>
          <p:spPr bwMode="auto">
            <a:xfrm flipV="1">
              <a:off x="2112" y="3504"/>
              <a:ext cx="1152" cy="384"/>
            </a:xfrm>
            <a:prstGeom prst="line">
              <a:avLst/>
            </a:prstGeom>
            <a:noFill/>
            <a:ln w="57150">
              <a:solidFill>
                <a:srgbClr val="33CC33"/>
              </a:solidFill>
              <a:round/>
              <a:headEnd/>
              <a:tailEnd/>
            </a:ln>
          </p:spPr>
          <p:txBody>
            <a:bodyPr wrap="none" anchor="ctr"/>
            <a:lstStyle/>
            <a:p>
              <a:endParaRPr lang="en-US"/>
            </a:p>
          </p:txBody>
        </p:sp>
        <p:sp>
          <p:nvSpPr>
            <p:cNvPr id="74764" name="Rectangle 7"/>
            <p:cNvSpPr>
              <a:spLocks noChangeArrowheads="1"/>
            </p:cNvSpPr>
            <p:nvPr/>
          </p:nvSpPr>
          <p:spPr bwMode="auto">
            <a:xfrm rot="-1229035">
              <a:off x="2064" y="3648"/>
              <a:ext cx="288" cy="192"/>
            </a:xfrm>
            <a:prstGeom prst="rect">
              <a:avLst/>
            </a:prstGeom>
            <a:solidFill>
              <a:srgbClr val="FF0000"/>
            </a:solidFill>
            <a:ln w="19050">
              <a:solidFill>
                <a:schemeClr val="tx1"/>
              </a:solidFill>
              <a:miter lim="800000"/>
              <a:headEnd/>
              <a:tailEnd/>
            </a:ln>
          </p:spPr>
          <p:txBody>
            <a:bodyPr wrap="none" anchor="ctr"/>
            <a:lstStyle/>
            <a:p>
              <a:endParaRPr lang="en-US"/>
            </a:p>
          </p:txBody>
        </p:sp>
        <p:sp>
          <p:nvSpPr>
            <p:cNvPr id="74765" name="AutoShape 8"/>
            <p:cNvSpPr>
              <a:spLocks noChangeArrowheads="1"/>
            </p:cNvSpPr>
            <p:nvPr/>
          </p:nvSpPr>
          <p:spPr bwMode="auto">
            <a:xfrm rot="-1186872">
              <a:off x="3007" y="3266"/>
              <a:ext cx="192" cy="240"/>
            </a:xfrm>
            <a:prstGeom prst="downArrow">
              <a:avLst>
                <a:gd name="adj1" fmla="val 50000"/>
                <a:gd name="adj2" fmla="val 31250"/>
              </a:avLst>
            </a:prstGeom>
            <a:solidFill>
              <a:srgbClr val="FF33CC"/>
            </a:solidFill>
            <a:ln w="9525">
              <a:solidFill>
                <a:schemeClr val="tx1"/>
              </a:solidFill>
              <a:miter lim="800000"/>
              <a:headEnd/>
              <a:tailEnd/>
            </a:ln>
          </p:spPr>
          <p:txBody>
            <a:bodyPr wrap="none" anchor="ctr"/>
            <a:lstStyle/>
            <a:p>
              <a:endParaRPr lang="en-US"/>
            </a:p>
          </p:txBody>
        </p:sp>
      </p:grpSp>
      <p:grpSp>
        <p:nvGrpSpPr>
          <p:cNvPr id="74757" name="Group 9"/>
          <p:cNvGrpSpPr>
            <a:grpSpLocks/>
          </p:cNvGrpSpPr>
          <p:nvPr/>
        </p:nvGrpSpPr>
        <p:grpSpPr bwMode="auto">
          <a:xfrm>
            <a:off x="728663" y="3048000"/>
            <a:ext cx="7943850" cy="766763"/>
            <a:chOff x="468" y="2632"/>
            <a:chExt cx="5004" cy="483"/>
          </a:xfrm>
        </p:grpSpPr>
        <p:sp>
          <p:nvSpPr>
            <p:cNvPr id="74758" name="Rectangle 10"/>
            <p:cNvSpPr>
              <a:spLocks noChangeArrowheads="1"/>
            </p:cNvSpPr>
            <p:nvPr/>
          </p:nvSpPr>
          <p:spPr bwMode="auto">
            <a:xfrm>
              <a:off x="3053" y="2632"/>
              <a:ext cx="2309" cy="483"/>
            </a:xfrm>
            <a:prstGeom prst="rect">
              <a:avLst/>
            </a:prstGeom>
            <a:noFill/>
            <a:ln w="12700">
              <a:noFill/>
              <a:miter lim="800000"/>
              <a:headEnd/>
              <a:tailEnd/>
            </a:ln>
          </p:spPr>
          <p:txBody>
            <a:bodyPr wrap="none" lIns="90488" tIns="44450" rIns="90488" bIns="44450">
              <a:spAutoFit/>
            </a:bodyPr>
            <a:lstStyle/>
            <a:p>
              <a:pPr algn="ctr"/>
              <a:r>
                <a:rPr lang="en-US" sz="2200" b="1">
                  <a:latin typeface="Verdana" pitchFamily="34" charset="0"/>
                  <a:ea typeface="Verdana" pitchFamily="34" charset="0"/>
                  <a:cs typeface="Verdana" pitchFamily="34" charset="0"/>
                </a:rPr>
                <a:t>Contribution margin</a:t>
              </a:r>
            </a:p>
            <a:p>
              <a:pPr algn="ctr"/>
              <a:r>
                <a:rPr lang="en-US" sz="2200" b="1">
                  <a:latin typeface="Verdana" pitchFamily="34" charset="0"/>
                  <a:ea typeface="Verdana" pitchFamily="34" charset="0"/>
                  <a:cs typeface="Verdana" pitchFamily="34" charset="0"/>
                </a:rPr>
                <a:t>Net operating income</a:t>
              </a:r>
            </a:p>
          </p:txBody>
        </p:sp>
        <p:sp>
          <p:nvSpPr>
            <p:cNvPr id="74759" name="Rectangle 11"/>
            <p:cNvSpPr>
              <a:spLocks noChangeArrowheads="1"/>
            </p:cNvSpPr>
            <p:nvPr/>
          </p:nvSpPr>
          <p:spPr bwMode="auto">
            <a:xfrm>
              <a:off x="468" y="2632"/>
              <a:ext cx="2000" cy="483"/>
            </a:xfrm>
            <a:prstGeom prst="rect">
              <a:avLst/>
            </a:prstGeom>
            <a:noFill/>
            <a:ln w="12700">
              <a:noFill/>
              <a:miter lim="800000"/>
              <a:headEnd/>
              <a:tailEnd/>
            </a:ln>
          </p:spPr>
          <p:txBody>
            <a:bodyPr wrap="none" lIns="90488" tIns="44450" rIns="90488" bIns="44450">
              <a:spAutoFit/>
            </a:bodyPr>
            <a:lstStyle/>
            <a:p>
              <a:pPr algn="ctr"/>
              <a:r>
                <a:rPr lang="en-US" sz="2200" b="1">
                  <a:latin typeface="Verdana" pitchFamily="34" charset="0"/>
                  <a:ea typeface="Verdana" pitchFamily="34" charset="0"/>
                  <a:cs typeface="Verdana" pitchFamily="34" charset="0"/>
                </a:rPr>
                <a:t>Degree of</a:t>
              </a:r>
            </a:p>
            <a:p>
              <a:pPr algn="ctr"/>
              <a:r>
                <a:rPr lang="en-US" sz="2200" b="1">
                  <a:latin typeface="Verdana" pitchFamily="34" charset="0"/>
                  <a:ea typeface="Verdana" pitchFamily="34" charset="0"/>
                  <a:cs typeface="Verdana" pitchFamily="34" charset="0"/>
                </a:rPr>
                <a:t>operating leverage</a:t>
              </a:r>
            </a:p>
          </p:txBody>
        </p:sp>
        <p:sp>
          <p:nvSpPr>
            <p:cNvPr id="74760" name="Text Box 12"/>
            <p:cNvSpPr txBox="1">
              <a:spLocks noChangeArrowheads="1"/>
            </p:cNvSpPr>
            <p:nvPr/>
          </p:nvSpPr>
          <p:spPr bwMode="auto">
            <a:xfrm>
              <a:off x="2589" y="2775"/>
              <a:ext cx="271" cy="271"/>
            </a:xfrm>
            <a:prstGeom prst="rect">
              <a:avLst/>
            </a:prstGeom>
            <a:noFill/>
            <a:ln w="9525">
              <a:noFill/>
              <a:miter lim="800000"/>
              <a:headEnd/>
              <a:tailEnd/>
            </a:ln>
          </p:spPr>
          <p:txBody>
            <a:bodyPr wrap="none">
              <a:spAutoFit/>
            </a:bodyPr>
            <a:lstStyle/>
            <a:p>
              <a:r>
                <a:rPr lang="en-US" sz="2200" b="1">
                  <a:latin typeface="Verdana" pitchFamily="34" charset="0"/>
                  <a:ea typeface="Verdana" pitchFamily="34" charset="0"/>
                  <a:cs typeface="Verdana" pitchFamily="34" charset="0"/>
                </a:rPr>
                <a:t>=</a:t>
              </a:r>
            </a:p>
          </p:txBody>
        </p:sp>
        <p:sp>
          <p:nvSpPr>
            <p:cNvPr id="74761" name="Line 13"/>
            <p:cNvSpPr>
              <a:spLocks noChangeShapeType="1"/>
            </p:cNvSpPr>
            <p:nvPr/>
          </p:nvSpPr>
          <p:spPr bwMode="auto">
            <a:xfrm>
              <a:off x="2928" y="2872"/>
              <a:ext cx="2544" cy="0"/>
            </a:xfrm>
            <a:prstGeom prst="line">
              <a:avLst/>
            </a:prstGeom>
            <a:noFill/>
            <a:ln w="38100">
              <a:solidFill>
                <a:schemeClr val="tx1"/>
              </a:solidFill>
              <a:round/>
              <a:headEnd/>
              <a:tailEnd/>
            </a:ln>
          </p:spPr>
          <p:txBody>
            <a:bodyPr/>
            <a:lstStyle/>
            <a:p>
              <a:endParaRPr lang="en-US"/>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wipe(up)">
                                      <p:cBhvr>
                                        <p:cTn id="7" dur="500"/>
                                        <p:tgtEl>
                                          <p:spTgt spid="417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noFill/>
        </p:spPr>
        <p:txBody>
          <a:bodyPr lIns="90488" tIns="44450" rIns="90488" bIns="44450"/>
          <a:lstStyle/>
          <a:p>
            <a:pPr eaLnBrk="1" hangingPunct="1"/>
            <a:r>
              <a:rPr lang="en-US" smtClean="0"/>
              <a:t>Operating Leverage</a:t>
            </a:r>
          </a:p>
        </p:txBody>
      </p:sp>
      <p:graphicFrame>
        <p:nvGraphicFramePr>
          <p:cNvPr id="13314" name="Object 3"/>
          <p:cNvGraphicFramePr>
            <a:graphicFrameLocks/>
          </p:cNvGraphicFramePr>
          <p:nvPr/>
        </p:nvGraphicFramePr>
        <p:xfrm>
          <a:off x="1295400" y="2133600"/>
          <a:ext cx="6353175" cy="3127375"/>
        </p:xfrm>
        <a:graphic>
          <a:graphicData uri="http://schemas.openxmlformats.org/presentationml/2006/ole">
            <p:oleObj spid="_x0000_s13314" name="Worksheet" r:id="rId4" imgW="2720836" imgH="1280520" progId="Excel.Sheet.8">
              <p:embed/>
            </p:oleObj>
          </a:graphicData>
        </a:graphic>
      </p:graphicFrame>
      <p:grpSp>
        <p:nvGrpSpPr>
          <p:cNvPr id="13316" name="Group 4"/>
          <p:cNvGrpSpPr>
            <a:grpSpLocks/>
          </p:cNvGrpSpPr>
          <p:nvPr/>
        </p:nvGrpSpPr>
        <p:grpSpPr bwMode="auto">
          <a:xfrm>
            <a:off x="2803525" y="5441950"/>
            <a:ext cx="3127375" cy="766763"/>
            <a:chOff x="1718" y="3284"/>
            <a:chExt cx="1970" cy="483"/>
          </a:xfrm>
        </p:grpSpPr>
        <p:sp>
          <p:nvSpPr>
            <p:cNvPr id="13319" name="Rectangle 5"/>
            <p:cNvSpPr>
              <a:spLocks noChangeArrowheads="1"/>
            </p:cNvSpPr>
            <p:nvPr/>
          </p:nvSpPr>
          <p:spPr bwMode="auto">
            <a:xfrm>
              <a:off x="1718" y="3284"/>
              <a:ext cx="1245" cy="483"/>
            </a:xfrm>
            <a:prstGeom prst="rect">
              <a:avLst/>
            </a:prstGeom>
            <a:noFill/>
            <a:ln w="12700">
              <a:noFill/>
              <a:miter lim="800000"/>
              <a:headEnd/>
              <a:tailEnd/>
            </a:ln>
          </p:spPr>
          <p:txBody>
            <a:bodyPr wrap="none" lIns="90488" tIns="44450" rIns="90488" bIns="44450">
              <a:spAutoFit/>
            </a:bodyPr>
            <a:lstStyle/>
            <a:p>
              <a:r>
                <a:rPr lang="en-US" sz="2200" b="1" u="sng">
                  <a:latin typeface="Verdana" pitchFamily="34" charset="0"/>
                  <a:ea typeface="Verdana" pitchFamily="34" charset="0"/>
                  <a:cs typeface="Verdana" pitchFamily="34" charset="0"/>
                </a:rPr>
                <a:t>$100,000   </a:t>
              </a:r>
              <a:endParaRPr lang="en-US" sz="2200" b="1">
                <a:latin typeface="Verdana" pitchFamily="34" charset="0"/>
                <a:ea typeface="Verdana" pitchFamily="34" charset="0"/>
                <a:cs typeface="Verdana" pitchFamily="34" charset="0"/>
              </a:endParaRPr>
            </a:p>
            <a:p>
              <a:r>
                <a:rPr lang="en-US" sz="2200" b="1">
                  <a:latin typeface="Verdana" pitchFamily="34" charset="0"/>
                  <a:ea typeface="Verdana" pitchFamily="34" charset="0"/>
                  <a:cs typeface="Verdana" pitchFamily="34" charset="0"/>
                </a:rPr>
                <a:t> $20,000</a:t>
              </a:r>
            </a:p>
          </p:txBody>
        </p:sp>
        <p:sp>
          <p:nvSpPr>
            <p:cNvPr id="13320" name="Rectangle 6"/>
            <p:cNvSpPr>
              <a:spLocks noChangeArrowheads="1"/>
            </p:cNvSpPr>
            <p:nvPr/>
          </p:nvSpPr>
          <p:spPr bwMode="auto">
            <a:xfrm>
              <a:off x="3110" y="3428"/>
              <a:ext cx="578" cy="270"/>
            </a:xfrm>
            <a:prstGeom prst="rect">
              <a:avLst/>
            </a:prstGeom>
            <a:noFill/>
            <a:ln w="12700">
              <a:noFill/>
              <a:miter lim="800000"/>
              <a:headEnd/>
              <a:tailEnd/>
            </a:ln>
          </p:spPr>
          <p:txBody>
            <a:bodyPr wrap="none" lIns="90488" tIns="44450" rIns="90488" bIns="44450">
              <a:spAutoFit/>
            </a:bodyPr>
            <a:lstStyle/>
            <a:p>
              <a:r>
                <a:rPr lang="en-US" sz="2200" b="1">
                  <a:latin typeface="Verdana" pitchFamily="34" charset="0"/>
                  <a:ea typeface="Verdana" pitchFamily="34" charset="0"/>
                  <a:cs typeface="Verdana" pitchFamily="34" charset="0"/>
                </a:rPr>
                <a:t>=   5</a:t>
              </a:r>
            </a:p>
          </p:txBody>
        </p:sp>
      </p:grpSp>
      <p:pic>
        <p:nvPicPr>
          <p:cNvPr id="13317" name="Picture 7" descr="j0199044"/>
          <p:cNvPicPr>
            <a:picLocks noChangeAspect="1" noChangeArrowheads="1"/>
          </p:cNvPicPr>
          <p:nvPr/>
        </p:nvPicPr>
        <p:blipFill>
          <a:blip r:embed="rId5"/>
          <a:srcRect/>
          <a:stretch>
            <a:fillRect/>
          </a:stretch>
        </p:blipFill>
        <p:spPr bwMode="auto">
          <a:xfrm>
            <a:off x="2847975" y="2305050"/>
            <a:ext cx="993775" cy="819150"/>
          </a:xfrm>
          <a:prstGeom prst="rect">
            <a:avLst/>
          </a:prstGeom>
          <a:noFill/>
          <a:ln w="9525">
            <a:noFill/>
            <a:miter lim="800000"/>
            <a:headEnd/>
            <a:tailEnd/>
          </a:ln>
        </p:spPr>
      </p:pic>
      <p:sp>
        <p:nvSpPr>
          <p:cNvPr id="13318" name="Text Box 8"/>
          <p:cNvSpPr txBox="1">
            <a:spLocks noChangeArrowheads="1"/>
          </p:cNvSpPr>
          <p:nvPr/>
        </p:nvSpPr>
        <p:spPr bwMode="auto">
          <a:xfrm>
            <a:off x="152400" y="1401763"/>
            <a:ext cx="8915400" cy="430212"/>
          </a:xfrm>
          <a:prstGeom prst="rect">
            <a:avLst/>
          </a:prstGeom>
          <a:solidFill>
            <a:srgbClr val="CCCCCC"/>
          </a:solidFill>
          <a:ln w="9525">
            <a:noFill/>
            <a:miter lim="800000"/>
            <a:headEnd/>
            <a:tailEnd/>
          </a:ln>
        </p:spPr>
        <p:txBody>
          <a:bodyPr>
            <a:spAutoFit/>
          </a:bodyPr>
          <a:lstStyle/>
          <a:p>
            <a:pPr algn="ctr">
              <a:spcBef>
                <a:spcPct val="50000"/>
              </a:spcBef>
            </a:pPr>
            <a:r>
              <a:rPr lang="en-US" sz="2200">
                <a:latin typeface="Verdana" pitchFamily="34" charset="0"/>
                <a:ea typeface="Verdana" pitchFamily="34" charset="0"/>
                <a:cs typeface="Verdana" pitchFamily="34" charset="0"/>
              </a:rPr>
              <a:t>At Racing, the degree of operating leverage is 5.</a:t>
            </a:r>
          </a:p>
        </p:txBody>
      </p:sp>
    </p:spTree>
  </p:cSld>
  <p:clrMapOvr>
    <a:masterClrMapping/>
  </p:clrMapOvr>
  <p:transition>
    <p:zoom dir="in"/>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noFill/>
        </p:spPr>
        <p:txBody>
          <a:bodyPr lIns="90488" tIns="44450" rIns="90488" bIns="44450"/>
          <a:lstStyle/>
          <a:p>
            <a:pPr eaLnBrk="1" hangingPunct="1"/>
            <a:r>
              <a:rPr lang="en-US" smtClean="0"/>
              <a:t>Operating Leverage</a:t>
            </a:r>
          </a:p>
        </p:txBody>
      </p:sp>
      <p:sp>
        <p:nvSpPr>
          <p:cNvPr id="14340" name="Rectangle 3"/>
          <p:cNvSpPr>
            <a:spLocks noGrp="1" noChangeArrowheads="1"/>
          </p:cNvSpPr>
          <p:nvPr>
            <p:ph type="body" idx="4294967295"/>
          </p:nvPr>
        </p:nvSpPr>
        <p:spPr>
          <a:xfrm>
            <a:off x="228600" y="1676400"/>
            <a:ext cx="8763000" cy="838200"/>
          </a:xfrm>
          <a:noFill/>
        </p:spPr>
        <p:txBody>
          <a:bodyPr lIns="90488" tIns="44450" rIns="90488" bIns="44450"/>
          <a:lstStyle/>
          <a:p>
            <a:pPr algn="ctr" eaLnBrk="1" hangingPunct="1">
              <a:buFont typeface="Times" pitchFamily="34" charset="0"/>
              <a:buNone/>
            </a:pPr>
            <a:r>
              <a:rPr lang="en-US" sz="2200" smtClean="0"/>
              <a:t>With an operating leverage of 5, if Racing increases its sales by 10%, net operating income would increase by 50%.</a:t>
            </a:r>
          </a:p>
        </p:txBody>
      </p:sp>
      <p:graphicFrame>
        <p:nvGraphicFramePr>
          <p:cNvPr id="475136" name="Object 0"/>
          <p:cNvGraphicFramePr>
            <a:graphicFrameLocks/>
          </p:cNvGraphicFramePr>
          <p:nvPr/>
        </p:nvGraphicFramePr>
        <p:xfrm>
          <a:off x="838200" y="3048000"/>
          <a:ext cx="7467600" cy="1981200"/>
        </p:xfrm>
        <a:graphic>
          <a:graphicData uri="http://schemas.openxmlformats.org/presentationml/2006/ole">
            <p:oleObj spid="_x0000_s14338" name="Worksheet" r:id="rId4" imgW="3086473" imgH="739467" progId="Excel.Sheet.8">
              <p:embed/>
            </p:oleObj>
          </a:graphicData>
        </a:graphic>
      </p:graphicFrame>
      <p:sp>
        <p:nvSpPr>
          <p:cNvPr id="421893" name="AutoShape 5"/>
          <p:cNvSpPr>
            <a:spLocks noChangeArrowheads="1"/>
          </p:cNvSpPr>
          <p:nvPr/>
        </p:nvSpPr>
        <p:spPr bwMode="auto">
          <a:xfrm>
            <a:off x="1981200" y="5257800"/>
            <a:ext cx="54102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headEnd/>
            <a:tailEnd/>
          </a:ln>
        </p:spPr>
        <p:txBody>
          <a:bodyPr wrap="none" anchor="ctr"/>
          <a:lstStyle/>
          <a:p>
            <a:pPr algn="ctr"/>
            <a:r>
              <a:rPr lang="en-US" sz="2200" b="1">
                <a:solidFill>
                  <a:srgbClr val="FFFFFF"/>
                </a:solidFill>
                <a:latin typeface="Verdana" pitchFamily="34" charset="0"/>
                <a:ea typeface="Verdana" pitchFamily="34" charset="0"/>
                <a:cs typeface="Verdana" pitchFamily="34" charset="0"/>
              </a:rPr>
              <a:t>Here’s the verification!</a:t>
            </a:r>
          </a:p>
        </p:txBody>
      </p:sp>
      <p:pic>
        <p:nvPicPr>
          <p:cNvPr id="14342" name="Picture 6" descr="j0199044"/>
          <p:cNvPicPr>
            <a:picLocks noChangeAspect="1" noChangeArrowheads="1"/>
          </p:cNvPicPr>
          <p:nvPr/>
        </p:nvPicPr>
        <p:blipFill>
          <a:blip r:embed="rId5"/>
          <a:srcRect/>
          <a:stretch>
            <a:fillRect/>
          </a:stretch>
        </p:blipFill>
        <p:spPr bwMode="auto">
          <a:xfrm>
            <a:off x="7924800" y="533400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75136"/>
                                        </p:tgtEl>
                                        <p:attrNameLst>
                                          <p:attrName>style.visibility</p:attrName>
                                        </p:attrNameLst>
                                      </p:cBhvr>
                                      <p:to>
                                        <p:strVal val="visible"/>
                                      </p:to>
                                    </p:set>
                                    <p:animEffect transition="in" filter="wipe(up)">
                                      <p:cBhvr>
                                        <p:cTn id="7" dur="500"/>
                                        <p:tgtEl>
                                          <p:spTgt spid="47513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21893"/>
                                        </p:tgtEl>
                                        <p:attrNameLst>
                                          <p:attrName>style.visibility</p:attrName>
                                        </p:attrNameLst>
                                      </p:cBhvr>
                                      <p:to>
                                        <p:strVal val="visible"/>
                                      </p:to>
                                    </p:set>
                                    <p:animEffect transition="in" filter="slide(fromLeft)">
                                      <p:cBhvr>
                                        <p:cTn id="11" dur="500"/>
                                        <p:tgtEl>
                                          <p:spTgt spid="421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6"/>
          <p:cNvSpPr>
            <a:spLocks noGrp="1" noChangeArrowheads="1"/>
          </p:cNvSpPr>
          <p:nvPr>
            <p:ph type="title"/>
          </p:nvPr>
        </p:nvSpPr>
        <p:spPr/>
        <p:txBody>
          <a:bodyPr/>
          <a:lstStyle/>
          <a:p>
            <a:pPr eaLnBrk="1" hangingPunct="1"/>
            <a:r>
              <a:rPr lang="en-US" smtClean="0"/>
              <a:t>Operating Leverage</a:t>
            </a:r>
          </a:p>
        </p:txBody>
      </p:sp>
      <p:graphicFrame>
        <p:nvGraphicFramePr>
          <p:cNvPr id="15362" name="Object 1027"/>
          <p:cNvGraphicFramePr>
            <a:graphicFrameLocks/>
          </p:cNvGraphicFramePr>
          <p:nvPr/>
        </p:nvGraphicFramePr>
        <p:xfrm>
          <a:off x="685800" y="1447800"/>
          <a:ext cx="7924800" cy="2968625"/>
        </p:xfrm>
        <a:graphic>
          <a:graphicData uri="http://schemas.openxmlformats.org/presentationml/2006/ole">
            <p:oleObj spid="_x0000_s15362" name="Worksheet" r:id="rId4" imgW="3400755" imgH="1248269" progId="Excel.Sheet.8">
              <p:embed/>
            </p:oleObj>
          </a:graphicData>
        </a:graphic>
      </p:graphicFrame>
      <p:sp>
        <p:nvSpPr>
          <p:cNvPr id="423940" name="Rectangle 1028"/>
          <p:cNvSpPr>
            <a:spLocks noChangeArrowheads="1"/>
          </p:cNvSpPr>
          <p:nvPr/>
        </p:nvSpPr>
        <p:spPr bwMode="auto">
          <a:xfrm>
            <a:off x="685800" y="4572000"/>
            <a:ext cx="4495800" cy="990600"/>
          </a:xfrm>
          <a:prstGeom prst="rect">
            <a:avLst/>
          </a:prstGeom>
          <a:solidFill>
            <a:schemeClr val="accent1"/>
          </a:solidFill>
          <a:ln w="9525">
            <a:noFill/>
            <a:miter lim="800000"/>
            <a:headEnd/>
            <a:tailEnd/>
          </a:ln>
        </p:spPr>
        <p:txBody>
          <a:bodyPr wrap="none" anchor="ctr"/>
          <a:lstStyle/>
          <a:p>
            <a:pPr algn="ctr"/>
            <a:r>
              <a:rPr lang="en-US" sz="2200" b="1">
                <a:solidFill>
                  <a:srgbClr val="FFFFFF"/>
                </a:solidFill>
                <a:latin typeface="Verdana" pitchFamily="34" charset="0"/>
                <a:ea typeface="Verdana" pitchFamily="34" charset="0"/>
                <a:cs typeface="Verdana" pitchFamily="34" charset="0"/>
              </a:rPr>
              <a:t>10% increase in sales from</a:t>
            </a:r>
          </a:p>
          <a:p>
            <a:pPr algn="ctr"/>
            <a:r>
              <a:rPr lang="en-US" sz="2200" b="1">
                <a:solidFill>
                  <a:srgbClr val="FFFFFF"/>
                </a:solidFill>
                <a:latin typeface="Verdana" pitchFamily="34" charset="0"/>
                <a:ea typeface="Verdana" pitchFamily="34" charset="0"/>
                <a:cs typeface="Verdana" pitchFamily="34" charset="0"/>
              </a:rPr>
              <a:t>$250,000 to $275,000 . . .</a:t>
            </a:r>
          </a:p>
        </p:txBody>
      </p:sp>
      <p:sp>
        <p:nvSpPr>
          <p:cNvPr id="423941" name="Rectangle 1029"/>
          <p:cNvSpPr>
            <a:spLocks noChangeArrowheads="1"/>
          </p:cNvSpPr>
          <p:nvPr/>
        </p:nvSpPr>
        <p:spPr bwMode="auto">
          <a:xfrm>
            <a:off x="3200400" y="5638800"/>
            <a:ext cx="5410200" cy="1066800"/>
          </a:xfrm>
          <a:prstGeom prst="rect">
            <a:avLst/>
          </a:prstGeom>
          <a:solidFill>
            <a:srgbClr val="FF9218"/>
          </a:solidFill>
          <a:ln w="9525">
            <a:noFill/>
            <a:miter lim="800000"/>
            <a:headEnd/>
            <a:tailEnd/>
          </a:ln>
        </p:spPr>
        <p:txBody>
          <a:bodyPr wrap="none" anchor="ctr"/>
          <a:lstStyle/>
          <a:p>
            <a:pPr algn="ctr"/>
            <a:r>
              <a:rPr lang="en-US" sz="2200" b="1">
                <a:solidFill>
                  <a:srgbClr val="FFFFFF"/>
                </a:solidFill>
                <a:latin typeface="Verdana" pitchFamily="34" charset="0"/>
                <a:ea typeface="Verdana" pitchFamily="34" charset="0"/>
                <a:cs typeface="Verdana" pitchFamily="34" charset="0"/>
              </a:rPr>
              <a:t>. . . results in a 50% increase in</a:t>
            </a:r>
          </a:p>
          <a:p>
            <a:pPr algn="ctr"/>
            <a:r>
              <a:rPr lang="en-US" sz="2200" b="1">
                <a:solidFill>
                  <a:srgbClr val="FFFFFF"/>
                </a:solidFill>
                <a:latin typeface="Verdana" pitchFamily="34" charset="0"/>
                <a:ea typeface="Verdana" pitchFamily="34" charset="0"/>
                <a:cs typeface="Verdana" pitchFamily="34" charset="0"/>
              </a:rPr>
              <a:t>income from $20,000 to $30,000.</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23940"/>
                                        </p:tgtEl>
                                        <p:attrNameLst>
                                          <p:attrName>style.visibility</p:attrName>
                                        </p:attrNameLst>
                                      </p:cBhvr>
                                      <p:to>
                                        <p:strVal val="visible"/>
                                      </p:to>
                                    </p:set>
                                    <p:anim calcmode="lin" valueType="num">
                                      <p:cBhvr>
                                        <p:cTn id="7" dur="500" fill="hold"/>
                                        <p:tgtEl>
                                          <p:spTgt spid="423940"/>
                                        </p:tgtEl>
                                        <p:attrNameLst>
                                          <p:attrName>ppt_w</p:attrName>
                                        </p:attrNameLst>
                                      </p:cBhvr>
                                      <p:tavLst>
                                        <p:tav tm="0">
                                          <p:val>
                                            <p:fltVal val="0"/>
                                          </p:val>
                                        </p:tav>
                                        <p:tav tm="100000">
                                          <p:val>
                                            <p:strVal val="#ppt_w"/>
                                          </p:val>
                                        </p:tav>
                                      </p:tavLst>
                                    </p:anim>
                                    <p:anim calcmode="lin" valueType="num">
                                      <p:cBhvr>
                                        <p:cTn id="8" dur="500" fill="hold"/>
                                        <p:tgtEl>
                                          <p:spTgt spid="42394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23941"/>
                                        </p:tgtEl>
                                        <p:attrNameLst>
                                          <p:attrName>style.visibility</p:attrName>
                                        </p:attrNameLst>
                                      </p:cBhvr>
                                      <p:to>
                                        <p:strVal val="visible"/>
                                      </p:to>
                                    </p:set>
                                    <p:anim calcmode="lin" valueType="num">
                                      <p:cBhvr>
                                        <p:cTn id="12" dur="500" fill="hold"/>
                                        <p:tgtEl>
                                          <p:spTgt spid="423941"/>
                                        </p:tgtEl>
                                        <p:attrNameLst>
                                          <p:attrName>ppt_w</p:attrName>
                                        </p:attrNameLst>
                                      </p:cBhvr>
                                      <p:tavLst>
                                        <p:tav tm="0">
                                          <p:val>
                                            <p:fltVal val="0"/>
                                          </p:val>
                                        </p:tav>
                                        <p:tav tm="100000">
                                          <p:val>
                                            <p:strVal val="#ppt_w"/>
                                          </p:val>
                                        </p:tav>
                                      </p:tavLst>
                                    </p:anim>
                                    <p:anim calcmode="lin" valueType="num">
                                      <p:cBhvr>
                                        <p:cTn id="13" dur="500" fill="hold"/>
                                        <p:tgtEl>
                                          <p:spTgt spid="4239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animBg="1" autoUpdateAnimBg="0"/>
      <p:bldP spid="423941"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75779" name="Rectangle 3"/>
          <p:cNvSpPr>
            <a:spLocks noGrp="1" noChangeArrowheads="1"/>
          </p:cNvSpPr>
          <p:nvPr>
            <p:ph type="body" idx="4294967295"/>
          </p:nvPr>
        </p:nvSpPr>
        <p:spPr>
          <a:xfrm>
            <a:off x="533400" y="1333500"/>
            <a:ext cx="8153400" cy="5143500"/>
          </a:xfrm>
          <a:solidFill>
            <a:srgbClr val="CCCCCC"/>
          </a:solidFill>
        </p:spPr>
        <p:txBody>
          <a:bodyPr lIns="90488" tIns="44450" rIns="90488" bIns="44450"/>
          <a:lstStyle/>
          <a:p>
            <a:pPr eaLnBrk="1" hangingPunct="1">
              <a:lnSpc>
                <a:spcPct val="90000"/>
              </a:lnSpc>
              <a:buFont typeface="Times" pitchFamily="34" charset="0"/>
              <a:buNone/>
            </a:pPr>
            <a:r>
              <a:rPr lang="en-US" sz="2200" smtClean="0"/>
              <a:t> 	</a:t>
            </a:r>
          </a:p>
          <a:p>
            <a:pPr eaLnBrk="1" hangingPunct="1">
              <a:lnSpc>
                <a:spcPct val="90000"/>
              </a:lnSpc>
              <a:buFont typeface="Times" pitchFamily="34" charset="0"/>
              <a:buNone/>
            </a:pPr>
            <a:r>
              <a:rPr lang="en-US" sz="2200" smtClean="0"/>
              <a:t>	Coffee Klatch is an espresso stand in a downtown office building. The average selling price of a cup of coffee is $1.49 and the average variable expense per cup is $0.36. The average fixed expense per month is $1,300. 2,100 cups are sold each month on average. What is the operating leverage?</a:t>
            </a:r>
          </a:p>
          <a:p>
            <a:pPr eaLnBrk="1" hangingPunct="1">
              <a:lnSpc>
                <a:spcPct val="90000"/>
              </a:lnSpc>
              <a:buFont typeface="Times" pitchFamily="34" charset="0"/>
              <a:buNone/>
            </a:pPr>
            <a:endParaRPr lang="en-US" sz="2200" smtClean="0"/>
          </a:p>
          <a:p>
            <a:pPr lvl="1" eaLnBrk="1" hangingPunct="1">
              <a:lnSpc>
                <a:spcPct val="90000"/>
              </a:lnSpc>
              <a:buFont typeface="Wingdings" pitchFamily="2" charset="2"/>
              <a:buNone/>
            </a:pPr>
            <a:r>
              <a:rPr lang="en-US" b="1" smtClean="0"/>
              <a:t>a. </a:t>
            </a:r>
            <a:r>
              <a:rPr lang="en-US" smtClean="0"/>
              <a:t>2.21</a:t>
            </a:r>
          </a:p>
          <a:p>
            <a:pPr lvl="1" eaLnBrk="1" hangingPunct="1">
              <a:lnSpc>
                <a:spcPct val="90000"/>
              </a:lnSpc>
              <a:buFont typeface="Wingdings" pitchFamily="2" charset="2"/>
              <a:buNone/>
            </a:pPr>
            <a:r>
              <a:rPr lang="en-US" b="1" smtClean="0"/>
              <a:t>b. </a:t>
            </a:r>
            <a:r>
              <a:rPr lang="en-US" smtClean="0"/>
              <a:t>0.45</a:t>
            </a:r>
          </a:p>
          <a:p>
            <a:pPr lvl="1" eaLnBrk="1" hangingPunct="1">
              <a:lnSpc>
                <a:spcPct val="90000"/>
              </a:lnSpc>
              <a:buFont typeface="Wingdings" pitchFamily="2" charset="2"/>
              <a:buNone/>
            </a:pPr>
            <a:r>
              <a:rPr lang="en-US" b="1" smtClean="0"/>
              <a:t>c. </a:t>
            </a:r>
            <a:r>
              <a:rPr lang="en-US" smtClean="0"/>
              <a:t>0.34</a:t>
            </a:r>
          </a:p>
          <a:p>
            <a:pPr lvl="1" eaLnBrk="1" hangingPunct="1">
              <a:lnSpc>
                <a:spcPct val="90000"/>
              </a:lnSpc>
              <a:buFont typeface="Wingdings" pitchFamily="2" charset="2"/>
              <a:buNone/>
            </a:pPr>
            <a:r>
              <a:rPr lang="en-US" b="1" smtClean="0"/>
              <a:t>d. </a:t>
            </a:r>
            <a:r>
              <a:rPr lang="en-US" smtClean="0"/>
              <a:t>2.92</a:t>
            </a:r>
          </a:p>
        </p:txBody>
      </p:sp>
    </p:spTree>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0488" tIns="44450" rIns="90488" bIns="44450"/>
          <a:lstStyle/>
          <a:p>
            <a:pPr eaLnBrk="1" hangingPunct="1"/>
            <a:r>
              <a:rPr lang="en-US" smtClean="0"/>
              <a:t>The Contribution Approach</a:t>
            </a:r>
          </a:p>
        </p:txBody>
      </p:sp>
      <p:sp>
        <p:nvSpPr>
          <p:cNvPr id="27651" name="Rectangle 3"/>
          <p:cNvSpPr>
            <a:spLocks noGrp="1" noChangeArrowheads="1"/>
          </p:cNvSpPr>
          <p:nvPr>
            <p:ph type="body" idx="1"/>
          </p:nvPr>
        </p:nvSpPr>
        <p:spPr>
          <a:xfrm>
            <a:off x="685800" y="1371600"/>
            <a:ext cx="7772400" cy="1524000"/>
          </a:xfrm>
          <a:noFill/>
        </p:spPr>
        <p:txBody>
          <a:bodyPr lIns="90488" tIns="44450" rIns="90488" bIns="44450"/>
          <a:lstStyle/>
          <a:p>
            <a:pPr algn="ctr" eaLnBrk="1" hangingPunct="1">
              <a:buFont typeface="Times" pitchFamily="34" charset="0"/>
              <a:buNone/>
            </a:pPr>
            <a:r>
              <a:rPr lang="en-US" sz="2200" smtClean="0"/>
              <a:t>If Racing sells </a:t>
            </a:r>
            <a:r>
              <a:rPr lang="en-US" sz="2200" u="sng" smtClean="0">
                <a:solidFill>
                  <a:schemeClr val="accent1"/>
                </a:solidFill>
              </a:rPr>
              <a:t>400 units</a:t>
            </a:r>
            <a:r>
              <a:rPr lang="en-US" sz="2200" smtClean="0">
                <a:solidFill>
                  <a:schemeClr val="accent1"/>
                </a:solidFill>
              </a:rPr>
              <a:t> </a:t>
            </a:r>
            <a:r>
              <a:rPr lang="en-US" sz="2200" smtClean="0"/>
              <a:t>in a month, it will be operating at the </a:t>
            </a:r>
            <a:r>
              <a:rPr lang="en-US" sz="2200" i="1" u="sng" smtClean="0">
                <a:solidFill>
                  <a:schemeClr val="accent1"/>
                </a:solidFill>
              </a:rPr>
              <a:t>break-even point</a:t>
            </a:r>
            <a:r>
              <a:rPr lang="en-US" sz="2200" smtClean="0"/>
              <a:t>.</a:t>
            </a:r>
          </a:p>
        </p:txBody>
      </p:sp>
      <p:pic>
        <p:nvPicPr>
          <p:cNvPr id="27652" name="Picture 4" descr="C6CMBreakevenUnits01"/>
          <p:cNvPicPr>
            <a:picLocks noChangeAspect="1" noChangeArrowheads="1"/>
          </p:cNvPicPr>
          <p:nvPr/>
        </p:nvPicPr>
        <p:blipFill>
          <a:blip r:embed="rId3"/>
          <a:srcRect/>
          <a:stretch>
            <a:fillRect/>
          </a:stretch>
        </p:blipFill>
        <p:spPr bwMode="auto">
          <a:xfrm>
            <a:off x="1371600" y="2362200"/>
            <a:ext cx="6629400" cy="4268788"/>
          </a:xfrm>
          <a:prstGeom prst="rect">
            <a:avLst/>
          </a:prstGeom>
          <a:noFill/>
          <a:ln w="12700">
            <a:solidFill>
              <a:srgbClr val="000000"/>
            </a:solidFill>
            <a:miter lim="800000"/>
            <a:headEnd/>
            <a:tailEnd/>
          </a:ln>
        </p:spPr>
      </p:pic>
      <p:sp>
        <p:nvSpPr>
          <p:cNvPr id="313349" name="Line 5"/>
          <p:cNvSpPr>
            <a:spLocks noChangeShapeType="1"/>
          </p:cNvSpPr>
          <p:nvPr/>
        </p:nvSpPr>
        <p:spPr bwMode="auto">
          <a:xfrm flipH="1">
            <a:off x="3581400" y="1841500"/>
            <a:ext cx="609600" cy="29591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pPr>
              <a:defRPr/>
            </a:pPr>
            <a:endParaRPr lang="en-US"/>
          </a:p>
        </p:txBody>
      </p:sp>
      <p:sp>
        <p:nvSpPr>
          <p:cNvPr id="313350" name="Line 6"/>
          <p:cNvSpPr>
            <a:spLocks noChangeShapeType="1"/>
          </p:cNvSpPr>
          <p:nvPr/>
        </p:nvSpPr>
        <p:spPr bwMode="auto">
          <a:xfrm flipH="1">
            <a:off x="6096000" y="2286000"/>
            <a:ext cx="457200" cy="35814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pPr>
              <a:defRPr/>
            </a:pPr>
            <a:endParaRPr lang="en-US"/>
          </a:p>
        </p:txBody>
      </p:sp>
      <p:pic>
        <p:nvPicPr>
          <p:cNvPr id="27655" name="Picture 7" descr="j0199044"/>
          <p:cNvPicPr>
            <a:picLocks noChangeAspect="1" noChangeArrowheads="1"/>
          </p:cNvPicPr>
          <p:nvPr/>
        </p:nvPicPr>
        <p:blipFill>
          <a:blip r:embed="rId4"/>
          <a:srcRect/>
          <a:stretch>
            <a:fillRect/>
          </a:stretch>
        </p:blipFill>
        <p:spPr bwMode="auto">
          <a:xfrm>
            <a:off x="152400" y="2590800"/>
            <a:ext cx="993775" cy="819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3349"/>
                                        </p:tgtEl>
                                        <p:attrNameLst>
                                          <p:attrName>style.visibility</p:attrName>
                                        </p:attrNameLst>
                                      </p:cBhvr>
                                      <p:to>
                                        <p:strVal val="visible"/>
                                      </p:to>
                                    </p:set>
                                    <p:animEffect transition="in" filter="wipe(up)">
                                      <p:cBhvr>
                                        <p:cTn id="7" dur="500"/>
                                        <p:tgtEl>
                                          <p:spTgt spid="3133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3350"/>
                                        </p:tgtEl>
                                        <p:attrNameLst>
                                          <p:attrName>style.visibility</p:attrName>
                                        </p:attrNameLst>
                                      </p:cBhvr>
                                      <p:to>
                                        <p:strVal val="visible"/>
                                      </p:to>
                                    </p:set>
                                    <p:animEffect transition="in" filter="wipe(up)">
                                      <p:cBhvr>
                                        <p:cTn id="11" dur="500"/>
                                        <p:tgtEl>
                                          <p:spTgt spid="31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533400" y="1447800"/>
            <a:ext cx="8153400" cy="5143500"/>
          </a:xfrm>
          <a:prstGeom prst="rect">
            <a:avLst/>
          </a:prstGeom>
          <a:solidFill>
            <a:srgbClr val="CCCCCC"/>
          </a:solidFill>
          <a:ln w="12699">
            <a:noFill/>
            <a:miter lim="800000"/>
            <a:headEnd/>
            <a:tailEnd/>
          </a:ln>
        </p:spPr>
        <p:txBody>
          <a:bodyPr lIns="90488" tIns="44450" rIns="90488" bIns="44450"/>
          <a:lstStyle/>
          <a:p>
            <a:pPr marL="342900" indent="-342900" eaLnBrk="1" hangingPunct="1">
              <a:lnSpc>
                <a:spcPct val="90000"/>
              </a:lnSpc>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a:t>
            </a:r>
          </a:p>
          <a:p>
            <a:pPr marL="342900" indent="-342900" eaLnBrk="1" hangingPunct="1">
              <a:lnSpc>
                <a:spcPct val="90000"/>
              </a:lnSpc>
              <a:spcBef>
                <a:spcPct val="20000"/>
              </a:spcBef>
              <a:buClr>
                <a:schemeClr val="accent1"/>
              </a:buClr>
              <a:buFont typeface="Times" pitchFamily="34" charset="0"/>
              <a:buNone/>
            </a:pPr>
            <a:r>
              <a:rPr lang="en-US" sz="2200">
                <a:latin typeface="Verdana" pitchFamily="34" charset="0"/>
                <a:ea typeface="Verdana" pitchFamily="34" charset="0"/>
                <a:cs typeface="Verdana" pitchFamily="34" charset="0"/>
              </a:rPr>
              <a:t>	Coffee Klatch is an espresso stand in a downtown office building. The average selling price of a cup of coffee is $1.49 and the average variable expense per cup is $0.36. The average fixed expense per month is $1,300. 2,100 cups are sold each month on average. What is the operating leverage?</a:t>
            </a:r>
          </a:p>
          <a:p>
            <a:pPr marL="742950" lvl="1" indent="-285750" eaLnBrk="1" hangingPunct="1">
              <a:lnSpc>
                <a:spcPct val="90000"/>
              </a:lnSpc>
              <a:spcBef>
                <a:spcPct val="20000"/>
              </a:spcBef>
              <a:buClr>
                <a:schemeClr val="accent2"/>
              </a:buClr>
              <a:buFont typeface="Wingdings" pitchFamily="2" charset="2"/>
              <a:buNone/>
            </a:pPr>
            <a:endParaRPr lang="en-US" sz="2200">
              <a:latin typeface="Verdana" pitchFamily="34" charset="0"/>
              <a:ea typeface="Verdana" pitchFamily="34" charset="0"/>
              <a:cs typeface="Verdana" pitchFamily="34" charset="0"/>
            </a:endParaRPr>
          </a:p>
          <a:p>
            <a:pPr marL="742950" lvl="1" indent="-285750" eaLnBrk="1" hangingPunct="1">
              <a:lnSpc>
                <a:spcPct val="90000"/>
              </a:lnSpc>
              <a:spcBef>
                <a:spcPct val="20000"/>
              </a:spcBef>
              <a:buClr>
                <a:schemeClr val="accent2"/>
              </a:buClr>
              <a:buFont typeface="Wingdings" pitchFamily="2" charset="2"/>
              <a:buNone/>
            </a:pPr>
            <a:r>
              <a:rPr lang="en-US" sz="2200" b="1">
                <a:latin typeface="Verdana" pitchFamily="34" charset="0"/>
                <a:ea typeface="Verdana" pitchFamily="34" charset="0"/>
                <a:cs typeface="Verdana" pitchFamily="34" charset="0"/>
              </a:rPr>
              <a:t>a. </a:t>
            </a:r>
            <a:r>
              <a:rPr lang="en-US" sz="2200">
                <a:latin typeface="Verdana" pitchFamily="34" charset="0"/>
                <a:ea typeface="Verdana" pitchFamily="34" charset="0"/>
                <a:cs typeface="Verdana" pitchFamily="34" charset="0"/>
              </a:rPr>
              <a:t>2.21</a:t>
            </a:r>
          </a:p>
          <a:p>
            <a:pPr marL="742950" lvl="1" indent="-285750" eaLnBrk="1" hangingPunct="1">
              <a:lnSpc>
                <a:spcPct val="90000"/>
              </a:lnSpc>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b. </a:t>
            </a:r>
            <a:r>
              <a:rPr lang="en-US" sz="2200">
                <a:solidFill>
                  <a:schemeClr val="accent1"/>
                </a:solidFill>
                <a:latin typeface="Verdana" pitchFamily="34" charset="0"/>
                <a:ea typeface="Verdana" pitchFamily="34" charset="0"/>
                <a:cs typeface="Verdana" pitchFamily="34" charset="0"/>
              </a:rPr>
              <a:t>0.45</a:t>
            </a:r>
          </a:p>
          <a:p>
            <a:pPr marL="742950" lvl="1" indent="-285750" eaLnBrk="1" hangingPunct="1">
              <a:lnSpc>
                <a:spcPct val="90000"/>
              </a:lnSpc>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c. </a:t>
            </a:r>
            <a:r>
              <a:rPr lang="en-US" sz="2200">
                <a:solidFill>
                  <a:schemeClr val="accent1"/>
                </a:solidFill>
                <a:latin typeface="Verdana" pitchFamily="34" charset="0"/>
                <a:ea typeface="Verdana" pitchFamily="34" charset="0"/>
                <a:cs typeface="Verdana" pitchFamily="34" charset="0"/>
              </a:rPr>
              <a:t>0.34</a:t>
            </a:r>
          </a:p>
          <a:p>
            <a:pPr marL="742950" lvl="1" indent="-285750" eaLnBrk="1" hangingPunct="1">
              <a:lnSpc>
                <a:spcPct val="90000"/>
              </a:lnSpc>
              <a:spcBef>
                <a:spcPct val="20000"/>
              </a:spcBef>
              <a:buClr>
                <a:schemeClr val="accent2"/>
              </a:buClr>
              <a:buFont typeface="Wingdings" pitchFamily="2" charset="2"/>
              <a:buNone/>
            </a:pPr>
            <a:r>
              <a:rPr lang="en-US" sz="2200" b="1">
                <a:solidFill>
                  <a:schemeClr val="accent1"/>
                </a:solidFill>
                <a:latin typeface="Verdana" pitchFamily="34" charset="0"/>
                <a:ea typeface="Verdana" pitchFamily="34" charset="0"/>
                <a:cs typeface="Verdana" pitchFamily="34" charset="0"/>
              </a:rPr>
              <a:t>d. </a:t>
            </a:r>
            <a:r>
              <a:rPr lang="en-US" sz="2200">
                <a:solidFill>
                  <a:schemeClr val="accent1"/>
                </a:solidFill>
                <a:latin typeface="Verdana" pitchFamily="34" charset="0"/>
                <a:ea typeface="Verdana" pitchFamily="34" charset="0"/>
                <a:cs typeface="Verdana" pitchFamily="34" charset="0"/>
              </a:rPr>
              <a:t>2.92</a:t>
            </a:r>
          </a:p>
        </p:txBody>
      </p:sp>
      <p:sp>
        <p:nvSpPr>
          <p:cNvPr id="16389"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16390" name="Oval 4"/>
          <p:cNvSpPr>
            <a:spLocks noChangeArrowheads="1"/>
          </p:cNvSpPr>
          <p:nvPr/>
        </p:nvSpPr>
        <p:spPr bwMode="auto">
          <a:xfrm>
            <a:off x="914400" y="4038600"/>
            <a:ext cx="533400" cy="482600"/>
          </a:xfrm>
          <a:prstGeom prst="ellipse">
            <a:avLst/>
          </a:prstGeom>
          <a:noFill/>
          <a:ln w="50799">
            <a:solidFill>
              <a:srgbClr val="FF0000"/>
            </a:solidFill>
            <a:round/>
            <a:headEnd/>
            <a:tailEnd/>
          </a:ln>
        </p:spPr>
        <p:txBody>
          <a:bodyPr wrap="none" anchor="ctr"/>
          <a:lstStyle/>
          <a:p>
            <a:endParaRPr lang="en-US"/>
          </a:p>
        </p:txBody>
      </p:sp>
      <p:graphicFrame>
        <p:nvGraphicFramePr>
          <p:cNvPr id="16386" name="Object 5"/>
          <p:cNvGraphicFramePr>
            <a:graphicFrameLocks noChangeAspect="1"/>
          </p:cNvGraphicFramePr>
          <p:nvPr/>
        </p:nvGraphicFramePr>
        <p:xfrm>
          <a:off x="0" y="0"/>
          <a:ext cx="914400" cy="306388"/>
        </p:xfrm>
        <a:graphic>
          <a:graphicData uri="http://schemas.openxmlformats.org/presentationml/2006/ole">
            <p:oleObj spid="_x0000_s16386" name="Equation" r:id="rId4" imgW="914400" imgH="306720" progId="Equation.DSMT4">
              <p:embed/>
            </p:oleObj>
          </a:graphicData>
        </a:graphic>
      </p:graphicFrame>
      <p:grpSp>
        <p:nvGrpSpPr>
          <p:cNvPr id="16391" name="Group 6"/>
          <p:cNvGrpSpPr>
            <a:grpSpLocks/>
          </p:cNvGrpSpPr>
          <p:nvPr/>
        </p:nvGrpSpPr>
        <p:grpSpPr bwMode="auto">
          <a:xfrm>
            <a:off x="3429000" y="4572000"/>
            <a:ext cx="5410200" cy="1828800"/>
            <a:chOff x="2160" y="2880"/>
            <a:chExt cx="3408" cy="1152"/>
          </a:xfrm>
        </p:grpSpPr>
        <p:sp>
          <p:nvSpPr>
            <p:cNvPr id="16392" name="Rectangle 7"/>
            <p:cNvSpPr>
              <a:spLocks noChangeArrowheads="1"/>
            </p:cNvSpPr>
            <p:nvPr/>
          </p:nvSpPr>
          <p:spPr bwMode="auto">
            <a:xfrm>
              <a:off x="2160" y="2880"/>
              <a:ext cx="3408" cy="1152"/>
            </a:xfrm>
            <a:prstGeom prst="rect">
              <a:avLst/>
            </a:prstGeom>
            <a:solidFill>
              <a:schemeClr val="accent1"/>
            </a:solidFill>
            <a:ln w="9525">
              <a:noFill/>
              <a:miter lim="800000"/>
              <a:headEnd/>
              <a:tailEnd/>
            </a:ln>
          </p:spPr>
          <p:txBody>
            <a:bodyPr wrap="none" anchor="ctr"/>
            <a:lstStyle/>
            <a:p>
              <a:endParaRPr lang="en-US"/>
            </a:p>
          </p:txBody>
        </p:sp>
        <p:sp>
          <p:nvSpPr>
            <p:cNvPr id="16393" name="Text Box 8"/>
            <p:cNvSpPr txBox="1">
              <a:spLocks noChangeArrowheads="1"/>
            </p:cNvSpPr>
            <p:nvPr/>
          </p:nvSpPr>
          <p:spPr bwMode="auto">
            <a:xfrm>
              <a:off x="3312" y="2928"/>
              <a:ext cx="2256" cy="523"/>
            </a:xfrm>
            <a:prstGeom prst="rect">
              <a:avLst/>
            </a:prstGeom>
            <a:noFill/>
            <a:ln w="9525">
              <a:noFill/>
              <a:miter lim="800000"/>
              <a:headEnd/>
              <a:tailEnd/>
            </a:ln>
          </p:spPr>
          <p:txBody>
            <a:bodyPr>
              <a:spAutoFit/>
            </a:bodyPr>
            <a:lstStyle/>
            <a:p>
              <a:pPr algn="ctr" eaLnBrk="1" hangingPunct="1"/>
              <a:r>
                <a:rPr lang="en-US" sz="2400" b="1">
                  <a:solidFill>
                    <a:srgbClr val="E5F5FF"/>
                  </a:solidFill>
                </a:rPr>
                <a:t>Contribution margin/</a:t>
              </a:r>
            </a:p>
            <a:p>
              <a:pPr algn="ctr" eaLnBrk="1" hangingPunct="1"/>
              <a:r>
                <a:rPr lang="en-US" sz="2400" b="1">
                  <a:solidFill>
                    <a:srgbClr val="E5F5FF"/>
                  </a:solidFill>
                </a:rPr>
                <a:t>Net operating income</a:t>
              </a:r>
            </a:p>
          </p:txBody>
        </p:sp>
        <p:sp>
          <p:nvSpPr>
            <p:cNvPr id="16394" name="Line 9"/>
            <p:cNvSpPr>
              <a:spLocks noChangeShapeType="1"/>
            </p:cNvSpPr>
            <p:nvPr/>
          </p:nvSpPr>
          <p:spPr bwMode="auto">
            <a:xfrm>
              <a:off x="3456" y="3190"/>
              <a:ext cx="1968" cy="0"/>
            </a:xfrm>
            <a:prstGeom prst="line">
              <a:avLst/>
            </a:prstGeom>
            <a:noFill/>
            <a:ln w="38100">
              <a:noFill/>
              <a:round/>
              <a:headEnd/>
              <a:tailEnd/>
            </a:ln>
          </p:spPr>
          <p:txBody>
            <a:bodyPr wrap="none"/>
            <a:lstStyle/>
            <a:p>
              <a:endParaRPr lang="en-US"/>
            </a:p>
          </p:txBody>
        </p:sp>
        <p:sp>
          <p:nvSpPr>
            <p:cNvPr id="16395" name="Text Box 10"/>
            <p:cNvSpPr txBox="1">
              <a:spLocks noChangeArrowheads="1"/>
            </p:cNvSpPr>
            <p:nvPr/>
          </p:nvSpPr>
          <p:spPr bwMode="auto">
            <a:xfrm>
              <a:off x="2256" y="2917"/>
              <a:ext cx="1152" cy="51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E5F5FF"/>
                  </a:solidFill>
                </a:rPr>
                <a:t>Operating leverage </a:t>
              </a:r>
            </a:p>
          </p:txBody>
        </p:sp>
        <p:sp>
          <p:nvSpPr>
            <p:cNvPr id="16396" name="Text Box 11"/>
            <p:cNvSpPr txBox="1">
              <a:spLocks noChangeArrowheads="1"/>
            </p:cNvSpPr>
            <p:nvPr/>
          </p:nvSpPr>
          <p:spPr bwMode="auto">
            <a:xfrm>
              <a:off x="3216" y="3072"/>
              <a:ext cx="240"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E5F5FF"/>
                  </a:solidFill>
                </a:rPr>
                <a:t>=</a:t>
              </a:r>
            </a:p>
          </p:txBody>
        </p:sp>
        <p:sp>
          <p:nvSpPr>
            <p:cNvPr id="16397" name="Text Box 12"/>
            <p:cNvSpPr txBox="1">
              <a:spLocks noChangeArrowheads="1"/>
            </p:cNvSpPr>
            <p:nvPr/>
          </p:nvSpPr>
          <p:spPr bwMode="auto">
            <a:xfrm>
              <a:off x="3312" y="3466"/>
              <a:ext cx="912" cy="523"/>
            </a:xfrm>
            <a:prstGeom prst="rect">
              <a:avLst/>
            </a:prstGeom>
            <a:noFill/>
            <a:ln w="9525">
              <a:noFill/>
              <a:miter lim="800000"/>
              <a:headEnd/>
              <a:tailEnd/>
            </a:ln>
          </p:spPr>
          <p:txBody>
            <a:bodyPr>
              <a:spAutoFit/>
            </a:bodyPr>
            <a:lstStyle/>
            <a:p>
              <a:pPr algn="ctr" eaLnBrk="1" hangingPunct="1"/>
              <a:r>
                <a:rPr lang="en-US" sz="2400" b="1">
                  <a:solidFill>
                    <a:srgbClr val="E5F5FF"/>
                  </a:solidFill>
                </a:rPr>
                <a:t>$2,373/</a:t>
              </a:r>
            </a:p>
            <a:p>
              <a:pPr algn="ctr" eaLnBrk="1" hangingPunct="1"/>
              <a:r>
                <a:rPr lang="en-US" sz="2400" b="1">
                  <a:solidFill>
                    <a:srgbClr val="E5F5FF"/>
                  </a:solidFill>
                </a:rPr>
                <a:t>$1,073</a:t>
              </a:r>
            </a:p>
          </p:txBody>
        </p:sp>
        <p:sp>
          <p:nvSpPr>
            <p:cNvPr id="16398" name="Line 13"/>
            <p:cNvSpPr>
              <a:spLocks noChangeShapeType="1"/>
            </p:cNvSpPr>
            <p:nvPr/>
          </p:nvSpPr>
          <p:spPr bwMode="auto">
            <a:xfrm>
              <a:off x="3456" y="3728"/>
              <a:ext cx="576" cy="0"/>
            </a:xfrm>
            <a:prstGeom prst="line">
              <a:avLst/>
            </a:prstGeom>
            <a:noFill/>
            <a:ln w="38100">
              <a:noFill/>
              <a:round/>
              <a:headEnd/>
              <a:tailEnd/>
            </a:ln>
          </p:spPr>
          <p:txBody>
            <a:bodyPr wrap="none"/>
            <a:lstStyle/>
            <a:p>
              <a:endParaRPr lang="en-US"/>
            </a:p>
          </p:txBody>
        </p:sp>
        <p:sp>
          <p:nvSpPr>
            <p:cNvPr id="16399" name="Text Box 14"/>
            <p:cNvSpPr txBox="1">
              <a:spLocks noChangeArrowheads="1"/>
            </p:cNvSpPr>
            <p:nvPr/>
          </p:nvSpPr>
          <p:spPr bwMode="auto">
            <a:xfrm>
              <a:off x="3168" y="3610"/>
              <a:ext cx="288"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E5F5FF"/>
                  </a:solidFill>
                </a:rPr>
                <a:t>=</a:t>
              </a:r>
            </a:p>
          </p:txBody>
        </p:sp>
        <p:sp>
          <p:nvSpPr>
            <p:cNvPr id="16400" name="Text Box 15"/>
            <p:cNvSpPr txBox="1">
              <a:spLocks noChangeArrowheads="1"/>
            </p:cNvSpPr>
            <p:nvPr/>
          </p:nvSpPr>
          <p:spPr bwMode="auto">
            <a:xfrm>
              <a:off x="4080" y="3611"/>
              <a:ext cx="1344"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E5F5FF"/>
                  </a:solidFill>
                </a:rPr>
                <a:t>= </a:t>
              </a:r>
              <a:r>
                <a:rPr lang="en-US" sz="2400" b="1" i="1">
                  <a:solidFill>
                    <a:srgbClr val="FFFF00"/>
                  </a:solidFill>
                </a:rPr>
                <a:t>2.21</a:t>
              </a:r>
            </a:p>
          </p:txBody>
        </p:sp>
      </p:grpSp>
      <p:graphicFrame>
        <p:nvGraphicFramePr>
          <p:cNvPr id="16387" name="Object 16"/>
          <p:cNvGraphicFramePr>
            <a:graphicFrameLocks noChangeAspect="1"/>
          </p:cNvGraphicFramePr>
          <p:nvPr/>
        </p:nvGraphicFramePr>
        <p:xfrm>
          <a:off x="4343400" y="1295400"/>
          <a:ext cx="4692650" cy="2559050"/>
        </p:xfrm>
        <a:graphic>
          <a:graphicData uri="http://schemas.openxmlformats.org/presentationml/2006/ole">
            <p:oleObj spid="_x0000_s16387" name="Worksheet" r:id="rId5" imgW="2228954" imgH="1209783" progId="Excel.Sheet.8">
              <p:embed/>
            </p:oleObj>
          </a:graphicData>
        </a:graphic>
      </p:graphicFrame>
    </p:spTree>
  </p:cSld>
  <p:clrMapOvr>
    <a:masterClrMapping/>
  </p:clrMapOvr>
  <p:transition spd="med">
    <p:blinds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76803" name="Rectangle 4"/>
          <p:cNvSpPr>
            <a:spLocks noChangeArrowheads="1"/>
          </p:cNvSpPr>
          <p:nvPr/>
        </p:nvSpPr>
        <p:spPr bwMode="auto">
          <a:xfrm>
            <a:off x="533400" y="1409700"/>
            <a:ext cx="8153400" cy="5143500"/>
          </a:xfrm>
          <a:prstGeom prst="rect">
            <a:avLst/>
          </a:prstGeom>
          <a:solidFill>
            <a:schemeClr val="folHlink"/>
          </a:solidFill>
          <a:ln w="12699">
            <a:noFill/>
            <a:miter lim="800000"/>
            <a:headEnd/>
            <a:tailEnd/>
          </a:ln>
        </p:spPr>
        <p:txBody>
          <a:bodyPr lIns="90488" tIns="44450" rIns="90488" bIns="44450"/>
          <a:lstStyle/>
          <a:p>
            <a:pPr eaLnBrk="1" hangingPunct="1">
              <a:lnSpc>
                <a:spcPct val="90000"/>
              </a:lnSpc>
              <a:spcBef>
                <a:spcPct val="20000"/>
              </a:spcBef>
              <a:buClr>
                <a:schemeClr val="accent1"/>
              </a:buClr>
              <a:buFont typeface="Times" pitchFamily="34" charset="0"/>
              <a:buNone/>
              <a:tabLst>
                <a:tab pos="457200" algn="l"/>
              </a:tabLst>
            </a:pPr>
            <a:endParaRPr lang="en-US" sz="2200">
              <a:latin typeface="Verdana" pitchFamily="34" charset="0"/>
              <a:ea typeface="Verdana" pitchFamily="34" charset="0"/>
              <a:cs typeface="Verdana" pitchFamily="34" charset="0"/>
            </a:endParaRPr>
          </a:p>
          <a:p>
            <a:pPr eaLnBrk="1" hangingPunct="1">
              <a:lnSpc>
                <a:spcPct val="90000"/>
              </a:lnSpc>
              <a:spcBef>
                <a:spcPct val="20000"/>
              </a:spcBef>
              <a:buClr>
                <a:schemeClr val="accent1"/>
              </a:buClr>
              <a:buFont typeface="Times" pitchFamily="34" charset="0"/>
              <a:buNone/>
              <a:tabLst>
                <a:tab pos="457200" algn="l"/>
              </a:tabLst>
            </a:pPr>
            <a:r>
              <a:rPr lang="en-US" sz="2200">
                <a:latin typeface="Verdana" pitchFamily="34" charset="0"/>
                <a:ea typeface="Verdana" pitchFamily="34" charset="0"/>
                <a:cs typeface="Verdana" pitchFamily="34" charset="0"/>
              </a:rPr>
              <a:t>	At Coffee Klatch the average selling price of a cup of 	coffee is $1.49, the average variable expense per 	cup is $0.36, the average fixed expense per month 	is $1,300 and an average of 2,100 cups are sold 	each month.</a:t>
            </a:r>
          </a:p>
          <a:p>
            <a:pPr eaLnBrk="1" hangingPunct="1">
              <a:lnSpc>
                <a:spcPct val="90000"/>
              </a:lnSpc>
              <a:spcBef>
                <a:spcPct val="20000"/>
              </a:spcBef>
              <a:buClr>
                <a:schemeClr val="accent1"/>
              </a:buClr>
              <a:buFont typeface="Times" pitchFamily="34" charset="0"/>
              <a:buNone/>
              <a:tabLst>
                <a:tab pos="457200" algn="l"/>
              </a:tabLst>
            </a:pPr>
            <a:endParaRPr lang="en-US" sz="2200">
              <a:latin typeface="Verdana" pitchFamily="34" charset="0"/>
              <a:ea typeface="Verdana" pitchFamily="34" charset="0"/>
              <a:cs typeface="Verdana" pitchFamily="34" charset="0"/>
            </a:endParaRPr>
          </a:p>
          <a:p>
            <a:pPr eaLnBrk="1" hangingPunct="1">
              <a:lnSpc>
                <a:spcPct val="90000"/>
              </a:lnSpc>
              <a:spcBef>
                <a:spcPct val="20000"/>
              </a:spcBef>
              <a:buClr>
                <a:schemeClr val="accent1"/>
              </a:buClr>
              <a:buFont typeface="Times" pitchFamily="34" charset="0"/>
              <a:buNone/>
              <a:tabLst>
                <a:tab pos="457200" algn="l"/>
              </a:tabLst>
            </a:pPr>
            <a:r>
              <a:rPr lang="en-US" sz="2200">
                <a:latin typeface="Verdana" pitchFamily="34" charset="0"/>
                <a:ea typeface="Verdana" pitchFamily="34" charset="0"/>
                <a:cs typeface="Verdana" pitchFamily="34" charset="0"/>
              </a:rPr>
              <a:t>	If sales increase by 20%, by how much should net 	operating income increase?</a:t>
            </a:r>
          </a:p>
          <a:p>
            <a:pPr eaLnBrk="1" hangingPunct="1">
              <a:lnSpc>
                <a:spcPct val="90000"/>
              </a:lnSpc>
              <a:spcBef>
                <a:spcPct val="20000"/>
              </a:spcBef>
              <a:buClr>
                <a:schemeClr val="accent1"/>
              </a:buClr>
              <a:buFont typeface="Times" pitchFamily="34" charset="0"/>
              <a:buNone/>
              <a:tabLst>
                <a:tab pos="457200" algn="l"/>
              </a:tabLst>
            </a:pPr>
            <a:endParaRPr lang="en-US" sz="2200">
              <a:latin typeface="Verdana" pitchFamily="34" charset="0"/>
              <a:ea typeface="Verdana" pitchFamily="34" charset="0"/>
              <a:cs typeface="Verdana" pitchFamily="34" charset="0"/>
            </a:endParaRPr>
          </a:p>
          <a:p>
            <a:pPr marL="228600" lvl="1" eaLnBrk="1" hangingPunct="1">
              <a:lnSpc>
                <a:spcPct val="90000"/>
              </a:lnSpc>
              <a:spcBef>
                <a:spcPct val="20000"/>
              </a:spcBef>
              <a:buClr>
                <a:schemeClr val="accent2"/>
              </a:buClr>
              <a:buFont typeface="Wingdings" pitchFamily="2" charset="2"/>
              <a:buNone/>
              <a:tabLst>
                <a:tab pos="457200" algn="l"/>
              </a:tabLst>
            </a:pPr>
            <a:r>
              <a:rPr lang="en-US" sz="2200">
                <a:latin typeface="Verdana" pitchFamily="34" charset="0"/>
                <a:ea typeface="Verdana" pitchFamily="34" charset="0"/>
                <a:cs typeface="Verdana" pitchFamily="34" charset="0"/>
              </a:rPr>
              <a:t>	</a:t>
            </a:r>
            <a:r>
              <a:rPr lang="en-US" sz="2200" b="1">
                <a:latin typeface="Verdana" pitchFamily="34" charset="0"/>
                <a:ea typeface="Verdana" pitchFamily="34" charset="0"/>
                <a:cs typeface="Verdana" pitchFamily="34" charset="0"/>
              </a:rPr>
              <a:t>a. </a:t>
            </a:r>
            <a:r>
              <a:rPr lang="en-US" sz="2200">
                <a:latin typeface="Verdana" pitchFamily="34" charset="0"/>
                <a:ea typeface="Verdana" pitchFamily="34" charset="0"/>
                <a:cs typeface="Verdana" pitchFamily="34" charset="0"/>
              </a:rPr>
              <a:t>30.0%</a:t>
            </a:r>
          </a:p>
          <a:p>
            <a:pPr marL="228600" lvl="1" eaLnBrk="1" hangingPunct="1">
              <a:lnSpc>
                <a:spcPct val="90000"/>
              </a:lnSpc>
              <a:spcBef>
                <a:spcPct val="20000"/>
              </a:spcBef>
              <a:buClr>
                <a:schemeClr val="accent2"/>
              </a:buClr>
              <a:buFont typeface="Wingdings" pitchFamily="2" charset="2"/>
              <a:buNone/>
              <a:tabLst>
                <a:tab pos="457200" algn="l"/>
              </a:tabLst>
            </a:pPr>
            <a:r>
              <a:rPr lang="en-US" sz="2200" b="1">
                <a:latin typeface="Verdana" pitchFamily="34" charset="0"/>
                <a:ea typeface="Verdana" pitchFamily="34" charset="0"/>
                <a:cs typeface="Verdana" pitchFamily="34" charset="0"/>
              </a:rPr>
              <a:t>	b. </a:t>
            </a:r>
            <a:r>
              <a:rPr lang="en-US" sz="2200">
                <a:latin typeface="Verdana" pitchFamily="34" charset="0"/>
                <a:ea typeface="Verdana" pitchFamily="34" charset="0"/>
                <a:cs typeface="Verdana" pitchFamily="34" charset="0"/>
              </a:rPr>
              <a:t>20.0%</a:t>
            </a:r>
          </a:p>
          <a:p>
            <a:pPr marL="228600" lvl="1" eaLnBrk="1" hangingPunct="1">
              <a:lnSpc>
                <a:spcPct val="90000"/>
              </a:lnSpc>
              <a:spcBef>
                <a:spcPct val="20000"/>
              </a:spcBef>
              <a:buClr>
                <a:schemeClr val="accent2"/>
              </a:buClr>
              <a:buFont typeface="Wingdings" pitchFamily="2" charset="2"/>
              <a:buNone/>
              <a:tabLst>
                <a:tab pos="457200" algn="l"/>
              </a:tabLst>
            </a:pPr>
            <a:r>
              <a:rPr lang="en-US" sz="2200">
                <a:latin typeface="Verdana" pitchFamily="34" charset="0"/>
                <a:ea typeface="Verdana" pitchFamily="34" charset="0"/>
                <a:cs typeface="Verdana" pitchFamily="34" charset="0"/>
              </a:rPr>
              <a:t>	</a:t>
            </a:r>
            <a:r>
              <a:rPr lang="en-US" sz="2200" b="1">
                <a:latin typeface="Verdana" pitchFamily="34" charset="0"/>
                <a:ea typeface="Verdana" pitchFamily="34" charset="0"/>
                <a:cs typeface="Verdana" pitchFamily="34" charset="0"/>
              </a:rPr>
              <a:t>c. </a:t>
            </a:r>
            <a:r>
              <a:rPr lang="en-US" sz="2200">
                <a:latin typeface="Verdana" pitchFamily="34" charset="0"/>
                <a:ea typeface="Verdana" pitchFamily="34" charset="0"/>
                <a:cs typeface="Verdana" pitchFamily="34" charset="0"/>
              </a:rPr>
              <a:t>22.1%</a:t>
            </a:r>
          </a:p>
          <a:p>
            <a:pPr marL="228600" lvl="1" eaLnBrk="1" hangingPunct="1">
              <a:lnSpc>
                <a:spcPct val="90000"/>
              </a:lnSpc>
              <a:spcBef>
                <a:spcPct val="20000"/>
              </a:spcBef>
              <a:buClr>
                <a:schemeClr val="accent2"/>
              </a:buClr>
              <a:buFont typeface="Wingdings" pitchFamily="2" charset="2"/>
              <a:buNone/>
              <a:tabLst>
                <a:tab pos="457200" algn="l"/>
              </a:tabLst>
            </a:pPr>
            <a:r>
              <a:rPr lang="en-US" sz="2200">
                <a:latin typeface="Verdana" pitchFamily="34" charset="0"/>
                <a:ea typeface="Verdana" pitchFamily="34" charset="0"/>
                <a:cs typeface="Verdana" pitchFamily="34" charset="0"/>
              </a:rPr>
              <a:t>	</a:t>
            </a:r>
            <a:r>
              <a:rPr lang="en-US" sz="2200" b="1">
                <a:latin typeface="Verdana" pitchFamily="34" charset="0"/>
                <a:ea typeface="Verdana" pitchFamily="34" charset="0"/>
                <a:cs typeface="Verdana" pitchFamily="34" charset="0"/>
              </a:rPr>
              <a:t>d. </a:t>
            </a:r>
            <a:r>
              <a:rPr lang="en-US" sz="2200">
                <a:latin typeface="Verdana" pitchFamily="34" charset="0"/>
                <a:ea typeface="Verdana" pitchFamily="34" charset="0"/>
                <a:cs typeface="Verdana" pitchFamily="34" charset="0"/>
              </a:rPr>
              <a:t>44.2%</a:t>
            </a:r>
          </a:p>
        </p:txBody>
      </p:sp>
    </p:spTree>
  </p:cSld>
  <p:clrMapOvr>
    <a:masterClrMapping/>
  </p:clrMapOvr>
  <p:transition spd="med">
    <p:blinds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533400" y="1409700"/>
            <a:ext cx="8153400" cy="4686300"/>
          </a:xfrm>
          <a:prstGeom prst="rect">
            <a:avLst/>
          </a:prstGeom>
          <a:solidFill>
            <a:srgbClr val="CCCCCC"/>
          </a:solidFill>
          <a:ln w="12699">
            <a:noFill/>
            <a:miter lim="800000"/>
            <a:headEnd/>
            <a:tailEnd/>
          </a:ln>
        </p:spPr>
        <p:txBody>
          <a:bodyPr lIns="90488" tIns="44450" rIns="90488" bIns="44450"/>
          <a:lstStyle/>
          <a:p>
            <a:pPr eaLnBrk="1" hangingPunct="1">
              <a:lnSpc>
                <a:spcPct val="90000"/>
              </a:lnSpc>
              <a:spcBef>
                <a:spcPct val="20000"/>
              </a:spcBef>
              <a:buClr>
                <a:schemeClr val="accent1"/>
              </a:buClr>
              <a:buFont typeface="Times" pitchFamily="34" charset="0"/>
              <a:buNone/>
              <a:tabLst>
                <a:tab pos="457200" algn="l"/>
              </a:tabLst>
            </a:pPr>
            <a:endParaRPr lang="en-US" sz="2200">
              <a:latin typeface="Verdana" pitchFamily="34" charset="0"/>
              <a:ea typeface="Verdana" pitchFamily="34" charset="0"/>
              <a:cs typeface="Verdana" pitchFamily="34" charset="0"/>
            </a:endParaRPr>
          </a:p>
          <a:p>
            <a:pPr eaLnBrk="1" hangingPunct="1">
              <a:lnSpc>
                <a:spcPct val="90000"/>
              </a:lnSpc>
              <a:spcBef>
                <a:spcPct val="20000"/>
              </a:spcBef>
              <a:buClr>
                <a:schemeClr val="accent1"/>
              </a:buClr>
              <a:buFont typeface="Times" pitchFamily="34" charset="0"/>
              <a:buNone/>
              <a:tabLst>
                <a:tab pos="457200" algn="l"/>
              </a:tabLst>
            </a:pPr>
            <a:r>
              <a:rPr lang="en-US" sz="2200">
                <a:latin typeface="Verdana" pitchFamily="34" charset="0"/>
                <a:ea typeface="Verdana" pitchFamily="34" charset="0"/>
                <a:cs typeface="Verdana" pitchFamily="34" charset="0"/>
              </a:rPr>
              <a:t>	At Coffee Klatch the average selling price of a cup of 	coffee is $1.49, the average variable expense per 	cup is $0.36, the average fixed expense per month 	is $1,300 and an average of 2,100 cups are sold 	each month.</a:t>
            </a:r>
          </a:p>
          <a:p>
            <a:pPr eaLnBrk="1" hangingPunct="1">
              <a:lnSpc>
                <a:spcPct val="90000"/>
              </a:lnSpc>
              <a:spcBef>
                <a:spcPct val="20000"/>
              </a:spcBef>
              <a:buClr>
                <a:schemeClr val="accent1"/>
              </a:buClr>
              <a:buFont typeface="Times" pitchFamily="34" charset="0"/>
              <a:buNone/>
              <a:tabLst>
                <a:tab pos="457200" algn="l"/>
              </a:tabLst>
            </a:pPr>
            <a:r>
              <a:rPr lang="en-US" sz="2200">
                <a:latin typeface="Verdana" pitchFamily="34" charset="0"/>
                <a:ea typeface="Verdana" pitchFamily="34" charset="0"/>
                <a:cs typeface="Verdana" pitchFamily="34" charset="0"/>
              </a:rPr>
              <a:t>	If sales increase by 20%, by how much should net 	operating income increase?</a:t>
            </a:r>
          </a:p>
          <a:p>
            <a:pPr eaLnBrk="1" hangingPunct="1">
              <a:lnSpc>
                <a:spcPct val="90000"/>
              </a:lnSpc>
              <a:spcBef>
                <a:spcPct val="20000"/>
              </a:spcBef>
              <a:buClr>
                <a:schemeClr val="accent1"/>
              </a:buClr>
              <a:buFont typeface="Times" pitchFamily="34" charset="0"/>
              <a:buNone/>
              <a:tabLst>
                <a:tab pos="457200" algn="l"/>
              </a:tabLst>
            </a:pPr>
            <a:endParaRPr lang="en-US" sz="2200">
              <a:latin typeface="Verdana" pitchFamily="34" charset="0"/>
              <a:ea typeface="Verdana" pitchFamily="34" charset="0"/>
              <a:cs typeface="Verdana" pitchFamily="34" charset="0"/>
            </a:endParaRPr>
          </a:p>
          <a:p>
            <a:pPr marL="228600" lvl="1" eaLnBrk="1" hangingPunct="1">
              <a:lnSpc>
                <a:spcPct val="90000"/>
              </a:lnSpc>
              <a:spcBef>
                <a:spcPct val="20000"/>
              </a:spcBef>
              <a:buClr>
                <a:schemeClr val="accent2"/>
              </a:buClr>
              <a:buFont typeface="Wingdings" pitchFamily="2" charset="2"/>
              <a:buNone/>
              <a:tabLst>
                <a:tab pos="457200" algn="l"/>
              </a:tabLst>
            </a:pPr>
            <a:r>
              <a:rPr lang="en-US" sz="2200">
                <a:solidFill>
                  <a:srgbClr val="E5F5FF"/>
                </a:solidFill>
                <a:latin typeface="Verdana" pitchFamily="34" charset="0"/>
                <a:ea typeface="Verdana" pitchFamily="34" charset="0"/>
                <a:cs typeface="Verdana" pitchFamily="34" charset="0"/>
              </a:rPr>
              <a:t>	</a:t>
            </a:r>
            <a:r>
              <a:rPr lang="en-US" sz="2200" b="1">
                <a:solidFill>
                  <a:schemeClr val="accent1"/>
                </a:solidFill>
                <a:latin typeface="Verdana" pitchFamily="34" charset="0"/>
                <a:ea typeface="Verdana" pitchFamily="34" charset="0"/>
                <a:cs typeface="Verdana" pitchFamily="34" charset="0"/>
              </a:rPr>
              <a:t>a. </a:t>
            </a:r>
            <a:r>
              <a:rPr lang="en-US" sz="2200">
                <a:solidFill>
                  <a:schemeClr val="accent1"/>
                </a:solidFill>
                <a:latin typeface="Verdana" pitchFamily="34" charset="0"/>
                <a:ea typeface="Verdana" pitchFamily="34" charset="0"/>
                <a:cs typeface="Verdana" pitchFamily="34" charset="0"/>
              </a:rPr>
              <a:t>30.0%</a:t>
            </a:r>
          </a:p>
          <a:p>
            <a:pPr marL="228600" lvl="1" eaLnBrk="1" hangingPunct="1">
              <a:lnSpc>
                <a:spcPct val="90000"/>
              </a:lnSpc>
              <a:spcBef>
                <a:spcPct val="20000"/>
              </a:spcBef>
              <a:buClr>
                <a:schemeClr val="accent2"/>
              </a:buClr>
              <a:buFont typeface="Wingdings" pitchFamily="2" charset="2"/>
              <a:buNone/>
              <a:tabLst>
                <a:tab pos="457200" algn="l"/>
              </a:tabLst>
            </a:pPr>
            <a:r>
              <a:rPr lang="en-US" sz="2200">
                <a:solidFill>
                  <a:schemeClr val="accent1"/>
                </a:solidFill>
                <a:latin typeface="Verdana" pitchFamily="34" charset="0"/>
                <a:ea typeface="Verdana" pitchFamily="34" charset="0"/>
                <a:cs typeface="Verdana" pitchFamily="34" charset="0"/>
              </a:rPr>
              <a:t>	</a:t>
            </a:r>
            <a:r>
              <a:rPr lang="en-US" sz="2200" b="1">
                <a:solidFill>
                  <a:schemeClr val="accent1"/>
                </a:solidFill>
                <a:latin typeface="Verdana" pitchFamily="34" charset="0"/>
                <a:ea typeface="Verdana" pitchFamily="34" charset="0"/>
                <a:cs typeface="Verdana" pitchFamily="34" charset="0"/>
              </a:rPr>
              <a:t>b. </a:t>
            </a:r>
            <a:r>
              <a:rPr lang="en-US" sz="2200">
                <a:solidFill>
                  <a:schemeClr val="accent1"/>
                </a:solidFill>
                <a:latin typeface="Verdana" pitchFamily="34" charset="0"/>
                <a:ea typeface="Verdana" pitchFamily="34" charset="0"/>
                <a:cs typeface="Verdana" pitchFamily="34" charset="0"/>
              </a:rPr>
              <a:t>20.0%</a:t>
            </a:r>
          </a:p>
          <a:p>
            <a:pPr marL="228600" lvl="1" eaLnBrk="1" hangingPunct="1">
              <a:lnSpc>
                <a:spcPct val="90000"/>
              </a:lnSpc>
              <a:spcBef>
                <a:spcPct val="20000"/>
              </a:spcBef>
              <a:buClr>
                <a:schemeClr val="accent2"/>
              </a:buClr>
              <a:buFont typeface="Wingdings" pitchFamily="2" charset="2"/>
              <a:buNone/>
              <a:tabLst>
                <a:tab pos="457200" algn="l"/>
              </a:tabLst>
            </a:pPr>
            <a:r>
              <a:rPr lang="en-US" sz="2200">
                <a:solidFill>
                  <a:schemeClr val="accent1"/>
                </a:solidFill>
                <a:latin typeface="Verdana" pitchFamily="34" charset="0"/>
                <a:ea typeface="Verdana" pitchFamily="34" charset="0"/>
                <a:cs typeface="Verdana" pitchFamily="34" charset="0"/>
              </a:rPr>
              <a:t>	</a:t>
            </a:r>
            <a:r>
              <a:rPr lang="en-US" sz="2200" b="1">
                <a:solidFill>
                  <a:schemeClr val="accent1"/>
                </a:solidFill>
                <a:latin typeface="Verdana" pitchFamily="34" charset="0"/>
                <a:ea typeface="Verdana" pitchFamily="34" charset="0"/>
                <a:cs typeface="Verdana" pitchFamily="34" charset="0"/>
              </a:rPr>
              <a:t>c. </a:t>
            </a:r>
            <a:r>
              <a:rPr lang="en-US" sz="2200">
                <a:solidFill>
                  <a:schemeClr val="accent1"/>
                </a:solidFill>
                <a:latin typeface="Verdana" pitchFamily="34" charset="0"/>
                <a:ea typeface="Verdana" pitchFamily="34" charset="0"/>
                <a:cs typeface="Verdana" pitchFamily="34" charset="0"/>
              </a:rPr>
              <a:t>22.1%</a:t>
            </a:r>
          </a:p>
          <a:p>
            <a:pPr marL="228600" lvl="1" eaLnBrk="1" hangingPunct="1">
              <a:lnSpc>
                <a:spcPct val="90000"/>
              </a:lnSpc>
              <a:spcBef>
                <a:spcPct val="20000"/>
              </a:spcBef>
              <a:buClr>
                <a:schemeClr val="accent2"/>
              </a:buClr>
              <a:buFont typeface="Wingdings" pitchFamily="2" charset="2"/>
              <a:buNone/>
              <a:tabLst>
                <a:tab pos="457200" algn="l"/>
              </a:tabLst>
            </a:pPr>
            <a:r>
              <a:rPr lang="en-US" sz="2200">
                <a:latin typeface="Verdana" pitchFamily="34" charset="0"/>
                <a:ea typeface="Verdana" pitchFamily="34" charset="0"/>
                <a:cs typeface="Verdana" pitchFamily="34" charset="0"/>
              </a:rPr>
              <a:t>	</a:t>
            </a:r>
            <a:r>
              <a:rPr lang="en-US" sz="2200" b="1">
                <a:latin typeface="Verdana" pitchFamily="34" charset="0"/>
                <a:ea typeface="Verdana" pitchFamily="34" charset="0"/>
                <a:cs typeface="Verdana" pitchFamily="34" charset="0"/>
              </a:rPr>
              <a:t>d. </a:t>
            </a:r>
            <a:r>
              <a:rPr lang="en-US" sz="2200">
                <a:latin typeface="Verdana" pitchFamily="34" charset="0"/>
                <a:ea typeface="Verdana" pitchFamily="34" charset="0"/>
                <a:cs typeface="Verdana" pitchFamily="34" charset="0"/>
              </a:rPr>
              <a:t>44.2%</a:t>
            </a:r>
          </a:p>
        </p:txBody>
      </p:sp>
      <p:sp>
        <p:nvSpPr>
          <p:cNvPr id="17412" name="Rectangle 3"/>
          <p:cNvSpPr>
            <a:spLocks noGrp="1" noChangeArrowheads="1"/>
          </p:cNvSpPr>
          <p:nvPr>
            <p:ph type="title"/>
          </p:nvPr>
        </p:nvSpPr>
        <p:spPr>
          <a:noFill/>
        </p:spPr>
        <p:txBody>
          <a:bodyPr lIns="90488" tIns="44450" rIns="90488" bIns="44450"/>
          <a:lstStyle/>
          <a:p>
            <a:pPr eaLnBrk="1" hangingPunct="1"/>
            <a:r>
              <a:rPr lang="en-US" smtClean="0"/>
              <a:t>Quick Check </a:t>
            </a:r>
            <a:r>
              <a:rPr lang="en-US" sz="3200" smtClean="0">
                <a:sym typeface="Wingdings" pitchFamily="2" charset="2"/>
              </a:rPr>
              <a:t></a:t>
            </a:r>
          </a:p>
        </p:txBody>
      </p:sp>
      <p:sp>
        <p:nvSpPr>
          <p:cNvPr id="17413" name="Oval 4"/>
          <p:cNvSpPr>
            <a:spLocks noChangeArrowheads="1"/>
          </p:cNvSpPr>
          <p:nvPr/>
        </p:nvSpPr>
        <p:spPr bwMode="auto">
          <a:xfrm>
            <a:off x="914400" y="5453063"/>
            <a:ext cx="519113" cy="490537"/>
          </a:xfrm>
          <a:prstGeom prst="ellipse">
            <a:avLst/>
          </a:prstGeom>
          <a:noFill/>
          <a:ln w="50799">
            <a:solidFill>
              <a:srgbClr val="FF0000"/>
            </a:solidFill>
            <a:round/>
            <a:headEnd/>
            <a:tailEnd/>
          </a:ln>
        </p:spPr>
        <p:txBody>
          <a:bodyPr wrap="none" anchor="ctr"/>
          <a:lstStyle/>
          <a:p>
            <a:endParaRPr lang="en-US"/>
          </a:p>
        </p:txBody>
      </p:sp>
      <p:graphicFrame>
        <p:nvGraphicFramePr>
          <p:cNvPr id="17410" name="Object 5"/>
          <p:cNvGraphicFramePr>
            <a:graphicFrameLocks noChangeAspect="1"/>
          </p:cNvGraphicFramePr>
          <p:nvPr/>
        </p:nvGraphicFramePr>
        <p:xfrm>
          <a:off x="2667000" y="4333875"/>
          <a:ext cx="5513388" cy="1304925"/>
        </p:xfrm>
        <a:graphic>
          <a:graphicData uri="http://schemas.openxmlformats.org/presentationml/2006/ole">
            <p:oleObj spid="_x0000_s17410" name="Worksheet" r:id="rId4" imgW="2600361" imgH="609684" progId="Excel.Sheet.8">
              <p:embed/>
            </p:oleObj>
          </a:graphicData>
        </a:graphic>
      </p:graphicFrame>
    </p:spTree>
  </p:cSld>
  <p:clrMapOvr>
    <a:masterClrMapping/>
  </p:clrMapOvr>
  <p:transition spd="med">
    <p:blinds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noFill/>
        </p:spPr>
        <p:txBody>
          <a:bodyPr lIns="90488" tIns="44450" rIns="90488" bIns="44450"/>
          <a:lstStyle/>
          <a:p>
            <a:pPr eaLnBrk="1" hangingPunct="1"/>
            <a:r>
              <a:rPr lang="en-US" smtClean="0"/>
              <a:t>Verify Increase in Profit</a:t>
            </a:r>
          </a:p>
        </p:txBody>
      </p:sp>
      <p:graphicFrame>
        <p:nvGraphicFramePr>
          <p:cNvPr id="18434" name="Object 0"/>
          <p:cNvGraphicFramePr>
            <a:graphicFrameLocks noChangeAspect="1"/>
          </p:cNvGraphicFramePr>
          <p:nvPr/>
        </p:nvGraphicFramePr>
        <p:xfrm>
          <a:off x="533400" y="1487488"/>
          <a:ext cx="8153400" cy="4608512"/>
        </p:xfrm>
        <a:graphic>
          <a:graphicData uri="http://schemas.openxmlformats.org/presentationml/2006/ole">
            <p:oleObj spid="_x0000_s18434" name="Worksheet" r:id="rId4" imgW="3000691" imgH="1695691" progId="Excel.Sheet.8">
              <p:embed/>
            </p:oleObj>
          </a:graphicData>
        </a:graphic>
      </p:graphicFrame>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Structuring Sales Commissions</a:t>
            </a:r>
          </a:p>
        </p:txBody>
      </p:sp>
      <p:sp>
        <p:nvSpPr>
          <p:cNvPr id="77827" name="Text Box 3"/>
          <p:cNvSpPr txBox="1">
            <a:spLocks noChangeArrowheads="1"/>
          </p:cNvSpPr>
          <p:nvPr/>
        </p:nvSpPr>
        <p:spPr bwMode="auto">
          <a:xfrm>
            <a:off x="304800" y="1524000"/>
            <a:ext cx="8534400" cy="2970213"/>
          </a:xfrm>
          <a:prstGeom prst="rect">
            <a:avLst/>
          </a:prstGeom>
          <a:solidFill>
            <a:srgbClr val="CCCCCC"/>
          </a:solidFill>
          <a:ln w="9525">
            <a:noFill/>
            <a:miter lim="800000"/>
            <a:headEnd/>
            <a:tailEnd/>
          </a:ln>
        </p:spPr>
        <p:txBody>
          <a:bodyPr>
            <a:spAutoFit/>
          </a:bodyPr>
          <a:lstStyle/>
          <a:p>
            <a:pPr algn="ctr">
              <a:spcBef>
                <a:spcPct val="50000"/>
              </a:spcBef>
            </a:pPr>
            <a:endParaRPr lang="en-US" sz="2200">
              <a:latin typeface="Verdana" pitchFamily="34" charset="0"/>
              <a:ea typeface="Verdana" pitchFamily="34" charset="0"/>
              <a:cs typeface="Verdana" pitchFamily="34" charset="0"/>
            </a:endParaRPr>
          </a:p>
          <a:p>
            <a:pPr algn="ctr">
              <a:spcBef>
                <a:spcPct val="50000"/>
              </a:spcBef>
            </a:pPr>
            <a:r>
              <a:rPr lang="en-US" sz="2200">
                <a:latin typeface="Verdana" pitchFamily="34" charset="0"/>
                <a:ea typeface="Verdana" pitchFamily="34" charset="0"/>
                <a:cs typeface="Verdana" pitchFamily="34" charset="0"/>
              </a:rPr>
              <a:t>Companies generally compensate salespeople by paying them either a commission based on sales or a salary plus a sales commission. Commissions based on sales dollars can lead to lower profits in a company.</a:t>
            </a:r>
            <a:br>
              <a:rPr lang="en-US" sz="2200">
                <a:latin typeface="Verdana" pitchFamily="34" charset="0"/>
                <a:ea typeface="Verdana" pitchFamily="34" charset="0"/>
                <a:cs typeface="Verdana" pitchFamily="34" charset="0"/>
              </a:rPr>
            </a:br>
            <a:r>
              <a:rPr lang="en-US" sz="2200">
                <a:latin typeface="Verdana" pitchFamily="34" charset="0"/>
                <a:ea typeface="Verdana" pitchFamily="34" charset="0"/>
                <a:cs typeface="Verdana" pitchFamily="34" charset="0"/>
              </a:rPr>
              <a:t/>
            </a:r>
            <a:br>
              <a:rPr lang="en-US" sz="2200">
                <a:latin typeface="Verdana" pitchFamily="34" charset="0"/>
                <a:ea typeface="Verdana" pitchFamily="34" charset="0"/>
                <a:cs typeface="Verdana" pitchFamily="34" charset="0"/>
              </a:rPr>
            </a:br>
            <a:r>
              <a:rPr lang="en-US" sz="2200">
                <a:solidFill>
                  <a:schemeClr val="accent1"/>
                </a:solidFill>
                <a:latin typeface="Verdana" pitchFamily="34" charset="0"/>
                <a:ea typeface="Verdana" pitchFamily="34" charset="0"/>
                <a:cs typeface="Verdana" pitchFamily="34" charset="0"/>
              </a:rPr>
              <a:t>Let’s look at an example.</a:t>
            </a:r>
            <a:r>
              <a:rPr lang="en-US" sz="2200">
                <a:solidFill>
                  <a:srgbClr val="FF0000"/>
                </a:solidFill>
                <a:latin typeface="Verdana" pitchFamily="34" charset="0"/>
                <a:ea typeface="Verdana" pitchFamily="34" charset="0"/>
                <a:cs typeface="Verdana" pitchFamily="34" charset="0"/>
              </a:rPr>
              <a:t/>
            </a:r>
            <a:br>
              <a:rPr lang="en-US" sz="2200">
                <a:solidFill>
                  <a:srgbClr val="FF0000"/>
                </a:solidFill>
                <a:latin typeface="Verdana" pitchFamily="34" charset="0"/>
                <a:ea typeface="Verdana" pitchFamily="34" charset="0"/>
                <a:cs typeface="Verdana" pitchFamily="34" charset="0"/>
              </a:rPr>
            </a:br>
            <a:endParaRPr lang="en-US" sz="2200">
              <a:solidFill>
                <a:srgbClr val="FF0000"/>
              </a:solidFill>
              <a:latin typeface="Verdana" pitchFamily="34" charset="0"/>
              <a:ea typeface="Verdana" pitchFamily="34" charset="0"/>
              <a:cs typeface="Verdana" pitchFamily="34" charset="0"/>
            </a:endParaRPr>
          </a:p>
        </p:txBody>
      </p:sp>
    </p:spTree>
  </p:cSld>
  <p:clrMapOvr>
    <a:masterClrMapping/>
  </p:clrMapOvr>
  <p:transition>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Structuring Sales Commissions</a:t>
            </a:r>
          </a:p>
        </p:txBody>
      </p:sp>
      <p:sp>
        <p:nvSpPr>
          <p:cNvPr id="438275" name="Text Box 3"/>
          <p:cNvSpPr txBox="1">
            <a:spLocks noChangeArrowheads="1"/>
          </p:cNvSpPr>
          <p:nvPr/>
        </p:nvSpPr>
        <p:spPr bwMode="auto">
          <a:xfrm>
            <a:off x="304800" y="1524000"/>
            <a:ext cx="8534400" cy="3478213"/>
          </a:xfrm>
          <a:prstGeom prst="rect">
            <a:avLst/>
          </a:prstGeom>
          <a:solidFill>
            <a:srgbClr val="CCCCCC"/>
          </a:solidFill>
          <a:ln w="9525">
            <a:noFill/>
            <a:miter lim="800000"/>
            <a:headEnd/>
            <a:tailEnd/>
          </a:ln>
          <a:effectLst/>
        </p:spPr>
        <p:txBody>
          <a:bodyPr>
            <a:spAutoFit/>
          </a:bodyPr>
          <a:lstStyle/>
          <a:p>
            <a:pPr algn="ctr">
              <a:spcBef>
                <a:spcPct val="50000"/>
              </a:spcBef>
              <a:defRPr/>
            </a:pPr>
            <a:endParaRPr lang="en-US" sz="2200" dirty="0">
              <a:latin typeface="Verdana" pitchFamily="34" charset="0"/>
              <a:ea typeface="Verdana" pitchFamily="34" charset="0"/>
              <a:cs typeface="Verdana" pitchFamily="34" charset="0"/>
            </a:endParaRPr>
          </a:p>
          <a:p>
            <a:pPr algn="ctr">
              <a:spcBef>
                <a:spcPct val="50000"/>
              </a:spcBef>
              <a:defRPr/>
            </a:pPr>
            <a:r>
              <a:rPr lang="en-US" sz="2200" dirty="0">
                <a:latin typeface="Verdana" pitchFamily="34" charset="0"/>
                <a:ea typeface="Verdana" pitchFamily="34" charset="0"/>
                <a:cs typeface="Verdana" pitchFamily="34" charset="0"/>
              </a:rPr>
              <a:t>Pipeline Unlimited produces two types of surfboards, the XR7 and the Turbo. The XR7 sells for $100 and generates a contribution margin per unit of $25. The Turbo sells for $150 and earns a contribution margin per unit of $18.</a:t>
            </a:r>
            <a:br>
              <a:rPr lang="en-US" sz="2200" dirty="0">
                <a:latin typeface="Verdana" pitchFamily="34" charset="0"/>
                <a:ea typeface="Verdana" pitchFamily="34" charset="0"/>
                <a:cs typeface="Verdana" pitchFamily="34" charset="0"/>
              </a:rPr>
            </a:br>
            <a:r>
              <a:rPr lang="en-US" sz="2200" dirty="0">
                <a:latin typeface="Verdana" pitchFamily="34" charset="0"/>
                <a:ea typeface="Verdana" pitchFamily="34" charset="0"/>
                <a:cs typeface="Verdana" pitchFamily="34" charset="0"/>
              </a:rPr>
              <a:t/>
            </a:r>
            <a:br>
              <a:rPr lang="en-US" sz="2200" dirty="0">
                <a:latin typeface="Verdana" pitchFamily="34" charset="0"/>
                <a:ea typeface="Verdana" pitchFamily="34" charset="0"/>
                <a:cs typeface="Verdana" pitchFamily="34" charset="0"/>
              </a:rPr>
            </a:br>
            <a:r>
              <a:rPr lang="en-US" sz="2200" dirty="0">
                <a:latin typeface="Verdana" pitchFamily="34" charset="0"/>
                <a:ea typeface="Verdana" pitchFamily="34" charset="0"/>
                <a:cs typeface="Verdana" pitchFamily="34" charset="0"/>
              </a:rPr>
              <a:t>The sales force at Pipeline Unlimited is compensated based on sales commissions.</a:t>
            </a:r>
          </a:p>
          <a:p>
            <a:pPr algn="ctr">
              <a:spcBef>
                <a:spcPct val="50000"/>
              </a:spcBef>
              <a:defRPr/>
            </a:pPr>
            <a:endParaRPr lang="en-US" sz="2200" dirty="0">
              <a:solidFill>
                <a:schemeClr val="accent2"/>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438276" name="Picture 4" descr="Surf"/>
          <p:cNvPicPr>
            <a:picLocks noChangeAspect="1" noChangeArrowheads="1"/>
          </p:cNvPicPr>
          <p:nvPr/>
        </p:nvPicPr>
        <p:blipFill>
          <a:blip r:embed="rId3"/>
          <a:srcRect/>
          <a:stretch>
            <a:fillRect/>
          </a:stretch>
        </p:blipFill>
        <p:spPr bwMode="auto">
          <a:xfrm>
            <a:off x="3505200" y="5127625"/>
            <a:ext cx="2362200" cy="1349375"/>
          </a:xfrm>
          <a:prstGeom prst="rect">
            <a:avLst/>
          </a:prstGeom>
          <a:noFill/>
          <a:effectLst>
            <a:outerShdw dist="53882" dir="2700000" algn="ctr" rotWithShape="0">
              <a:schemeClr val="bg2"/>
            </a:outerShdw>
          </a:effectLst>
        </p:spPr>
      </p:pic>
    </p:spTree>
  </p:cSld>
  <p:clrMapOvr>
    <a:masterClrMapping/>
  </p:clrMapOvr>
  <p:transition>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Structuring Sales Commissions</a:t>
            </a:r>
          </a:p>
        </p:txBody>
      </p:sp>
      <p:sp>
        <p:nvSpPr>
          <p:cNvPr id="440323" name="Text Box 3"/>
          <p:cNvSpPr txBox="1">
            <a:spLocks noChangeArrowheads="1"/>
          </p:cNvSpPr>
          <p:nvPr/>
        </p:nvSpPr>
        <p:spPr bwMode="auto">
          <a:xfrm>
            <a:off x="304800" y="1524000"/>
            <a:ext cx="8534400" cy="3478213"/>
          </a:xfrm>
          <a:prstGeom prst="rect">
            <a:avLst/>
          </a:prstGeom>
          <a:solidFill>
            <a:srgbClr val="CCCCCC"/>
          </a:solidFill>
          <a:ln w="9525">
            <a:noFill/>
            <a:miter lim="800000"/>
            <a:headEnd/>
            <a:tailEnd/>
          </a:ln>
          <a:effectLst/>
        </p:spPr>
        <p:txBody>
          <a:bodyPr>
            <a:spAutoFit/>
          </a:bodyPr>
          <a:lstStyle/>
          <a:p>
            <a:pPr algn="ctr">
              <a:spcBef>
                <a:spcPct val="50000"/>
              </a:spcBef>
              <a:defRPr/>
            </a:pPr>
            <a:endParaRPr lang="en-US" sz="2200" dirty="0">
              <a:latin typeface="Verdana" pitchFamily="34" charset="0"/>
              <a:ea typeface="Verdana" pitchFamily="34" charset="0"/>
              <a:cs typeface="Verdana" pitchFamily="34" charset="0"/>
            </a:endParaRPr>
          </a:p>
          <a:p>
            <a:pPr algn="ctr">
              <a:spcBef>
                <a:spcPct val="50000"/>
              </a:spcBef>
              <a:defRPr/>
            </a:pPr>
            <a:r>
              <a:rPr lang="en-US" sz="2200" dirty="0">
                <a:latin typeface="Verdana" pitchFamily="34" charset="0"/>
                <a:ea typeface="Verdana" pitchFamily="34" charset="0"/>
                <a:cs typeface="Verdana" pitchFamily="34" charset="0"/>
              </a:rPr>
              <a:t>If you were on the sales force at Pipeline, you would push hard to sell the Turbo even though the XR7 earns a higher contribution margin per unit.</a:t>
            </a:r>
            <a:br>
              <a:rPr lang="en-US" sz="2200" dirty="0">
                <a:latin typeface="Verdana" pitchFamily="34" charset="0"/>
                <a:ea typeface="Verdana" pitchFamily="34" charset="0"/>
                <a:cs typeface="Verdana" pitchFamily="34" charset="0"/>
              </a:rPr>
            </a:br>
            <a:r>
              <a:rPr lang="en-US" sz="2200" dirty="0">
                <a:latin typeface="Verdana" pitchFamily="34" charset="0"/>
                <a:ea typeface="Verdana" pitchFamily="34" charset="0"/>
                <a:cs typeface="Verdana" pitchFamily="34" charset="0"/>
              </a:rPr>
              <a:t/>
            </a:r>
            <a:br>
              <a:rPr lang="en-US" sz="2200" dirty="0">
                <a:latin typeface="Verdana" pitchFamily="34" charset="0"/>
                <a:ea typeface="Verdana" pitchFamily="34" charset="0"/>
                <a:cs typeface="Verdana" pitchFamily="34" charset="0"/>
              </a:rPr>
            </a:br>
            <a:r>
              <a:rPr lang="en-US" sz="2200" dirty="0">
                <a:latin typeface="Verdana" pitchFamily="34" charset="0"/>
                <a:ea typeface="Verdana" pitchFamily="34" charset="0"/>
                <a:cs typeface="Verdana" pitchFamily="34" charset="0"/>
              </a:rPr>
              <a:t>To eliminate this type of conflict, commissions can be based on contribution margin rather than on selling price alone.</a:t>
            </a:r>
          </a:p>
          <a:p>
            <a:pPr algn="ctr">
              <a:spcBef>
                <a:spcPct val="50000"/>
              </a:spcBef>
              <a:defRPr/>
            </a:pPr>
            <a:endParaRPr lang="en-US" sz="2200" dirty="0">
              <a:solidFill>
                <a:schemeClr val="accent2"/>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440324" name="Picture 4" descr="Surf"/>
          <p:cNvPicPr>
            <a:picLocks noChangeAspect="1" noChangeArrowheads="1"/>
          </p:cNvPicPr>
          <p:nvPr/>
        </p:nvPicPr>
        <p:blipFill>
          <a:blip r:embed="rId3"/>
          <a:srcRect/>
          <a:stretch>
            <a:fillRect/>
          </a:stretch>
        </p:blipFill>
        <p:spPr bwMode="auto">
          <a:xfrm>
            <a:off x="3505200" y="5127625"/>
            <a:ext cx="2362200" cy="1349375"/>
          </a:xfrm>
          <a:prstGeom prst="rect">
            <a:avLst/>
          </a:prstGeom>
          <a:noFill/>
          <a:effectLst>
            <a:outerShdw dist="53882" dir="2700000" algn="ctr" rotWithShape="0">
              <a:schemeClr val="bg2"/>
            </a:outerShdw>
          </a:effectLst>
        </p:spPr>
      </p:pic>
    </p:spTree>
  </p:cSld>
  <p:clrMapOvr>
    <a:masterClrMapping/>
  </p:clrMapOvr>
  <p:transition>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4"/>
          <p:cNvSpPr>
            <a:spLocks noChangeArrowheads="1"/>
          </p:cNvSpPr>
          <p:nvPr/>
        </p:nvSpPr>
        <p:spPr bwMode="auto">
          <a:xfrm>
            <a:off x="1219200" y="1219200"/>
            <a:ext cx="6705600" cy="4876800"/>
          </a:xfrm>
          <a:prstGeom prst="rect">
            <a:avLst/>
          </a:prstGeom>
          <a:solidFill>
            <a:schemeClr val="hlink"/>
          </a:solidFill>
          <a:ln w="9525">
            <a:noFill/>
            <a:miter lim="800000"/>
            <a:headEnd/>
            <a:tailEnd/>
          </a:ln>
        </p:spPr>
        <p:txBody>
          <a:bodyPr wrap="none" anchor="ctr"/>
          <a:lstStyle/>
          <a:p>
            <a:endParaRPr lang="en-US"/>
          </a:p>
        </p:txBody>
      </p:sp>
      <p:sp>
        <p:nvSpPr>
          <p:cNvPr id="80899" name="Rectangle 2"/>
          <p:cNvSpPr>
            <a:spLocks noGrp="1" noChangeArrowheads="1"/>
          </p:cNvSpPr>
          <p:nvPr>
            <p:ph type="title"/>
          </p:nvPr>
        </p:nvSpPr>
        <p:spPr>
          <a:noFill/>
        </p:spPr>
        <p:txBody>
          <a:bodyPr lIns="90488" tIns="44450" rIns="90488" bIns="44450"/>
          <a:lstStyle/>
          <a:p>
            <a:pPr eaLnBrk="1" hangingPunct="1"/>
            <a:r>
              <a:rPr lang="en-US" smtClean="0"/>
              <a:t>Learning Objective 9</a:t>
            </a:r>
          </a:p>
        </p:txBody>
      </p:sp>
      <p:sp>
        <p:nvSpPr>
          <p:cNvPr id="467972" name="Text Box 4"/>
          <p:cNvSpPr txBox="1">
            <a:spLocks noChangeArrowheads="1"/>
          </p:cNvSpPr>
          <p:nvPr/>
        </p:nvSpPr>
        <p:spPr bwMode="auto">
          <a:xfrm>
            <a:off x="1905000" y="1512888"/>
            <a:ext cx="5334000" cy="4278312"/>
          </a:xfrm>
          <a:prstGeom prst="rect">
            <a:avLst/>
          </a:prstGeom>
          <a:noFill/>
          <a:ln w="9525">
            <a:noFill/>
            <a:miter lim="800000"/>
            <a:headEnd/>
            <a:tailEnd/>
          </a:ln>
          <a:effectLst/>
        </p:spPr>
        <p:txBody>
          <a:bodyPr>
            <a:spAutoFit/>
          </a:bodyPr>
          <a:lstStyle/>
          <a:p>
            <a:pPr algn="ctr">
              <a:spcBef>
                <a:spcPct val="50000"/>
              </a:spcBef>
              <a:defRPr/>
            </a:pPr>
            <a:r>
              <a:rPr lang="en-US" sz="3400" dirty="0">
                <a:solidFill>
                  <a:srgbClr val="FFFFEF"/>
                </a:solidFill>
                <a:effectLst>
                  <a:outerShdw blurRad="38100" dist="38100" dir="2700000" algn="tl">
                    <a:srgbClr val="000000"/>
                  </a:outerShdw>
                </a:effectLst>
                <a:latin typeface="Verdana" pitchFamily="34" charset="0"/>
                <a:ea typeface="Verdana" pitchFamily="34" charset="0"/>
                <a:cs typeface="Verdana" pitchFamily="34" charset="0"/>
              </a:rPr>
              <a:t>Compute the break-even point for a multiproduct company and explain the effects of shifts in the sales mix on contribution margin and the break-even point.</a:t>
            </a:r>
          </a:p>
        </p:txBody>
      </p:sp>
    </p:spTree>
  </p:cSld>
  <p:clrMapOvr>
    <a:masterClrMapping/>
  </p:clrMapOvr>
  <p:transition>
    <p:checke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lIns="90488" tIns="44450" rIns="90488" bIns="44450"/>
          <a:lstStyle/>
          <a:p>
            <a:pPr eaLnBrk="1" hangingPunct="1"/>
            <a:r>
              <a:rPr lang="en-US" smtClean="0"/>
              <a:t>The Concept of Sales Mix</a:t>
            </a:r>
          </a:p>
        </p:txBody>
      </p:sp>
      <p:sp>
        <p:nvSpPr>
          <p:cNvPr id="81923" name="Rectangle 3"/>
          <p:cNvSpPr>
            <a:spLocks noGrp="1" noChangeArrowheads="1"/>
          </p:cNvSpPr>
          <p:nvPr>
            <p:ph type="body" idx="1"/>
          </p:nvPr>
        </p:nvSpPr>
        <p:spPr>
          <a:xfrm>
            <a:off x="533400" y="1524000"/>
            <a:ext cx="8001000" cy="3048000"/>
          </a:xfrm>
          <a:solidFill>
            <a:srgbClr val="CCCCCC"/>
          </a:solidFill>
        </p:spPr>
        <p:txBody>
          <a:bodyPr lIns="90488" tIns="44450" rIns="90488" bIns="44450"/>
          <a:lstStyle/>
          <a:p>
            <a:pPr eaLnBrk="1" hangingPunct="1"/>
            <a:r>
              <a:rPr lang="en-US" sz="2200" smtClean="0"/>
              <a:t>Sales mix is the relative proportion in which a company’s products are sold.</a:t>
            </a:r>
          </a:p>
          <a:p>
            <a:pPr eaLnBrk="1" hangingPunct="1"/>
            <a:r>
              <a:rPr lang="en-US" sz="2200" smtClean="0"/>
              <a:t>Different products have different selling prices, cost structures, and contribution margins.</a:t>
            </a:r>
            <a:br>
              <a:rPr lang="en-US" sz="2200" smtClean="0"/>
            </a:br>
            <a:endParaRPr lang="en-US" sz="2200" smtClean="0"/>
          </a:p>
          <a:p>
            <a:pPr algn="ctr" eaLnBrk="1" hangingPunct="1">
              <a:buFont typeface="Times" pitchFamily="34" charset="0"/>
              <a:buNone/>
            </a:pPr>
            <a:r>
              <a:rPr lang="en-US" sz="2200" smtClean="0">
                <a:solidFill>
                  <a:srgbClr val="0000CC"/>
                </a:solidFill>
              </a:rPr>
              <a:t>  </a:t>
            </a:r>
            <a:r>
              <a:rPr lang="en-US" sz="2200" smtClean="0">
                <a:solidFill>
                  <a:schemeClr val="accent1"/>
                </a:solidFill>
              </a:rPr>
              <a:t>Let’s assume Racing Bicycle Company sells bikes and carts and that the sales mix between the two products remains the same.</a:t>
            </a:r>
          </a:p>
        </p:txBody>
      </p:sp>
      <p:pic>
        <p:nvPicPr>
          <p:cNvPr id="81924" name="Picture 4" descr="j0199044"/>
          <p:cNvPicPr>
            <a:picLocks noChangeAspect="1" noChangeArrowheads="1"/>
          </p:cNvPicPr>
          <p:nvPr/>
        </p:nvPicPr>
        <p:blipFill>
          <a:blip r:embed="rId3"/>
          <a:srcRect/>
          <a:stretch>
            <a:fillRect/>
          </a:stretch>
        </p:blipFill>
        <p:spPr bwMode="auto">
          <a:xfrm>
            <a:off x="4191000" y="5638800"/>
            <a:ext cx="993775" cy="81915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p:spPr>
        <p:txBody>
          <a:bodyPr lIns="90488" tIns="44450" rIns="90488" bIns="44450"/>
          <a:lstStyle/>
          <a:p>
            <a:pPr eaLnBrk="1" hangingPunct="1"/>
            <a:r>
              <a:rPr lang="en-US" smtClean="0"/>
              <a:t>Multi-product break-even analysis</a:t>
            </a:r>
          </a:p>
        </p:txBody>
      </p:sp>
      <p:sp>
        <p:nvSpPr>
          <p:cNvPr id="82947" name="Rectangle 3"/>
          <p:cNvSpPr>
            <a:spLocks noGrp="1" noChangeArrowheads="1"/>
          </p:cNvSpPr>
          <p:nvPr>
            <p:ph type="body" idx="1"/>
          </p:nvPr>
        </p:nvSpPr>
        <p:spPr>
          <a:xfrm>
            <a:off x="152400" y="1143000"/>
            <a:ext cx="8915400" cy="530225"/>
          </a:xfrm>
          <a:noFill/>
        </p:spPr>
        <p:txBody>
          <a:bodyPr lIns="90488" tIns="44450" rIns="90488" bIns="44450"/>
          <a:lstStyle/>
          <a:p>
            <a:pPr algn="ctr" eaLnBrk="1" hangingPunct="1">
              <a:buFont typeface="Times" pitchFamily="34" charset="0"/>
              <a:buNone/>
            </a:pPr>
            <a:r>
              <a:rPr lang="en-US" sz="2800" smtClean="0"/>
              <a:t>Racing Bicycle Co. provides the following information:</a:t>
            </a:r>
          </a:p>
        </p:txBody>
      </p:sp>
      <p:pic>
        <p:nvPicPr>
          <p:cNvPr id="82948" name="Picture 4" descr="C6ProductMix"/>
          <p:cNvPicPr>
            <a:picLocks noChangeAspect="1" noChangeArrowheads="1"/>
          </p:cNvPicPr>
          <p:nvPr/>
        </p:nvPicPr>
        <p:blipFill>
          <a:blip r:embed="rId3"/>
          <a:srcRect/>
          <a:stretch>
            <a:fillRect/>
          </a:stretch>
        </p:blipFill>
        <p:spPr bwMode="auto">
          <a:xfrm>
            <a:off x="76200" y="1676400"/>
            <a:ext cx="8991600" cy="3960813"/>
          </a:xfrm>
          <a:prstGeom prst="rect">
            <a:avLst/>
          </a:prstGeom>
          <a:noFill/>
          <a:ln w="9525">
            <a:solidFill>
              <a:schemeClr val="tx1"/>
            </a:solidFill>
            <a:miter lim="800000"/>
            <a:headEnd/>
            <a:tailEnd/>
          </a:ln>
        </p:spPr>
      </p:pic>
      <p:grpSp>
        <p:nvGrpSpPr>
          <p:cNvPr id="82949" name="Group 5"/>
          <p:cNvGrpSpPr>
            <a:grpSpLocks/>
          </p:cNvGrpSpPr>
          <p:nvPr/>
        </p:nvGrpSpPr>
        <p:grpSpPr bwMode="auto">
          <a:xfrm>
            <a:off x="4800600" y="4343400"/>
            <a:ext cx="4049713" cy="2224088"/>
            <a:chOff x="3024" y="2919"/>
            <a:chExt cx="2551" cy="1401"/>
          </a:xfrm>
        </p:grpSpPr>
        <p:sp>
          <p:nvSpPr>
            <p:cNvPr id="82950" name="Rectangle 6"/>
            <p:cNvSpPr>
              <a:spLocks noChangeArrowheads="1"/>
            </p:cNvSpPr>
            <p:nvPr/>
          </p:nvSpPr>
          <p:spPr bwMode="auto">
            <a:xfrm>
              <a:off x="3024" y="3842"/>
              <a:ext cx="996" cy="478"/>
            </a:xfrm>
            <a:prstGeom prst="rect">
              <a:avLst/>
            </a:prstGeom>
            <a:noFill/>
            <a:ln w="12700">
              <a:noFill/>
              <a:miter lim="800000"/>
              <a:headEnd/>
              <a:tailEnd/>
            </a:ln>
          </p:spPr>
          <p:txBody>
            <a:bodyPr wrap="none" lIns="90488" tIns="44450" rIns="90488" bIns="44450">
              <a:spAutoFit/>
            </a:bodyPr>
            <a:lstStyle/>
            <a:p>
              <a:r>
                <a:rPr lang="en-US" sz="2200" b="1" u="sng">
                  <a:solidFill>
                    <a:srgbClr val="0000CC"/>
                  </a:solidFill>
                </a:rPr>
                <a:t>$265,000   </a:t>
              </a:r>
              <a:endParaRPr lang="en-US" sz="2200" b="1">
                <a:solidFill>
                  <a:srgbClr val="0000CC"/>
                </a:solidFill>
              </a:endParaRPr>
            </a:p>
            <a:p>
              <a:r>
                <a:rPr lang="en-US" sz="2200" b="1">
                  <a:solidFill>
                    <a:srgbClr val="0000CC"/>
                  </a:solidFill>
                </a:rPr>
                <a:t>$550,000</a:t>
              </a:r>
            </a:p>
          </p:txBody>
        </p:sp>
        <p:sp>
          <p:nvSpPr>
            <p:cNvPr id="82951" name="Rectangle 7"/>
            <p:cNvSpPr>
              <a:spLocks noChangeArrowheads="1"/>
            </p:cNvSpPr>
            <p:nvPr/>
          </p:nvSpPr>
          <p:spPr bwMode="auto">
            <a:xfrm>
              <a:off x="3888" y="3938"/>
              <a:ext cx="1687" cy="267"/>
            </a:xfrm>
            <a:prstGeom prst="rect">
              <a:avLst/>
            </a:prstGeom>
            <a:noFill/>
            <a:ln w="12700">
              <a:noFill/>
              <a:miter lim="800000"/>
              <a:headEnd/>
              <a:tailEnd/>
            </a:ln>
          </p:spPr>
          <p:txBody>
            <a:bodyPr wrap="none" lIns="90488" tIns="44450" rIns="90488" bIns="44450">
              <a:spAutoFit/>
            </a:bodyPr>
            <a:lstStyle/>
            <a:p>
              <a:r>
                <a:rPr lang="en-US" sz="2200" b="1">
                  <a:solidFill>
                    <a:srgbClr val="0000CC"/>
                  </a:solidFill>
                </a:rPr>
                <a:t>=  48.2% (rounded)</a:t>
              </a:r>
            </a:p>
          </p:txBody>
        </p:sp>
        <p:sp>
          <p:nvSpPr>
            <p:cNvPr id="444424" name="Line 8"/>
            <p:cNvSpPr>
              <a:spLocks noChangeShapeType="1"/>
            </p:cNvSpPr>
            <p:nvPr/>
          </p:nvSpPr>
          <p:spPr bwMode="auto">
            <a:xfrm flipV="1">
              <a:off x="4896" y="2919"/>
              <a:ext cx="240" cy="1106"/>
            </a:xfrm>
            <a:prstGeom prst="line">
              <a:avLst/>
            </a:prstGeom>
            <a:noFill/>
            <a:ln w="38100">
              <a:solidFill>
                <a:srgbClr val="FF0000"/>
              </a:solidFill>
              <a:round/>
              <a:headEnd/>
              <a:tailEnd type="triangle" w="med" len="med"/>
            </a:ln>
            <a:effectLst>
              <a:outerShdw dist="28398" dir="3806097" algn="ctr" rotWithShape="0">
                <a:schemeClr val="bg2"/>
              </a:outerShdw>
            </a:effectLst>
          </p:spPr>
          <p:txBody>
            <a:bodyPr wrap="none" anchor="ctr"/>
            <a:lstStyle/>
            <a:p>
              <a:pPr>
                <a:defRPr/>
              </a:pPr>
              <a:endParaRPr lang="en-US"/>
            </a:p>
          </p:txBody>
        </p:sp>
      </p:gr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lIns="90488" tIns="44450" rIns="90488" bIns="44450"/>
          <a:lstStyle/>
          <a:p>
            <a:pPr eaLnBrk="1" hangingPunct="1"/>
            <a:r>
              <a:rPr lang="en-US" smtClean="0"/>
              <a:t>The Contribution Approach</a:t>
            </a:r>
          </a:p>
        </p:txBody>
      </p:sp>
      <p:sp>
        <p:nvSpPr>
          <p:cNvPr id="28675" name="Rectangle 3"/>
          <p:cNvSpPr>
            <a:spLocks noGrp="1" noChangeArrowheads="1"/>
          </p:cNvSpPr>
          <p:nvPr>
            <p:ph type="body" idx="1"/>
          </p:nvPr>
        </p:nvSpPr>
        <p:spPr>
          <a:xfrm>
            <a:off x="990600" y="1371600"/>
            <a:ext cx="7467600" cy="1422400"/>
          </a:xfrm>
          <a:noFill/>
        </p:spPr>
        <p:txBody>
          <a:bodyPr lIns="90488" tIns="44450" rIns="90488" bIns="44450"/>
          <a:lstStyle/>
          <a:p>
            <a:pPr algn="ctr" eaLnBrk="1" hangingPunct="1">
              <a:buFont typeface="Times" pitchFamily="34" charset="0"/>
              <a:buNone/>
            </a:pPr>
            <a:r>
              <a:rPr lang="en-US" sz="2200" smtClean="0"/>
              <a:t>If Racing sells one more bike (</a:t>
            </a:r>
            <a:r>
              <a:rPr lang="en-US" sz="2200" u="sng" smtClean="0">
                <a:solidFill>
                  <a:schemeClr val="accent1"/>
                </a:solidFill>
              </a:rPr>
              <a:t>401 bikes</a:t>
            </a:r>
            <a:r>
              <a:rPr lang="en-US" sz="2200" smtClean="0"/>
              <a:t>), net </a:t>
            </a:r>
          </a:p>
          <a:p>
            <a:pPr algn="ctr" eaLnBrk="1" hangingPunct="1">
              <a:buFont typeface="Times" pitchFamily="34" charset="0"/>
              <a:buNone/>
            </a:pPr>
            <a:r>
              <a:rPr lang="en-US" sz="2200" smtClean="0"/>
              <a:t>operating income will increase by </a:t>
            </a:r>
            <a:r>
              <a:rPr lang="en-US" sz="2200" i="1" smtClean="0">
                <a:solidFill>
                  <a:schemeClr val="accent1"/>
                </a:solidFill>
              </a:rPr>
              <a:t>$200</a:t>
            </a:r>
            <a:r>
              <a:rPr lang="en-US" sz="2200" smtClean="0"/>
              <a:t>.</a:t>
            </a:r>
          </a:p>
        </p:txBody>
      </p:sp>
      <p:pic>
        <p:nvPicPr>
          <p:cNvPr id="28676" name="Picture 4" descr="C6CM401Units"/>
          <p:cNvPicPr>
            <a:picLocks noChangeAspect="1" noChangeArrowheads="1"/>
          </p:cNvPicPr>
          <p:nvPr/>
        </p:nvPicPr>
        <p:blipFill>
          <a:blip r:embed="rId3"/>
          <a:srcRect/>
          <a:stretch>
            <a:fillRect/>
          </a:stretch>
        </p:blipFill>
        <p:spPr bwMode="auto">
          <a:xfrm>
            <a:off x="1066800" y="2532063"/>
            <a:ext cx="6781800" cy="4127500"/>
          </a:xfrm>
          <a:prstGeom prst="rect">
            <a:avLst/>
          </a:prstGeom>
          <a:noFill/>
          <a:ln w="9525">
            <a:solidFill>
              <a:schemeClr val="tx1"/>
            </a:solidFill>
            <a:miter lim="800000"/>
            <a:headEnd/>
            <a:tailEnd/>
          </a:ln>
        </p:spPr>
      </p:pic>
      <p:pic>
        <p:nvPicPr>
          <p:cNvPr id="28677" name="Picture 5" descr="j0199044"/>
          <p:cNvPicPr>
            <a:picLocks noChangeAspect="1" noChangeArrowheads="1"/>
          </p:cNvPicPr>
          <p:nvPr/>
        </p:nvPicPr>
        <p:blipFill>
          <a:blip r:embed="rId4"/>
          <a:srcRect/>
          <a:stretch>
            <a:fillRect/>
          </a:stretch>
        </p:blipFill>
        <p:spPr bwMode="auto">
          <a:xfrm>
            <a:off x="301625" y="1600200"/>
            <a:ext cx="993775" cy="819150"/>
          </a:xfrm>
          <a:prstGeom prst="rect">
            <a:avLst/>
          </a:prstGeom>
          <a:noFill/>
          <a:ln w="9525">
            <a:noFill/>
            <a:miter lim="800000"/>
            <a:headEnd/>
            <a:tailEnd/>
          </a:ln>
        </p:spPr>
      </p:pic>
      <p:grpSp>
        <p:nvGrpSpPr>
          <p:cNvPr id="28678" name="Group 6"/>
          <p:cNvGrpSpPr>
            <a:grpSpLocks/>
          </p:cNvGrpSpPr>
          <p:nvPr/>
        </p:nvGrpSpPr>
        <p:grpSpPr bwMode="auto">
          <a:xfrm>
            <a:off x="5943600" y="1828800"/>
            <a:ext cx="1676400" cy="4229100"/>
            <a:chOff x="3840" y="1224"/>
            <a:chExt cx="1056" cy="2664"/>
          </a:xfrm>
        </p:grpSpPr>
        <p:sp>
          <p:nvSpPr>
            <p:cNvPr id="315399" name="Line 7"/>
            <p:cNvSpPr>
              <a:spLocks noChangeShapeType="1"/>
            </p:cNvSpPr>
            <p:nvPr/>
          </p:nvSpPr>
          <p:spPr bwMode="auto">
            <a:xfrm flipH="1">
              <a:off x="3840" y="1536"/>
              <a:ext cx="768" cy="2352"/>
            </a:xfrm>
            <a:prstGeom prst="line">
              <a:avLst/>
            </a:prstGeom>
            <a:noFill/>
            <a:ln w="38100">
              <a:solidFill>
                <a:srgbClr val="FC0128"/>
              </a:solidFill>
              <a:round/>
              <a:headEnd/>
              <a:tailEnd type="triangle" w="med" len="med"/>
            </a:ln>
            <a:effectLst>
              <a:outerShdw dist="28398" dir="1593903" algn="ctr" rotWithShape="0">
                <a:schemeClr val="bg2"/>
              </a:outerShdw>
            </a:effectLst>
          </p:spPr>
          <p:txBody>
            <a:bodyPr wrap="none" anchor="ctr"/>
            <a:lstStyle/>
            <a:p>
              <a:pPr>
                <a:defRPr/>
              </a:pPr>
              <a:endParaRPr lang="en-US"/>
            </a:p>
          </p:txBody>
        </p:sp>
        <p:sp>
          <p:nvSpPr>
            <p:cNvPr id="315400" name="Rectangle 8"/>
            <p:cNvSpPr>
              <a:spLocks noChangeArrowheads="1"/>
            </p:cNvSpPr>
            <p:nvPr/>
          </p:nvSpPr>
          <p:spPr bwMode="auto">
            <a:xfrm>
              <a:off x="4328" y="1224"/>
              <a:ext cx="568" cy="288"/>
            </a:xfrm>
            <a:prstGeom prst="rect">
              <a:avLst/>
            </a:prstGeom>
            <a:noFill/>
            <a:ln w="38100">
              <a:solidFill>
                <a:srgbClr val="FC0128"/>
              </a:solidFill>
              <a:miter lim="800000"/>
              <a:headEnd/>
              <a:tailEnd/>
            </a:ln>
            <a:effectLst>
              <a:outerShdw dist="28398" dir="1593903" algn="ctr" rotWithShape="0">
                <a:schemeClr val="bg2"/>
              </a:outerShdw>
            </a:effectLst>
          </p:spPr>
          <p:txBody>
            <a:bodyPr wrap="none" anchor="ctr"/>
            <a:lstStyle/>
            <a:p>
              <a:pPr>
                <a:defRPr/>
              </a:pPr>
              <a:endParaRPr lang="en-US"/>
            </a:p>
          </p:txBody>
        </p:sp>
      </p:grpSp>
      <p:sp>
        <p:nvSpPr>
          <p:cNvPr id="315401" name="Line 9"/>
          <p:cNvSpPr>
            <a:spLocks noChangeShapeType="1"/>
          </p:cNvSpPr>
          <p:nvPr/>
        </p:nvSpPr>
        <p:spPr bwMode="auto">
          <a:xfrm flipH="1">
            <a:off x="3657600" y="1828800"/>
            <a:ext cx="2590800" cy="31242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a:lstStyle/>
          <a:p>
            <a:pPr>
              <a:defRPr/>
            </a:pPr>
            <a:endParaRPr lang="en-US"/>
          </a:p>
        </p:txBody>
      </p:sp>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p:spPr>
        <p:txBody>
          <a:bodyPr lIns="90488" tIns="44450" rIns="90488" bIns="44450"/>
          <a:lstStyle/>
          <a:p>
            <a:pPr eaLnBrk="1" hangingPunct="1"/>
            <a:r>
              <a:rPr lang="en-US" smtClean="0"/>
              <a:t>Multi-product break-even analysis</a:t>
            </a:r>
          </a:p>
        </p:txBody>
      </p:sp>
      <p:grpSp>
        <p:nvGrpSpPr>
          <p:cNvPr id="83971" name="Group 3"/>
          <p:cNvGrpSpPr>
            <a:grpSpLocks/>
          </p:cNvGrpSpPr>
          <p:nvPr/>
        </p:nvGrpSpPr>
        <p:grpSpPr bwMode="auto">
          <a:xfrm>
            <a:off x="381000" y="762000"/>
            <a:ext cx="4876800" cy="2133600"/>
            <a:chOff x="1584" y="864"/>
            <a:chExt cx="3072" cy="1344"/>
          </a:xfrm>
        </p:grpSpPr>
        <p:sp>
          <p:nvSpPr>
            <p:cNvPr id="83973" name="Rectangle 4"/>
            <p:cNvSpPr>
              <a:spLocks noChangeArrowheads="1"/>
            </p:cNvSpPr>
            <p:nvPr/>
          </p:nvSpPr>
          <p:spPr bwMode="auto">
            <a:xfrm>
              <a:off x="1584" y="864"/>
              <a:ext cx="3072" cy="1344"/>
            </a:xfrm>
            <a:prstGeom prst="rect">
              <a:avLst/>
            </a:prstGeom>
            <a:solidFill>
              <a:schemeClr val="accent1"/>
            </a:solidFill>
            <a:ln w="9525">
              <a:noFill/>
              <a:miter lim="800000"/>
              <a:headEnd/>
              <a:tailEnd/>
            </a:ln>
          </p:spPr>
          <p:txBody>
            <a:bodyPr wrap="none" anchor="ctr"/>
            <a:lstStyle/>
            <a:p>
              <a:pPr algn="ctr"/>
              <a:endParaRPr lang="en-US"/>
            </a:p>
          </p:txBody>
        </p:sp>
        <p:sp>
          <p:nvSpPr>
            <p:cNvPr id="83974" name="Text Box 5"/>
            <p:cNvSpPr txBox="1">
              <a:spLocks noChangeArrowheads="1"/>
            </p:cNvSpPr>
            <p:nvPr/>
          </p:nvSpPr>
          <p:spPr bwMode="auto">
            <a:xfrm>
              <a:off x="2928" y="864"/>
              <a:ext cx="1632" cy="518"/>
            </a:xfrm>
            <a:prstGeom prst="rect">
              <a:avLst/>
            </a:prstGeom>
            <a:noFill/>
            <a:ln w="9525">
              <a:noFill/>
              <a:miter lim="800000"/>
              <a:headEnd/>
              <a:tailEnd/>
            </a:ln>
          </p:spPr>
          <p:txBody>
            <a:bodyPr>
              <a:spAutoFit/>
            </a:bodyPr>
            <a:lstStyle/>
            <a:p>
              <a:pPr algn="ctr" eaLnBrk="1" hangingPunct="1"/>
              <a:r>
                <a:rPr lang="en-US" sz="2400" b="1">
                  <a:solidFill>
                    <a:srgbClr val="FFFFFF"/>
                  </a:solidFill>
                </a:rPr>
                <a:t>Fixed expenses</a:t>
              </a:r>
            </a:p>
            <a:p>
              <a:pPr algn="ctr" eaLnBrk="1" hangingPunct="1"/>
              <a:r>
                <a:rPr lang="en-US" sz="2400" b="1">
                  <a:solidFill>
                    <a:srgbClr val="FFFFFF"/>
                  </a:solidFill>
                </a:rPr>
                <a:t>CM Ratio</a:t>
              </a:r>
            </a:p>
          </p:txBody>
        </p:sp>
        <p:sp>
          <p:nvSpPr>
            <p:cNvPr id="83975" name="Line 6"/>
            <p:cNvSpPr>
              <a:spLocks noChangeShapeType="1"/>
            </p:cNvSpPr>
            <p:nvPr/>
          </p:nvSpPr>
          <p:spPr bwMode="auto">
            <a:xfrm>
              <a:off x="3072" y="1126"/>
              <a:ext cx="1392" cy="0"/>
            </a:xfrm>
            <a:prstGeom prst="line">
              <a:avLst/>
            </a:prstGeom>
            <a:noFill/>
            <a:ln w="38100">
              <a:solidFill>
                <a:srgbClr val="FFFFFF"/>
              </a:solidFill>
              <a:round/>
              <a:headEnd/>
              <a:tailEnd/>
            </a:ln>
          </p:spPr>
          <p:txBody>
            <a:bodyPr wrap="none"/>
            <a:lstStyle/>
            <a:p>
              <a:endParaRPr lang="en-US"/>
            </a:p>
          </p:txBody>
        </p:sp>
        <p:sp>
          <p:nvSpPr>
            <p:cNvPr id="83976" name="Text Box 7"/>
            <p:cNvSpPr txBox="1">
              <a:spLocks noChangeArrowheads="1"/>
            </p:cNvSpPr>
            <p:nvPr/>
          </p:nvSpPr>
          <p:spPr bwMode="auto">
            <a:xfrm>
              <a:off x="1584" y="864"/>
              <a:ext cx="1200" cy="51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FFFFFF"/>
                  </a:solidFill>
                </a:rPr>
                <a:t>Break-even</a:t>
              </a:r>
              <a:br>
                <a:rPr lang="en-US" sz="2400" b="1">
                  <a:solidFill>
                    <a:srgbClr val="FFFFFF"/>
                  </a:solidFill>
                </a:rPr>
              </a:br>
              <a:r>
                <a:rPr lang="en-US" sz="2400" b="1">
                  <a:solidFill>
                    <a:srgbClr val="FFFFFF"/>
                  </a:solidFill>
                </a:rPr>
                <a:t>sales</a:t>
              </a:r>
            </a:p>
          </p:txBody>
        </p:sp>
        <p:sp>
          <p:nvSpPr>
            <p:cNvPr id="83977" name="Text Box 8"/>
            <p:cNvSpPr txBox="1">
              <a:spLocks noChangeArrowheads="1"/>
            </p:cNvSpPr>
            <p:nvPr/>
          </p:nvSpPr>
          <p:spPr bwMode="auto">
            <a:xfrm>
              <a:off x="2880" y="1344"/>
              <a:ext cx="1104" cy="518"/>
            </a:xfrm>
            <a:prstGeom prst="rect">
              <a:avLst/>
            </a:prstGeom>
            <a:noFill/>
            <a:ln w="9525">
              <a:noFill/>
              <a:miter lim="800000"/>
              <a:headEnd/>
              <a:tailEnd/>
            </a:ln>
          </p:spPr>
          <p:txBody>
            <a:bodyPr>
              <a:spAutoFit/>
            </a:bodyPr>
            <a:lstStyle/>
            <a:p>
              <a:pPr algn="ctr" eaLnBrk="1" hangingPunct="1"/>
              <a:r>
                <a:rPr lang="en-US" sz="2400" b="1">
                  <a:solidFill>
                    <a:srgbClr val="FFFFFF"/>
                  </a:solidFill>
                </a:rPr>
                <a:t>$170,000</a:t>
              </a:r>
            </a:p>
            <a:p>
              <a:pPr algn="ctr" eaLnBrk="1" hangingPunct="1"/>
              <a:r>
                <a:rPr lang="en-US" sz="2400" b="1">
                  <a:solidFill>
                    <a:srgbClr val="FFFFFF"/>
                  </a:solidFill>
                </a:rPr>
                <a:t>48.2%</a:t>
              </a:r>
            </a:p>
          </p:txBody>
        </p:sp>
        <p:sp>
          <p:nvSpPr>
            <p:cNvPr id="83978" name="Text Box 9"/>
            <p:cNvSpPr txBox="1">
              <a:spLocks noChangeArrowheads="1"/>
            </p:cNvSpPr>
            <p:nvPr/>
          </p:nvSpPr>
          <p:spPr bwMode="auto">
            <a:xfrm>
              <a:off x="2736" y="1872"/>
              <a:ext cx="1344" cy="288"/>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FFFF"/>
                  </a:solidFill>
                </a:rPr>
                <a:t>=</a:t>
              </a:r>
              <a:r>
                <a:rPr lang="en-US" sz="2400" b="1"/>
                <a:t> </a:t>
              </a:r>
              <a:r>
                <a:rPr lang="en-US" sz="2400" b="1" i="1">
                  <a:solidFill>
                    <a:srgbClr val="FFFF00"/>
                  </a:solidFill>
                </a:rPr>
                <a:t>$352,697</a:t>
              </a:r>
            </a:p>
          </p:txBody>
        </p:sp>
        <p:sp>
          <p:nvSpPr>
            <p:cNvPr id="83979" name="Line 10"/>
            <p:cNvSpPr>
              <a:spLocks noChangeShapeType="1"/>
            </p:cNvSpPr>
            <p:nvPr/>
          </p:nvSpPr>
          <p:spPr bwMode="auto">
            <a:xfrm>
              <a:off x="3024" y="1621"/>
              <a:ext cx="864" cy="0"/>
            </a:xfrm>
            <a:prstGeom prst="line">
              <a:avLst/>
            </a:prstGeom>
            <a:noFill/>
            <a:ln w="38100">
              <a:solidFill>
                <a:srgbClr val="FFFFFF"/>
              </a:solidFill>
              <a:round/>
              <a:headEnd/>
              <a:tailEnd/>
            </a:ln>
          </p:spPr>
          <p:txBody>
            <a:bodyPr wrap="none"/>
            <a:lstStyle/>
            <a:p>
              <a:endParaRPr lang="en-US"/>
            </a:p>
          </p:txBody>
        </p:sp>
        <p:sp>
          <p:nvSpPr>
            <p:cNvPr id="83980" name="Text Box 11"/>
            <p:cNvSpPr txBox="1">
              <a:spLocks noChangeArrowheads="1"/>
            </p:cNvSpPr>
            <p:nvPr/>
          </p:nvSpPr>
          <p:spPr bwMode="auto">
            <a:xfrm>
              <a:off x="2736" y="1474"/>
              <a:ext cx="240" cy="288"/>
            </a:xfrm>
            <a:prstGeom prst="rect">
              <a:avLst/>
            </a:prstGeom>
            <a:noFill/>
            <a:ln w="9525">
              <a:noFill/>
              <a:miter lim="800000"/>
              <a:headEnd/>
              <a:tailEnd/>
            </a:ln>
          </p:spPr>
          <p:txBody>
            <a:bodyPr>
              <a:spAutoFit/>
            </a:bodyPr>
            <a:lstStyle/>
            <a:p>
              <a:pPr algn="r" eaLnBrk="1" hangingPunct="1">
                <a:spcBef>
                  <a:spcPct val="50000"/>
                </a:spcBef>
              </a:pPr>
              <a:r>
                <a:rPr lang="en-US" sz="2400" b="1">
                  <a:solidFill>
                    <a:srgbClr val="FFFFFF"/>
                  </a:solidFill>
                </a:rPr>
                <a:t>=</a:t>
              </a:r>
            </a:p>
          </p:txBody>
        </p:sp>
        <p:sp>
          <p:nvSpPr>
            <p:cNvPr id="83981" name="Text Box 12"/>
            <p:cNvSpPr txBox="1">
              <a:spLocks noChangeArrowheads="1"/>
            </p:cNvSpPr>
            <p:nvPr/>
          </p:nvSpPr>
          <p:spPr bwMode="auto">
            <a:xfrm>
              <a:off x="2736" y="960"/>
              <a:ext cx="256" cy="346"/>
            </a:xfrm>
            <a:prstGeom prst="rect">
              <a:avLst/>
            </a:prstGeom>
            <a:noFill/>
            <a:ln w="9525">
              <a:noFill/>
              <a:miter lim="800000"/>
              <a:headEnd/>
              <a:tailEnd/>
            </a:ln>
          </p:spPr>
          <p:txBody>
            <a:bodyPr wrap="none">
              <a:spAutoFit/>
            </a:bodyPr>
            <a:lstStyle/>
            <a:p>
              <a:r>
                <a:rPr lang="en-US">
                  <a:solidFill>
                    <a:srgbClr val="FFFFFF"/>
                  </a:solidFill>
                </a:rPr>
                <a:t>=</a:t>
              </a:r>
            </a:p>
          </p:txBody>
        </p:sp>
      </p:grpSp>
      <p:pic>
        <p:nvPicPr>
          <p:cNvPr id="446477" name="Picture 13" descr="C6MultiProductBE"/>
          <p:cNvPicPr>
            <a:picLocks noChangeAspect="1" noChangeArrowheads="1"/>
          </p:cNvPicPr>
          <p:nvPr/>
        </p:nvPicPr>
        <p:blipFill>
          <a:blip r:embed="rId3"/>
          <a:srcRect/>
          <a:stretch>
            <a:fillRect/>
          </a:stretch>
        </p:blipFill>
        <p:spPr bwMode="auto">
          <a:xfrm>
            <a:off x="76200" y="2819400"/>
            <a:ext cx="8991600" cy="38163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6477"/>
                                        </p:tgtEl>
                                        <p:attrNameLst>
                                          <p:attrName>style.visibility</p:attrName>
                                        </p:attrNameLst>
                                      </p:cBhvr>
                                      <p:to>
                                        <p:strVal val="visible"/>
                                      </p:to>
                                    </p:set>
                                    <p:animEffect transition="in" filter="wipe(up)">
                                      <p:cBhvr>
                                        <p:cTn id="7" dur="500"/>
                                        <p:tgtEl>
                                          <p:spTgt spid="446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p:spPr>
        <p:txBody>
          <a:bodyPr lIns="90488" tIns="44450" rIns="90488" bIns="44450"/>
          <a:lstStyle/>
          <a:p>
            <a:pPr eaLnBrk="1" hangingPunct="1"/>
            <a:r>
              <a:rPr lang="en-US" smtClean="0"/>
              <a:t>Key Assumptions of CVP Analysis</a:t>
            </a:r>
          </a:p>
        </p:txBody>
      </p:sp>
      <p:sp>
        <p:nvSpPr>
          <p:cNvPr id="448515" name="Rectangle 3"/>
          <p:cNvSpPr>
            <a:spLocks noGrp="1" noChangeArrowheads="1"/>
          </p:cNvSpPr>
          <p:nvPr>
            <p:ph type="body" idx="1"/>
          </p:nvPr>
        </p:nvSpPr>
        <p:spPr>
          <a:xfrm>
            <a:off x="304800" y="1295400"/>
            <a:ext cx="8686800" cy="2209800"/>
          </a:xfrm>
          <a:solidFill>
            <a:srgbClr val="CCCCCC"/>
          </a:solidFill>
        </p:spPr>
        <p:txBody>
          <a:bodyPr lIns="90488" tIns="44450" rIns="90488" bIns="44450"/>
          <a:lstStyle/>
          <a:p>
            <a:pPr eaLnBrk="1" hangingPunct="1">
              <a:buFont typeface="Wingdings" pitchFamily="2" charset="2"/>
              <a:buChar char=""/>
            </a:pPr>
            <a:r>
              <a:rPr lang="en-US" sz="2200" smtClean="0"/>
              <a:t>Selling price is constant.</a:t>
            </a:r>
          </a:p>
          <a:p>
            <a:pPr eaLnBrk="1" hangingPunct="1">
              <a:buFont typeface="Wingdings" pitchFamily="2" charset="2"/>
              <a:buChar char=""/>
            </a:pPr>
            <a:r>
              <a:rPr lang="en-US" sz="2200" smtClean="0"/>
              <a:t>Costs are linear.</a:t>
            </a:r>
          </a:p>
          <a:p>
            <a:pPr eaLnBrk="1" hangingPunct="1">
              <a:buFont typeface="Wingdings" pitchFamily="2" charset="2"/>
              <a:buChar char=""/>
            </a:pPr>
            <a:r>
              <a:rPr lang="en-US" sz="2200" smtClean="0"/>
              <a:t>In multiproduct companies, the sales mix is constant.</a:t>
            </a:r>
          </a:p>
          <a:p>
            <a:pPr eaLnBrk="1" hangingPunct="1">
              <a:buFont typeface="Wingdings" pitchFamily="2" charset="2"/>
              <a:buChar char=""/>
            </a:pPr>
            <a:r>
              <a:rPr lang="en-US" sz="2200" smtClean="0"/>
              <a:t>In manufacturing companies, inventories do not change (units produced = units sold).</a:t>
            </a:r>
          </a:p>
        </p:txBody>
      </p:sp>
      <p:pic>
        <p:nvPicPr>
          <p:cNvPr id="84996" name="Picture 4" descr="j0283754"/>
          <p:cNvPicPr>
            <a:picLocks noChangeAspect="1" noChangeArrowheads="1" noCrop="1"/>
          </p:cNvPicPr>
          <p:nvPr/>
        </p:nvPicPr>
        <p:blipFill>
          <a:blip r:embed="rId3"/>
          <a:srcRect/>
          <a:stretch>
            <a:fillRect/>
          </a:stretch>
        </p:blipFill>
        <p:spPr bwMode="auto">
          <a:xfrm>
            <a:off x="6629400" y="4648200"/>
            <a:ext cx="1873250" cy="1905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wipe(up)">
                                      <p:cBhvr>
                                        <p:cTn id="7" dur="500"/>
                                        <p:tgtEl>
                                          <p:spTgt spid="44851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animEffect transition="in" filter="wipe(up)">
                                      <p:cBhvr>
                                        <p:cTn id="11" dur="500"/>
                                        <p:tgtEl>
                                          <p:spTgt spid="44851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48515">
                                            <p:txEl>
                                              <p:pRg st="2" end="2"/>
                                            </p:txEl>
                                          </p:spTgt>
                                        </p:tgtEl>
                                        <p:attrNameLst>
                                          <p:attrName>style.visibility</p:attrName>
                                        </p:attrNameLst>
                                      </p:cBhvr>
                                      <p:to>
                                        <p:strVal val="visible"/>
                                      </p:to>
                                    </p:set>
                                    <p:animEffect transition="in" filter="wipe(up)">
                                      <p:cBhvr>
                                        <p:cTn id="15" dur="500"/>
                                        <p:tgtEl>
                                          <p:spTgt spid="44851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48515">
                                            <p:txEl>
                                              <p:pRg st="3" end="3"/>
                                            </p:txEl>
                                          </p:spTgt>
                                        </p:tgtEl>
                                        <p:attrNameLst>
                                          <p:attrName>style.visibility</p:attrName>
                                        </p:attrNameLst>
                                      </p:cBhvr>
                                      <p:to>
                                        <p:strVal val="visible"/>
                                      </p:to>
                                    </p:set>
                                    <p:animEffect transition="in" filter="wipe(up)">
                                      <p:cBhvr>
                                        <p:cTn id="19" dur="500"/>
                                        <p:tgtEl>
                                          <p:spTgt spid="448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title"/>
          </p:nvPr>
        </p:nvSpPr>
        <p:spPr>
          <a:noFill/>
        </p:spPr>
        <p:txBody>
          <a:bodyPr lIns="90488" tIns="44450" rIns="90488" bIns="44450"/>
          <a:lstStyle/>
          <a:p>
            <a:pPr eaLnBrk="1" hangingPunct="1"/>
            <a:r>
              <a:rPr lang="en-US" smtClean="0"/>
              <a:t>End of Chapter 6</a:t>
            </a:r>
          </a:p>
        </p:txBody>
      </p:sp>
      <p:pic>
        <p:nvPicPr>
          <p:cNvPr id="86019" name="Picture 29"/>
          <p:cNvPicPr>
            <a:picLocks noChangeAspect="1" noChangeArrowheads="1"/>
          </p:cNvPicPr>
          <p:nvPr/>
        </p:nvPicPr>
        <p:blipFill>
          <a:blip r:embed="rId3"/>
          <a:srcRect/>
          <a:stretch>
            <a:fillRect/>
          </a:stretch>
        </p:blipFill>
        <p:spPr bwMode="auto">
          <a:xfrm>
            <a:off x="2343150" y="1511300"/>
            <a:ext cx="4457700" cy="46736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The Contribution Approach</a:t>
            </a:r>
          </a:p>
        </p:txBody>
      </p:sp>
      <p:sp>
        <p:nvSpPr>
          <p:cNvPr id="29699" name="Text Box 3"/>
          <p:cNvSpPr txBox="1">
            <a:spLocks noChangeArrowheads="1"/>
          </p:cNvSpPr>
          <p:nvPr/>
        </p:nvSpPr>
        <p:spPr bwMode="auto">
          <a:xfrm>
            <a:off x="228600" y="1447800"/>
            <a:ext cx="8610600" cy="1446213"/>
          </a:xfrm>
          <a:prstGeom prst="rect">
            <a:avLst/>
          </a:prstGeom>
          <a:solidFill>
            <a:srgbClr val="CCCCCC"/>
          </a:solidFill>
          <a:ln w="9525">
            <a:noFill/>
            <a:miter lim="800000"/>
            <a:headEnd/>
            <a:tailEnd/>
          </a:ln>
        </p:spPr>
        <p:txBody>
          <a:bodyPr>
            <a:spAutoFit/>
          </a:bodyPr>
          <a:lstStyle/>
          <a:p>
            <a:pPr algn="ctr">
              <a:spcBef>
                <a:spcPct val="50000"/>
              </a:spcBef>
            </a:pPr>
            <a:r>
              <a:rPr lang="en-US" sz="2200">
                <a:latin typeface="Verdana" pitchFamily="34" charset="0"/>
                <a:ea typeface="Verdana" pitchFamily="34" charset="0"/>
                <a:cs typeface="Verdana" pitchFamily="34" charset="0"/>
              </a:rPr>
              <a:t>We do not need to prepare an income statement to estimate profits at a particular sales volume. Simply multiply the number of units sold above break-even by the contribution margin per unit.</a:t>
            </a:r>
          </a:p>
        </p:txBody>
      </p:sp>
      <p:sp>
        <p:nvSpPr>
          <p:cNvPr id="29700" name="AutoShape 4"/>
          <p:cNvSpPr>
            <a:spLocks noChangeArrowheads="1"/>
          </p:cNvSpPr>
          <p:nvPr/>
        </p:nvSpPr>
        <p:spPr bwMode="auto">
          <a:xfrm>
            <a:off x="3276600" y="3352800"/>
            <a:ext cx="3962400" cy="2819400"/>
          </a:xfrm>
          <a:prstGeom prst="cloudCallout">
            <a:avLst>
              <a:gd name="adj1" fmla="val -43870"/>
              <a:gd name="adj2" fmla="val 40824"/>
            </a:avLst>
          </a:prstGeom>
          <a:solidFill>
            <a:schemeClr val="accent1"/>
          </a:solidFill>
          <a:ln w="9525">
            <a:noFill/>
            <a:round/>
            <a:headEnd/>
            <a:tailEnd/>
          </a:ln>
        </p:spPr>
        <p:txBody>
          <a:bodyPr/>
          <a:lstStyle/>
          <a:p>
            <a:pPr algn="ctr"/>
            <a:r>
              <a:rPr lang="en-US" sz="2800">
                <a:solidFill>
                  <a:srgbClr val="FFFFFF"/>
                </a:solidFill>
              </a:rPr>
              <a:t>If Racing sells 430 bikes, its net income will be $6,000.</a:t>
            </a:r>
          </a:p>
        </p:txBody>
      </p:sp>
      <p:pic>
        <p:nvPicPr>
          <p:cNvPr id="29701" name="Picture 5" descr="j0284137"/>
          <p:cNvPicPr>
            <a:picLocks noChangeAspect="1" noChangeArrowheads="1" noCrop="1"/>
          </p:cNvPicPr>
          <p:nvPr/>
        </p:nvPicPr>
        <p:blipFill>
          <a:blip r:embed="rId3"/>
          <a:srcRect/>
          <a:stretch>
            <a:fillRect/>
          </a:stretch>
        </p:blipFill>
        <p:spPr bwMode="auto">
          <a:xfrm>
            <a:off x="2362200" y="5257800"/>
            <a:ext cx="1828800" cy="1495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Lightbar">
  <a:themeElements>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fontScheme name="Lightb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Lightbar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Lightbar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Lightbar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X:Templates:Presentations:Designs:Lightbar</Template>
  <TotalTime>1502</TotalTime>
  <Words>5361</Words>
  <Application>Microsoft Office PowerPoint</Application>
  <PresentationFormat>On-screen Show (4:3)</PresentationFormat>
  <Paragraphs>710</Paragraphs>
  <Slides>82</Slides>
  <Notes>82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82</vt:i4>
      </vt:variant>
    </vt:vector>
  </HeadingPairs>
  <TitlesOfParts>
    <vt:vector size="93" baseType="lpstr">
      <vt:lpstr>Arial</vt:lpstr>
      <vt:lpstr>Verdana</vt:lpstr>
      <vt:lpstr>Times</vt:lpstr>
      <vt:lpstr>Wingdings</vt:lpstr>
      <vt:lpstr>Times New Roman</vt:lpstr>
      <vt:lpstr>Monotype Sorts</vt:lpstr>
      <vt:lpstr>Lightbar</vt:lpstr>
      <vt:lpstr>Microsoft Excel Worksheet</vt:lpstr>
      <vt:lpstr>Microsoft Office Excel Chart</vt:lpstr>
      <vt:lpstr>Microsoft Office Excel Worksheet</vt:lpstr>
      <vt:lpstr>MathType 4.0 Equation</vt:lpstr>
      <vt:lpstr>Chapter Five</vt:lpstr>
      <vt:lpstr>Learning Objective 1</vt:lpstr>
      <vt:lpstr>Basics of Cost-Volume-Profit Analysis</vt:lpstr>
      <vt:lpstr>Basics of Cost-Volume-Profit Analysis</vt:lpstr>
      <vt:lpstr>The Contribution Approach</vt:lpstr>
      <vt:lpstr>The Contribution Approach</vt:lpstr>
      <vt:lpstr>The Contribution Approach</vt:lpstr>
      <vt:lpstr>The Contribution Approach</vt:lpstr>
      <vt:lpstr>The Contribution Approach</vt:lpstr>
      <vt:lpstr>Learning Objective 2</vt:lpstr>
      <vt:lpstr>CVP Relationships in Graphic Form</vt:lpstr>
      <vt:lpstr>CVP Graph</vt:lpstr>
      <vt:lpstr>CVP Graph</vt:lpstr>
      <vt:lpstr>CVP Graph</vt:lpstr>
      <vt:lpstr>CVP Graph</vt:lpstr>
      <vt:lpstr>CVP Graph</vt:lpstr>
      <vt:lpstr>Learning Objective 3</vt:lpstr>
      <vt:lpstr>Contribution Margin Ratio</vt:lpstr>
      <vt:lpstr>Contribution Margin Ratio</vt:lpstr>
      <vt:lpstr>Contribution Margin Ratio</vt:lpstr>
      <vt:lpstr>Quick Check </vt:lpstr>
      <vt:lpstr>Quick Check </vt:lpstr>
      <vt:lpstr>Learning Objective 4</vt:lpstr>
      <vt:lpstr>Changes in Fixed Costs and Sales Volume</vt:lpstr>
      <vt:lpstr>Changes in Fixed Costs and Sales Volume</vt:lpstr>
      <vt:lpstr>Changes in Fixed Costs and Sales Volume</vt:lpstr>
      <vt:lpstr>Change in Variable Costs and Sales Volume</vt:lpstr>
      <vt:lpstr>Change in Variable Costs and Sales Volume</vt:lpstr>
      <vt:lpstr>Change in Fixed Cost, Sales Price and Volume</vt:lpstr>
      <vt:lpstr>Change in Fixed Cost, Sales Price and Volume</vt:lpstr>
      <vt:lpstr>Change in Variable Cost, Fixed Cost and Sales Volume</vt:lpstr>
      <vt:lpstr>Change in Variable Cost, Fixed Cost and Sales Volume</vt:lpstr>
      <vt:lpstr>Change in Regular Sales Price</vt:lpstr>
      <vt:lpstr>Change in Regular Sales Price</vt:lpstr>
      <vt:lpstr>Learning Objective 5</vt:lpstr>
      <vt:lpstr>Break-Even Analysis</vt:lpstr>
      <vt:lpstr>Equation Method</vt:lpstr>
      <vt:lpstr>Break-Even Analysis</vt:lpstr>
      <vt:lpstr>Equation Method</vt:lpstr>
      <vt:lpstr>Equation Method</vt:lpstr>
      <vt:lpstr>Equation Method</vt:lpstr>
      <vt:lpstr>Equation Method</vt:lpstr>
      <vt:lpstr>Contribution Margin Method</vt:lpstr>
      <vt:lpstr>Contribution Margin Method</vt:lpstr>
      <vt:lpstr>Quick Check </vt:lpstr>
      <vt:lpstr>Quick Check </vt:lpstr>
      <vt:lpstr>Quick Check </vt:lpstr>
      <vt:lpstr>Quick Check </vt:lpstr>
      <vt:lpstr>Learning Objective 6</vt:lpstr>
      <vt:lpstr>Target Profit Analysis</vt:lpstr>
      <vt:lpstr>The CVP Equation Method</vt:lpstr>
      <vt:lpstr>The Contribution Margin Approach</vt:lpstr>
      <vt:lpstr>Quick Check </vt:lpstr>
      <vt:lpstr>Quick Check </vt:lpstr>
      <vt:lpstr>Learning Objective 7</vt:lpstr>
      <vt:lpstr>The Margin of Safety</vt:lpstr>
      <vt:lpstr>The Margin of Safety</vt:lpstr>
      <vt:lpstr>The Margin of Safety</vt:lpstr>
      <vt:lpstr>The Margin of Safety</vt:lpstr>
      <vt:lpstr>Quick Check </vt:lpstr>
      <vt:lpstr>Quick Check </vt:lpstr>
      <vt:lpstr>Cost Structure and Profit Stability</vt:lpstr>
      <vt:lpstr>Cost Structure and Profit Stability</vt:lpstr>
      <vt:lpstr>Learning Objective 8</vt:lpstr>
      <vt:lpstr>Operating Leverage</vt:lpstr>
      <vt:lpstr>Operating Leverage</vt:lpstr>
      <vt:lpstr>Operating Leverage</vt:lpstr>
      <vt:lpstr>Operating Leverage</vt:lpstr>
      <vt:lpstr>Quick Check </vt:lpstr>
      <vt:lpstr>Quick Check </vt:lpstr>
      <vt:lpstr>Quick Check </vt:lpstr>
      <vt:lpstr>Quick Check </vt:lpstr>
      <vt:lpstr>Verify Increase in Profit</vt:lpstr>
      <vt:lpstr>Structuring Sales Commissions</vt:lpstr>
      <vt:lpstr>Structuring Sales Commissions</vt:lpstr>
      <vt:lpstr>Structuring Sales Commissions</vt:lpstr>
      <vt:lpstr>Learning Objective 9</vt:lpstr>
      <vt:lpstr>The Concept of Sales Mix</vt:lpstr>
      <vt:lpstr>Multi-product break-even analysis</vt:lpstr>
      <vt:lpstr>Multi-product break-even analysis</vt:lpstr>
      <vt:lpstr>Key Assumptions of CVP Analysis</vt:lpstr>
      <vt:lpstr>End of Chapter 6</vt:lpstr>
    </vt:vector>
  </TitlesOfParts>
  <Company>Jon A. Booker, Ph.D., CPA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Booker</dc:creator>
  <cp:lastModifiedBy>Hp</cp:lastModifiedBy>
  <cp:revision>109</cp:revision>
  <dcterms:created xsi:type="dcterms:W3CDTF">2004-05-17T20:09:56Z</dcterms:created>
  <dcterms:modified xsi:type="dcterms:W3CDTF">2016-02-03T06:50:50Z</dcterms:modified>
</cp:coreProperties>
</file>